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258" r:id="rId4"/>
    <p:sldId id="299" r:id="rId5"/>
    <p:sldId id="259" r:id="rId6"/>
    <p:sldId id="300" r:id="rId7"/>
    <p:sldId id="260" r:id="rId8"/>
    <p:sldId id="301" r:id="rId9"/>
    <p:sldId id="272" r:id="rId10"/>
    <p:sldId id="273" r:id="rId11"/>
    <p:sldId id="261" r:id="rId12"/>
    <p:sldId id="302" r:id="rId13"/>
    <p:sldId id="262" r:id="rId14"/>
    <p:sldId id="263" r:id="rId15"/>
    <p:sldId id="264" r:id="rId16"/>
    <p:sldId id="265" r:id="rId17"/>
    <p:sldId id="304" r:id="rId18"/>
    <p:sldId id="266" r:id="rId19"/>
    <p:sldId id="267" r:id="rId20"/>
    <p:sldId id="306" r:id="rId21"/>
    <p:sldId id="268" r:id="rId22"/>
    <p:sldId id="269" r:id="rId23"/>
    <p:sldId id="308" r:id="rId24"/>
    <p:sldId id="270" r:id="rId25"/>
    <p:sldId id="309" r:id="rId26"/>
    <p:sldId id="271" r:id="rId27"/>
    <p:sldId id="310" r:id="rId28"/>
    <p:sldId id="274" r:id="rId29"/>
    <p:sldId id="311" r:id="rId30"/>
    <p:sldId id="275" r:id="rId31"/>
    <p:sldId id="276" r:id="rId32"/>
    <p:sldId id="312" r:id="rId33"/>
    <p:sldId id="277" r:id="rId34"/>
    <p:sldId id="287" r:id="rId35"/>
    <p:sldId id="278" r:id="rId36"/>
    <p:sldId id="314" r:id="rId37"/>
    <p:sldId id="279" r:id="rId38"/>
    <p:sldId id="281" r:id="rId39"/>
    <p:sldId id="315" r:id="rId40"/>
    <p:sldId id="316" r:id="rId41"/>
    <p:sldId id="283" r:id="rId42"/>
    <p:sldId id="317" r:id="rId43"/>
    <p:sldId id="284" r:id="rId44"/>
    <p:sldId id="285" r:id="rId45"/>
    <p:sldId id="318" r:id="rId46"/>
    <p:sldId id="286" r:id="rId47"/>
    <p:sldId id="319" r:id="rId48"/>
    <p:sldId id="288" r:id="rId49"/>
    <p:sldId id="320" r:id="rId50"/>
    <p:sldId id="289" r:id="rId51"/>
    <p:sldId id="290" r:id="rId52"/>
    <p:sldId id="291" r:id="rId53"/>
    <p:sldId id="292" r:id="rId54"/>
    <p:sldId id="323" r:id="rId55"/>
    <p:sldId id="293" r:id="rId56"/>
    <p:sldId id="324" r:id="rId57"/>
    <p:sldId id="294" r:id="rId58"/>
    <p:sldId id="295" r:id="rId59"/>
    <p:sldId id="326" r:id="rId60"/>
    <p:sldId id="29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CB3-D759-4867-850E-D0B45B943B29}" type="datetimeFigureOut">
              <a:rPr lang="en-US" smtClean="0"/>
              <a:pPr/>
              <a:t>4/3/2021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0720-10F0-4468-9BFD-C4923F3A84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CB3-D759-4867-850E-D0B45B943B29}" type="datetimeFigureOut">
              <a:rPr lang="en-US" smtClean="0"/>
              <a:pPr/>
              <a:t>4/3/2021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0720-10F0-4468-9BFD-C4923F3A84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CB3-D759-4867-850E-D0B45B943B29}" type="datetimeFigureOut">
              <a:rPr lang="en-US" smtClean="0"/>
              <a:pPr/>
              <a:t>4/3/2021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0720-10F0-4468-9BFD-C4923F3A84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CB3-D759-4867-850E-D0B45B943B29}" type="datetimeFigureOut">
              <a:rPr lang="en-US" smtClean="0"/>
              <a:pPr/>
              <a:t>4/3/2021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0720-10F0-4468-9BFD-C4923F3A84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CB3-D759-4867-850E-D0B45B943B29}" type="datetimeFigureOut">
              <a:rPr lang="en-US" smtClean="0"/>
              <a:pPr/>
              <a:t>4/3/2021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0720-10F0-4468-9BFD-C4923F3A84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CB3-D759-4867-850E-D0B45B943B29}" type="datetimeFigureOut">
              <a:rPr lang="en-US" smtClean="0"/>
              <a:pPr/>
              <a:t>4/3/2021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0720-10F0-4468-9BFD-C4923F3A84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CB3-D759-4867-850E-D0B45B943B29}" type="datetimeFigureOut">
              <a:rPr lang="en-US" smtClean="0"/>
              <a:pPr/>
              <a:t>4/3/2021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0720-10F0-4468-9BFD-C4923F3A84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CB3-D759-4867-850E-D0B45B943B29}" type="datetimeFigureOut">
              <a:rPr lang="en-US" smtClean="0"/>
              <a:pPr/>
              <a:t>4/3/2021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0720-10F0-4468-9BFD-C4923F3A84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CB3-D759-4867-850E-D0B45B943B29}" type="datetimeFigureOut">
              <a:rPr lang="en-US" smtClean="0"/>
              <a:pPr/>
              <a:t>4/3/2021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0720-10F0-4468-9BFD-C4923F3A84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CB3-D759-4867-850E-D0B45B943B29}" type="datetimeFigureOut">
              <a:rPr lang="en-US" smtClean="0"/>
              <a:pPr/>
              <a:t>4/3/2021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0720-10F0-4468-9BFD-C4923F3A84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CB3-D759-4867-850E-D0B45B943B29}" type="datetimeFigureOut">
              <a:rPr lang="en-US" smtClean="0"/>
              <a:pPr/>
              <a:t>4/3/2021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0720-10F0-4468-9BFD-C4923F3A84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01CB3-D759-4867-850E-D0B45B943B29}" type="datetimeFigureOut">
              <a:rPr lang="en-US" smtClean="0"/>
              <a:pPr/>
              <a:t>4/3/2021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A0720-10F0-4468-9BFD-C4923F3A843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4500" b="1" u="sng" dirty="0" smtClean="0"/>
              <a:t>Antibodies </a:t>
            </a:r>
            <a:r>
              <a:rPr lang="en-IN" sz="4500" b="1" dirty="0"/>
              <a:t>- (</a:t>
            </a:r>
            <a:r>
              <a:rPr lang="en-IN" sz="4500" b="1" dirty="0" err="1"/>
              <a:t>Immunoglobulins</a:t>
            </a:r>
            <a:r>
              <a:rPr lang="en-IN" sz="4500" b="1" dirty="0"/>
              <a:t> - Definition, Structure &amp; Function, </a:t>
            </a:r>
            <a:r>
              <a:rPr lang="en-IN" sz="4500" b="1" dirty="0" smtClean="0"/>
              <a:t>Classes of </a:t>
            </a:r>
            <a:r>
              <a:rPr lang="en-IN" sz="4500" b="1" dirty="0" err="1" smtClean="0"/>
              <a:t>Immunoglobulins</a:t>
            </a:r>
            <a:r>
              <a:rPr lang="en-IN" sz="4500" b="1" dirty="0" smtClean="0"/>
              <a:t>).</a:t>
            </a:r>
          </a:p>
          <a:p>
            <a:pPr>
              <a:buNone/>
            </a:pPr>
            <a:r>
              <a:rPr lang="en-IN" sz="4500" dirty="0" smtClean="0"/>
              <a:t>	-  Antibodies </a:t>
            </a:r>
            <a:r>
              <a:rPr lang="en-IN" sz="4500" dirty="0"/>
              <a:t>are </a:t>
            </a:r>
            <a:r>
              <a:rPr lang="en-IN" sz="4500" dirty="0" smtClean="0"/>
              <a:t>glycoprotein </a:t>
            </a:r>
            <a:r>
              <a:rPr lang="en-IN" sz="4500" dirty="0"/>
              <a:t>molecules that </a:t>
            </a:r>
            <a:r>
              <a:rPr lang="en-IN" sz="4500" dirty="0" smtClean="0"/>
              <a:t>recognise a </a:t>
            </a:r>
            <a:r>
              <a:rPr lang="en-IN" sz="4500" dirty="0"/>
              <a:t>particular </a:t>
            </a:r>
            <a:r>
              <a:rPr lang="en-IN" sz="4500" dirty="0" err="1"/>
              <a:t>epitope</a:t>
            </a:r>
            <a:r>
              <a:rPr lang="en-IN" sz="4500" dirty="0"/>
              <a:t> on </a:t>
            </a:r>
            <a:r>
              <a:rPr lang="en-IN" sz="4500" dirty="0" smtClean="0"/>
              <a:t>an antigen</a:t>
            </a:r>
            <a:r>
              <a:rPr lang="en-IN" sz="4500" dirty="0"/>
              <a:t>, bind specifically </a:t>
            </a:r>
            <a:r>
              <a:rPr lang="en-IN" sz="4500" dirty="0" smtClean="0"/>
              <a:t>to it </a:t>
            </a:r>
            <a:r>
              <a:rPr lang="en-IN" sz="4500" dirty="0"/>
              <a:t>and </a:t>
            </a:r>
            <a:r>
              <a:rPr lang="en-IN" sz="4500" dirty="0" smtClean="0"/>
              <a:t>finally </a:t>
            </a:r>
            <a:r>
              <a:rPr lang="en-IN" sz="4500" dirty="0"/>
              <a:t>facilitate the clearance of </a:t>
            </a:r>
            <a:r>
              <a:rPr lang="en-IN" sz="4500" dirty="0" smtClean="0"/>
              <a:t>that antigen </a:t>
            </a:r>
            <a:r>
              <a:rPr lang="en-IN" sz="4500" dirty="0"/>
              <a:t>.</a:t>
            </a:r>
          </a:p>
          <a:p>
            <a:pPr>
              <a:buNone/>
            </a:pPr>
            <a:r>
              <a:rPr lang="en-IN" sz="4500" dirty="0" smtClean="0"/>
              <a:t>	-  They </a:t>
            </a:r>
            <a:r>
              <a:rPr lang="en-IN" sz="4500" dirty="0"/>
              <a:t>are </a:t>
            </a:r>
            <a:r>
              <a:rPr lang="en-IN" sz="4500" dirty="0" smtClean="0"/>
              <a:t>present </a:t>
            </a:r>
            <a:r>
              <a:rPr lang="en-IN" sz="4500" dirty="0"/>
              <a:t>on the B cell membrane and </a:t>
            </a:r>
            <a:r>
              <a:rPr lang="en-IN" sz="4500" dirty="0" smtClean="0"/>
              <a:t>are secreted </a:t>
            </a:r>
            <a:r>
              <a:rPr lang="en-IN" sz="4500" dirty="0"/>
              <a:t>by plasma </a:t>
            </a:r>
            <a:r>
              <a:rPr lang="en-IN" sz="4500" dirty="0" smtClean="0"/>
              <a:t>cells.</a:t>
            </a:r>
          </a:p>
          <a:p>
            <a:pPr>
              <a:buNone/>
            </a:pPr>
            <a:r>
              <a:rPr lang="en-IN" sz="3500" dirty="0"/>
              <a:t>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l"/>
            <a:r>
              <a:rPr lang="en-IN" sz="3200" b="1" dirty="0"/>
              <a:t>Fig. 11.2 (b) </a:t>
            </a:r>
            <a:r>
              <a:rPr lang="en-IN" sz="3200" dirty="0"/>
              <a:t>Cleavage </a:t>
            </a:r>
            <a:r>
              <a:rPr lang="en-IN" sz="3200" dirty="0" smtClean="0"/>
              <a:t>of </a:t>
            </a:r>
            <a:r>
              <a:rPr lang="en-IN" sz="3200" dirty="0"/>
              <a:t>antibody molecule using </a:t>
            </a:r>
            <a:r>
              <a:rPr lang="en-IN" sz="3200" dirty="0" err="1"/>
              <a:t>papain</a:t>
            </a:r>
            <a:r>
              <a:rPr lang="en-IN" sz="3200" dirty="0"/>
              <a:t>, pepsin and </a:t>
            </a:r>
            <a:r>
              <a:rPr lang="en-IN" sz="3200" dirty="0" err="1"/>
              <a:t>mercaptoethanol</a:t>
            </a:r>
            <a:endParaRPr lang="en-IN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sz="4400" b="1" dirty="0"/>
              <a:t>Immunoglobulin chains</a:t>
            </a:r>
          </a:p>
          <a:p>
            <a:pPr>
              <a:buNone/>
            </a:pPr>
            <a:r>
              <a:rPr lang="en-IN" sz="4400" dirty="0" smtClean="0"/>
              <a:t>	-  Antibodies </a:t>
            </a:r>
            <a:r>
              <a:rPr lang="en-IN" sz="4400" dirty="0"/>
              <a:t>or </a:t>
            </a:r>
            <a:r>
              <a:rPr lang="en-IN" sz="4400" dirty="0" err="1"/>
              <a:t>immunoglobulins</a:t>
            </a:r>
            <a:r>
              <a:rPr lang="en-IN" sz="4400" dirty="0"/>
              <a:t> are glycoprotein </a:t>
            </a:r>
            <a:r>
              <a:rPr lang="en-IN" sz="4400" dirty="0" smtClean="0"/>
              <a:t>molecules consisting </a:t>
            </a:r>
            <a:r>
              <a:rPr lang="en-IN" sz="4400" dirty="0"/>
              <a:t>of four polypeptide chains:</a:t>
            </a:r>
          </a:p>
          <a:p>
            <a:pPr>
              <a:buNone/>
            </a:pPr>
            <a:r>
              <a:rPr lang="en-IN" sz="4400" dirty="0" smtClean="0"/>
              <a:t>	• </a:t>
            </a:r>
            <a:r>
              <a:rPr lang="en-IN" sz="4400" dirty="0"/>
              <a:t>Two identical </a:t>
            </a:r>
            <a:r>
              <a:rPr lang="en-IN" sz="4400" b="1" dirty="0"/>
              <a:t>heavy (</a:t>
            </a:r>
            <a:r>
              <a:rPr lang="en-IN" sz="4400" b="1" dirty="0" smtClean="0"/>
              <a:t>large) </a:t>
            </a:r>
            <a:r>
              <a:rPr lang="en-IN" sz="4400" b="1" dirty="0"/>
              <a:t>chains </a:t>
            </a:r>
            <a:r>
              <a:rPr lang="en-IN" sz="4400" b="1" dirty="0" smtClean="0"/>
              <a:t>(H), </a:t>
            </a:r>
            <a:r>
              <a:rPr lang="en-IN" sz="4400" dirty="0" smtClean="0"/>
              <a:t>molecular Weight &gt; 50 </a:t>
            </a:r>
            <a:r>
              <a:rPr lang="en-IN" sz="4400" dirty="0" err="1" smtClean="0"/>
              <a:t>kDa</a:t>
            </a:r>
            <a:endParaRPr lang="en-IN" sz="4400" dirty="0"/>
          </a:p>
          <a:p>
            <a:pPr>
              <a:buNone/>
            </a:pPr>
            <a:r>
              <a:rPr lang="en-IN" sz="4400" dirty="0" smtClean="0"/>
              <a:t>	• Two </a:t>
            </a:r>
            <a:r>
              <a:rPr lang="en-IN" sz="4400" dirty="0"/>
              <a:t>identical </a:t>
            </a:r>
            <a:r>
              <a:rPr lang="en-IN" sz="4400" b="1" dirty="0"/>
              <a:t>light (small) chains (L</a:t>
            </a:r>
            <a:r>
              <a:rPr lang="en-IN" sz="4400" b="1" dirty="0" smtClean="0"/>
              <a:t>),  </a:t>
            </a:r>
            <a:r>
              <a:rPr lang="en-IN" sz="4400" dirty="0" smtClean="0"/>
              <a:t>molecular weight </a:t>
            </a:r>
            <a:r>
              <a:rPr lang="en-IN" sz="4400" dirty="0"/>
              <a:t>&gt;25 </a:t>
            </a:r>
            <a:r>
              <a:rPr lang="en-IN" sz="4400" dirty="0" err="1" smtClean="0"/>
              <a:t>kDa</a:t>
            </a:r>
            <a:endParaRPr lang="en-IN" sz="4400" dirty="0" smtClean="0"/>
          </a:p>
          <a:p>
            <a:pPr>
              <a:buNone/>
            </a:pPr>
            <a:r>
              <a:rPr lang="en-IN" dirty="0" smtClean="0"/>
              <a:t>	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IN" sz="4000" dirty="0" smtClean="0"/>
              <a:t>The </a:t>
            </a:r>
            <a:r>
              <a:rPr lang="en-IN" sz="4000" b="1" dirty="0" smtClean="0"/>
              <a:t>H chains are structurally and </a:t>
            </a:r>
            <a:r>
              <a:rPr lang="en-IN" sz="4000" b="1" dirty="0" err="1" smtClean="0"/>
              <a:t>antigenically</a:t>
            </a:r>
            <a:r>
              <a:rPr lang="en-IN" sz="4000" b="1" dirty="0" smtClean="0"/>
              <a:t> distinct </a:t>
            </a:r>
            <a:r>
              <a:rPr lang="en-IN" sz="4000" dirty="0" smtClean="0"/>
              <a:t>for each class and are designated by the Greek letter corresponding to the immunoglobulin class.</a:t>
            </a:r>
          </a:p>
          <a:p>
            <a:pPr lvl="1">
              <a:buFont typeface="Arial" pitchFamily="34" charset="0"/>
              <a:buChar char="•"/>
            </a:pPr>
            <a:r>
              <a:rPr lang="en-IN" sz="4000" dirty="0" smtClean="0"/>
              <a:t> The heavy chains are of five types called </a:t>
            </a:r>
            <a:r>
              <a:rPr lang="en-IN" sz="4000" b="1" dirty="0" smtClean="0"/>
              <a:t>alpha (</a:t>
            </a:r>
            <a:r>
              <a:rPr lang="el-GR" sz="4000" b="1" dirty="0" smtClean="0"/>
              <a:t>α</a:t>
            </a:r>
            <a:r>
              <a:rPr lang="en-IN" sz="4000" b="1" dirty="0" smtClean="0"/>
              <a:t>), gamma (</a:t>
            </a:r>
            <a:r>
              <a:rPr lang="el-GR" sz="4000" b="1" dirty="0" smtClean="0"/>
              <a:t>γ</a:t>
            </a:r>
            <a:r>
              <a:rPr lang="en-IN" sz="4000" b="1" dirty="0" smtClean="0"/>
              <a:t>), delta (</a:t>
            </a:r>
            <a:r>
              <a:rPr lang="el-GR" sz="4000" b="1" dirty="0" smtClean="0"/>
              <a:t>δ</a:t>
            </a:r>
            <a:r>
              <a:rPr lang="en-IN" sz="4000" b="1" dirty="0" smtClean="0"/>
              <a:t>), epsilon (</a:t>
            </a:r>
            <a:r>
              <a:rPr lang="el-GR" sz="4000" b="1" dirty="0" smtClean="0"/>
              <a:t>ε</a:t>
            </a:r>
            <a:r>
              <a:rPr lang="en-IN" sz="4000" b="1" dirty="0" smtClean="0"/>
              <a:t>) and mu (</a:t>
            </a:r>
            <a:r>
              <a:rPr lang="el-GR" sz="4000" b="1" dirty="0" smtClean="0"/>
              <a:t>μ)</a:t>
            </a:r>
            <a:r>
              <a:rPr lang="en-US" sz="4000" b="1" dirty="0" smtClean="0"/>
              <a:t> </a:t>
            </a:r>
            <a:r>
              <a:rPr lang="en-IN" sz="4000" dirty="0" smtClean="0"/>
              <a:t>(Table -11.1 ) 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IN" sz="3600" dirty="0" smtClean="0"/>
              <a:t> There </a:t>
            </a:r>
            <a:r>
              <a:rPr lang="en-IN" sz="3600" dirty="0"/>
              <a:t>are two types of light chains </a:t>
            </a:r>
            <a:r>
              <a:rPr lang="en-IN" sz="3600" b="1" dirty="0"/>
              <a:t>kappa (K) </a:t>
            </a:r>
            <a:r>
              <a:rPr lang="en-IN" sz="3600" b="1" dirty="0" smtClean="0"/>
              <a:t>and lambda (</a:t>
            </a:r>
            <a:r>
              <a:rPr lang="el-GR" sz="3600" b="1" dirty="0" smtClean="0"/>
              <a:t>λ</a:t>
            </a:r>
            <a:r>
              <a:rPr lang="en-IN" sz="3600" b="1" dirty="0" smtClean="0"/>
              <a:t>). </a:t>
            </a:r>
            <a:r>
              <a:rPr lang="en-IN" sz="3600" b="1" dirty="0"/>
              <a:t>They are named after Korngold and </a:t>
            </a:r>
            <a:r>
              <a:rPr lang="en-IN" sz="3600" b="1" dirty="0" err="1" smtClean="0"/>
              <a:t>Lapari</a:t>
            </a:r>
            <a:r>
              <a:rPr lang="en-IN" sz="3600" b="1" dirty="0" smtClean="0"/>
              <a:t> </a:t>
            </a:r>
            <a:r>
              <a:rPr lang="en-IN" sz="3600" dirty="0" smtClean="0"/>
              <a:t>who </a:t>
            </a:r>
            <a:r>
              <a:rPr lang="en-IN" sz="3600" dirty="0"/>
              <a:t>originally described them. </a:t>
            </a:r>
            <a:endParaRPr lang="en-IN" sz="3600" dirty="0" smtClean="0"/>
          </a:p>
          <a:p>
            <a:pPr lvl="1">
              <a:buFont typeface="Arial" pitchFamily="34" charset="0"/>
              <a:buChar char="•"/>
            </a:pPr>
            <a:r>
              <a:rPr lang="en-IN" sz="3600" dirty="0" smtClean="0"/>
              <a:t> A </a:t>
            </a:r>
            <a:r>
              <a:rPr lang="en-IN" sz="3600" dirty="0"/>
              <a:t>molecule </a:t>
            </a:r>
            <a:r>
              <a:rPr lang="en-IN" sz="3600" dirty="0" smtClean="0"/>
              <a:t>of </a:t>
            </a:r>
            <a:r>
              <a:rPr lang="en-IN" sz="3600" i="1" dirty="0" smtClean="0"/>
              <a:t>immunoglobulin </a:t>
            </a:r>
            <a:r>
              <a:rPr lang="en-IN" sz="3600" dirty="0" smtClean="0"/>
              <a:t>may </a:t>
            </a:r>
            <a:r>
              <a:rPr lang="en-IN" sz="3600" dirty="0"/>
              <a:t>have either </a:t>
            </a:r>
            <a:r>
              <a:rPr lang="en-IN" sz="3600" dirty="0" smtClean="0"/>
              <a:t>kappa </a:t>
            </a:r>
            <a:r>
              <a:rPr lang="en-IN" sz="3600" dirty="0"/>
              <a:t>or lambda </a:t>
            </a:r>
            <a:r>
              <a:rPr lang="en-IN" sz="3600" dirty="0" smtClean="0"/>
              <a:t>chains, but </a:t>
            </a:r>
            <a:r>
              <a:rPr lang="en-IN" sz="3600" dirty="0"/>
              <a:t>never both </a:t>
            </a:r>
            <a:r>
              <a:rPr lang="en-IN" sz="3600" dirty="0" smtClean="0"/>
              <a:t>to gather. </a:t>
            </a:r>
          </a:p>
          <a:p>
            <a:pPr lvl="1">
              <a:buFont typeface="Arial" pitchFamily="34" charset="0"/>
              <a:buChar char="•"/>
            </a:pPr>
            <a:r>
              <a:rPr lang="en-IN" sz="3600" dirty="0" smtClean="0"/>
              <a:t> In </a:t>
            </a:r>
            <a:r>
              <a:rPr lang="en-IN" sz="3600" dirty="0"/>
              <a:t>humans, 60 per cent </a:t>
            </a:r>
            <a:r>
              <a:rPr lang="en-IN" sz="3600" dirty="0" smtClean="0"/>
              <a:t>of L </a:t>
            </a:r>
            <a:r>
              <a:rPr lang="en-IN" sz="3600" dirty="0"/>
              <a:t>chains </a:t>
            </a:r>
            <a:r>
              <a:rPr lang="en-IN" sz="3600" dirty="0" smtClean="0"/>
              <a:t>are kappa and </a:t>
            </a:r>
            <a:r>
              <a:rPr lang="en-IN" sz="3600" dirty="0"/>
              <a:t>40 per cent are lambda</a:t>
            </a:r>
            <a:r>
              <a:rPr lang="en-IN" sz="36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IN" sz="3600" dirty="0" smtClean="0"/>
              <a:t> Each light </a:t>
            </a:r>
            <a:r>
              <a:rPr lang="en-IN" sz="3600" dirty="0"/>
              <a:t>chain is bound to a heavy chain by </a:t>
            </a:r>
            <a:r>
              <a:rPr lang="en-IN" sz="3600" dirty="0" err="1"/>
              <a:t>interchain</a:t>
            </a:r>
            <a:r>
              <a:rPr lang="en-IN" sz="3600" dirty="0"/>
              <a:t> </a:t>
            </a:r>
            <a:r>
              <a:rPr lang="en-IN" sz="3600" dirty="0" smtClean="0"/>
              <a:t>and </a:t>
            </a:r>
            <a:r>
              <a:rPr lang="en-IN" sz="3600" dirty="0" err="1" smtClean="0"/>
              <a:t>intrachain</a:t>
            </a:r>
            <a:r>
              <a:rPr lang="en-IN" sz="3600" dirty="0" smtClean="0"/>
              <a:t> </a:t>
            </a:r>
            <a:r>
              <a:rPr lang="en-IN" sz="3600" dirty="0"/>
              <a:t>disulphide bonds </a:t>
            </a:r>
            <a:r>
              <a:rPr lang="en-IN" sz="3600" b="1" dirty="0"/>
              <a:t>(Fig. 11.3).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572427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4400" dirty="0" smtClean="0"/>
              <a:t>The </a:t>
            </a:r>
            <a:r>
              <a:rPr lang="en-IN" sz="4400" dirty="0"/>
              <a:t>antigen combining site of the </a:t>
            </a:r>
            <a:r>
              <a:rPr lang="en-IN" sz="4400" dirty="0" smtClean="0"/>
              <a:t>molecule is </a:t>
            </a:r>
            <a:r>
              <a:rPr lang="en-IN" sz="4400" dirty="0"/>
              <a:t>at </a:t>
            </a:r>
            <a:r>
              <a:rPr lang="en-IN" sz="4400" dirty="0" smtClean="0"/>
              <a:t>its </a:t>
            </a:r>
            <a:r>
              <a:rPr lang="en-IN" sz="4400" dirty="0"/>
              <a:t>amino-terminus. It is </a:t>
            </a:r>
            <a:r>
              <a:rPr lang="en-IN" sz="4400" dirty="0" smtClean="0"/>
              <a:t>composed of both </a:t>
            </a:r>
            <a:r>
              <a:rPr lang="en-IN" sz="4400" b="1" dirty="0" smtClean="0"/>
              <a:t>L </a:t>
            </a:r>
            <a:r>
              <a:rPr lang="en-IN" sz="4400" b="1" dirty="0"/>
              <a:t>an H </a:t>
            </a:r>
            <a:r>
              <a:rPr lang="en-IN" sz="4400" b="1" dirty="0" smtClean="0"/>
              <a:t>chain.</a:t>
            </a:r>
          </a:p>
          <a:p>
            <a:pPr lvl="1">
              <a:buFont typeface="Arial" pitchFamily="34" charset="0"/>
              <a:buChar char="•"/>
            </a:pPr>
            <a:r>
              <a:rPr lang="en-IN" sz="4400" dirty="0" smtClean="0"/>
              <a:t>The first 110 amino acids from the </a:t>
            </a:r>
            <a:r>
              <a:rPr lang="en-IN" sz="4400" dirty="0"/>
              <a:t>N terminal are quite variable in amino acid </a:t>
            </a:r>
            <a:r>
              <a:rPr lang="en-IN" sz="4400" dirty="0" smtClean="0"/>
              <a:t>sequence and </a:t>
            </a:r>
            <a:r>
              <a:rPr lang="en-IN" sz="4400" dirty="0"/>
              <a:t>this region is called the </a:t>
            </a:r>
            <a:r>
              <a:rPr lang="en-IN" sz="4400" b="1" dirty="0"/>
              <a:t>variable </a:t>
            </a:r>
            <a:r>
              <a:rPr lang="en-IN" sz="4400" b="1" dirty="0" smtClean="0"/>
              <a:t>region</a:t>
            </a:r>
            <a:r>
              <a:rPr lang="en-IN" sz="4400" b="1" dirty="0"/>
              <a:t>: V </a:t>
            </a:r>
            <a:r>
              <a:rPr lang="en-IN" sz="4400" b="1" dirty="0" smtClean="0"/>
              <a:t>L - variable </a:t>
            </a:r>
            <a:r>
              <a:rPr lang="en-IN" sz="4400" b="1" dirty="0" err="1" smtClean="0"/>
              <a:t>Iight</a:t>
            </a:r>
            <a:r>
              <a:rPr lang="en-IN" sz="4400" b="1" dirty="0" smtClean="0"/>
              <a:t> chain ; </a:t>
            </a:r>
            <a:r>
              <a:rPr lang="en-IN" sz="4400" b="1" dirty="0"/>
              <a:t>V </a:t>
            </a:r>
            <a:r>
              <a:rPr lang="en-IN" sz="4400" b="1" dirty="0" smtClean="0"/>
              <a:t>H - </a:t>
            </a:r>
            <a:r>
              <a:rPr lang="en-IN" sz="4400" b="1" dirty="0"/>
              <a:t>variable heavy chain. </a:t>
            </a:r>
            <a:endParaRPr lang="en-IN" sz="4400" b="1" dirty="0" smtClean="0"/>
          </a:p>
          <a:p>
            <a:pPr lvl="1">
              <a:buNone/>
            </a:pPr>
            <a:endParaRPr lang="en-IN" sz="32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IN" sz="4400" dirty="0" smtClean="0"/>
              <a:t>The sequence beyond the variable region in antibodies is relatively constant throughout the rest of the molecule and is called the </a:t>
            </a:r>
            <a:r>
              <a:rPr lang="en-IN" sz="4400" b="1" dirty="0" smtClean="0"/>
              <a:t>Constant region: CL-</a:t>
            </a:r>
            <a:r>
              <a:rPr lang="en-IN" sz="4400" dirty="0" smtClean="0"/>
              <a:t> </a:t>
            </a:r>
            <a:r>
              <a:rPr lang="en-IN" sz="4400" b="1" dirty="0" smtClean="0"/>
              <a:t>constant </a:t>
            </a:r>
            <a:r>
              <a:rPr lang="en-IN" sz="4400" b="1" dirty="0" err="1" smtClean="0"/>
              <a:t>Iight</a:t>
            </a:r>
            <a:r>
              <a:rPr lang="en-IN" sz="4400" b="1" dirty="0" smtClean="0"/>
              <a:t> chain ; CH - constant heavy chain.</a:t>
            </a:r>
            <a:r>
              <a:rPr lang="en-IN" sz="44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IN" sz="4400" dirty="0" smtClean="0"/>
              <a:t>The carbohydrate moieties are linked to the constant region of the light chains does not attach to the region of the H chains. </a:t>
            </a:r>
          </a:p>
          <a:p>
            <a:pPr lvl="1">
              <a:buFont typeface="Arial" pitchFamily="34" charset="0"/>
              <a:buChar char="•"/>
            </a:pPr>
            <a:endParaRPr lang="en-IN" sz="440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IN" sz="4400" dirty="0" smtClean="0"/>
              <a:t>The amino terminal variable region of light' and heavy chains participates in antigen recognition and the carboxyl terminal constant region of heavy chains mediates the </a:t>
            </a:r>
            <a:r>
              <a:rPr lang="en-IN" sz="4400" dirty="0" err="1" smtClean="0"/>
              <a:t>effector</a:t>
            </a:r>
            <a:r>
              <a:rPr lang="en-IN" sz="4400" dirty="0" smtClean="0"/>
              <a:t> functions</a:t>
            </a:r>
            <a:r>
              <a:rPr lang="en-IN" sz="4400" dirty="0"/>
              <a:t> </a:t>
            </a:r>
            <a:r>
              <a:rPr lang="en-IN" sz="4400" dirty="0" smtClean="0"/>
              <a:t>.</a:t>
            </a:r>
          </a:p>
          <a:p>
            <a:r>
              <a:rPr lang="en-IN" sz="4400" dirty="0" smtClean="0"/>
              <a:t>The C </a:t>
            </a:r>
            <a:r>
              <a:rPr lang="en-IN" sz="4400" dirty="0"/>
              <a:t>region of the light </a:t>
            </a:r>
            <a:r>
              <a:rPr lang="en-IN" sz="4400" dirty="0" smtClean="0"/>
              <a:t>chains </a:t>
            </a:r>
            <a:r>
              <a:rPr lang="en-IN" sz="4400" dirty="0"/>
              <a:t>does not attach to </a:t>
            </a:r>
            <a:r>
              <a:rPr lang="en-IN" sz="4400" dirty="0" smtClean="0"/>
              <a:t>the</a:t>
            </a:r>
            <a:r>
              <a:rPr lang="en-IN" sz="4400" dirty="0"/>
              <a:t> </a:t>
            </a:r>
            <a:r>
              <a:rPr lang="en-IN" sz="4400" dirty="0" smtClean="0"/>
              <a:t>cell membrane </a:t>
            </a:r>
            <a:r>
              <a:rPr lang="en-IN" sz="4400" dirty="0"/>
              <a:t>and does </a:t>
            </a:r>
            <a:r>
              <a:rPr lang="en-IN" sz="4400" dirty="0" smtClean="0"/>
              <a:t>not participate </a:t>
            </a:r>
            <a:r>
              <a:rPr lang="en-IN" sz="4400" dirty="0"/>
              <a:t>in its </a:t>
            </a:r>
            <a:r>
              <a:rPr lang="en-IN" sz="4400" dirty="0" err="1" smtClean="0"/>
              <a:t>effector</a:t>
            </a:r>
            <a:r>
              <a:rPr lang="en-IN" sz="4400" dirty="0" smtClean="0"/>
              <a:t> functions.</a:t>
            </a:r>
            <a:endParaRPr lang="en-IN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IN" sz="4400" b="1" dirty="0" err="1" smtClean="0"/>
              <a:t>lmmunoglobulin</a:t>
            </a:r>
            <a:r>
              <a:rPr lang="en-IN" sz="4400" b="1" dirty="0" smtClean="0"/>
              <a:t> domains :</a:t>
            </a:r>
          </a:p>
          <a:p>
            <a:pPr>
              <a:buNone/>
            </a:pPr>
            <a:r>
              <a:rPr lang="en-US" sz="4400" dirty="0" smtClean="0"/>
              <a:t>	-  </a:t>
            </a:r>
            <a:r>
              <a:rPr lang="en-IN" sz="4400" dirty="0" smtClean="0"/>
              <a:t>The L and H chains contain several homologous units of about 110 amino acid residue. Within each unit, </a:t>
            </a:r>
            <a:r>
              <a:rPr lang="en-IN" sz="4400" dirty="0" err="1" smtClean="0"/>
              <a:t>intrachain</a:t>
            </a:r>
            <a:r>
              <a:rPr lang="en-IN" sz="4400" dirty="0" smtClean="0"/>
              <a:t> disulphide bond forms a loop of 60 amino acids, called the domain. </a:t>
            </a:r>
          </a:p>
          <a:p>
            <a:pPr>
              <a:buNone/>
            </a:pPr>
            <a:r>
              <a:rPr lang="en-IN" sz="4400" dirty="0" smtClean="0"/>
              <a:t>	</a:t>
            </a:r>
            <a:r>
              <a:rPr lang="en-IN" sz="4200" dirty="0" smtClean="0"/>
              <a:t>-  The light chain contains one variable domain VL and one constant domain CL.</a:t>
            </a:r>
          </a:p>
          <a:p>
            <a:pPr>
              <a:buNone/>
            </a:pPr>
            <a:r>
              <a:rPr lang="en-IN" sz="4200" dirty="0" smtClean="0"/>
              <a:t>	</a:t>
            </a:r>
            <a:endParaRPr lang="en-IN" sz="4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	- </a:t>
            </a:r>
            <a:r>
              <a:rPr lang="en-IN" sz="4200" dirty="0" smtClean="0"/>
              <a:t> Secreted antibodies circulate in blood, where they  eliminate/neutralise antigen by their </a:t>
            </a:r>
            <a:r>
              <a:rPr lang="en-IN" sz="4200" dirty="0" err="1" smtClean="0"/>
              <a:t>effector</a:t>
            </a:r>
            <a:r>
              <a:rPr lang="en-IN" sz="4200" dirty="0" smtClean="0"/>
              <a:t> functions such as  </a:t>
            </a:r>
            <a:r>
              <a:rPr lang="en-IN" sz="4200" dirty="0" err="1" smtClean="0"/>
              <a:t>phagocytosis</a:t>
            </a:r>
            <a:r>
              <a:rPr lang="en-IN" sz="4200" dirty="0" smtClean="0"/>
              <a:t>, Antibody dependent cell mediated </a:t>
            </a:r>
            <a:r>
              <a:rPr lang="en-IN" sz="4200" dirty="0" err="1" smtClean="0"/>
              <a:t>cytotoxicity</a:t>
            </a:r>
            <a:r>
              <a:rPr lang="en-IN" sz="4200" dirty="0" smtClean="0"/>
              <a:t> (ADCC),Opsonisation. etc.</a:t>
            </a:r>
          </a:p>
          <a:p>
            <a:pPr>
              <a:buNone/>
            </a:pPr>
            <a:r>
              <a:rPr lang="en-IN" sz="4200" dirty="0" smtClean="0"/>
              <a:t>	-  Antibodies have unique structural features and bind to antigens to destroy them effectively.</a:t>
            </a:r>
            <a:endParaRPr lang="en-IN" sz="4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4000" dirty="0" smtClean="0"/>
              <a:t>-  The heavy chain contains one variable domain VH and three or four constant domains, depending on the </a:t>
            </a:r>
            <a:r>
              <a:rPr lang="en-IN" sz="4000" dirty="0" err="1" smtClean="0"/>
              <a:t>Ig</a:t>
            </a:r>
            <a:r>
              <a:rPr lang="en-IN" sz="4000" dirty="0" smtClean="0"/>
              <a:t> class: </a:t>
            </a:r>
            <a:r>
              <a:rPr lang="pl-PL" sz="4000" dirty="0" smtClean="0"/>
              <a:t>CH</a:t>
            </a:r>
            <a:r>
              <a:rPr lang="en-US" sz="4000" dirty="0" smtClean="0"/>
              <a:t>1</a:t>
            </a:r>
            <a:r>
              <a:rPr lang="pl-PL" sz="4000" dirty="0" smtClean="0"/>
              <a:t> , CH2, CH3, C</a:t>
            </a:r>
            <a:r>
              <a:rPr lang="en-US" sz="4000" dirty="0" smtClean="0"/>
              <a:t>H</a:t>
            </a:r>
            <a:r>
              <a:rPr lang="pl-PL" sz="4000" dirty="0" smtClean="0"/>
              <a:t>4.</a:t>
            </a:r>
            <a:r>
              <a:rPr lang="en-IN" sz="4000" dirty="0" smtClean="0"/>
              <a:t> </a:t>
            </a:r>
          </a:p>
          <a:p>
            <a:pPr>
              <a:buNone/>
            </a:pPr>
            <a:r>
              <a:rPr lang="en-IN" sz="4000" dirty="0" smtClean="0"/>
              <a:t>	-  The variable and constant domains have a similar structure, except for some differences. e.g.</a:t>
            </a:r>
          </a:p>
          <a:p>
            <a:pPr>
              <a:buNone/>
            </a:pPr>
            <a:r>
              <a:rPr lang="en-IN" sz="4000" dirty="0" smtClean="0"/>
              <a:t>	-  the V domain is slightly longer than the C domain.</a:t>
            </a:r>
          </a:p>
          <a:p>
            <a:pPr>
              <a:buNone/>
            </a:pPr>
            <a:r>
              <a:rPr lang="en-IN" sz="4000" dirty="0" smtClean="0"/>
              <a:t>	-  it contains an extra pair of strands and an extra loop sequence connecting this pair of </a:t>
            </a:r>
            <a:r>
              <a:rPr lang="el-GR" sz="4000" dirty="0" smtClean="0"/>
              <a:t>β</a:t>
            </a:r>
            <a:r>
              <a:rPr lang="en-IN" sz="4000" dirty="0" smtClean="0"/>
              <a:t> strand.</a:t>
            </a:r>
          </a:p>
          <a:p>
            <a:pPr>
              <a:buNone/>
            </a:pPr>
            <a:endParaRPr lang="en-IN" sz="40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4500" dirty="0" smtClean="0"/>
              <a:t>-  The quaternary structure of the immunoglobulin is facilitated by non-covalent interactions between domains across the faces of the </a:t>
            </a:r>
            <a:r>
              <a:rPr lang="el-GR" sz="4500" dirty="0" smtClean="0"/>
              <a:t>β</a:t>
            </a:r>
            <a:r>
              <a:rPr lang="en-IN" sz="4500" dirty="0" smtClean="0"/>
              <a:t> strand. </a:t>
            </a:r>
          </a:p>
          <a:p>
            <a:pPr>
              <a:buNone/>
            </a:pPr>
            <a:r>
              <a:rPr lang="en-IN" sz="4500" dirty="0" smtClean="0"/>
              <a:t>	-  Interactions occur between two non-identical domains of heavy and light chains; for example, V H / V L and CH 1 / CL and between identical domains as CH2 / CH2, CH3 / CH3 or CH4 / CH4.</a:t>
            </a:r>
            <a:endParaRPr lang="en-IN" sz="4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IN" sz="4400" b="1" dirty="0" err="1" smtClean="0"/>
              <a:t>Hypervariable</a:t>
            </a:r>
            <a:r>
              <a:rPr lang="en-IN" sz="4400" b="1" dirty="0" smtClean="0"/>
              <a:t> and framework regions :</a:t>
            </a:r>
          </a:p>
          <a:p>
            <a:pPr>
              <a:buNone/>
            </a:pPr>
            <a:r>
              <a:rPr lang="en-US" sz="4400" dirty="0" smtClean="0"/>
              <a:t>	-  </a:t>
            </a:r>
            <a:r>
              <a:rPr lang="en-IN" sz="4400" dirty="0" smtClean="0"/>
              <a:t>In the variable region of the H and L domains, maximum sequence variation is concentrated in a few discrete regions called</a:t>
            </a:r>
            <a:r>
              <a:rPr lang="en-IN" sz="4400" b="1" dirty="0" smtClean="0"/>
              <a:t> </a:t>
            </a:r>
            <a:r>
              <a:rPr lang="en-IN" sz="4400" b="1" dirty="0" err="1" smtClean="0"/>
              <a:t>hypervariable</a:t>
            </a:r>
            <a:r>
              <a:rPr lang="en-IN" sz="4400" b="1" dirty="0" smtClean="0"/>
              <a:t> (HV) regions.</a:t>
            </a:r>
          </a:p>
          <a:p>
            <a:pPr>
              <a:buNone/>
            </a:pPr>
            <a:r>
              <a:rPr lang="en-IN" sz="3600" b="1" dirty="0" smtClean="0"/>
              <a:t>	</a:t>
            </a:r>
            <a:r>
              <a:rPr lang="en-IN" sz="3600" dirty="0" smtClean="0"/>
              <a:t>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dirty="0" smtClean="0"/>
              <a:t>- </a:t>
            </a:r>
            <a:r>
              <a:rPr lang="en-IN" sz="4400" dirty="0" smtClean="0"/>
              <a:t>HV regions form the antigen binding site of the antibody molecule which are complementary to the structure of the </a:t>
            </a:r>
            <a:r>
              <a:rPr lang="en-IN" sz="4400" dirty="0" err="1" smtClean="0"/>
              <a:t>epitope</a:t>
            </a:r>
            <a:r>
              <a:rPr lang="en-IN" sz="4400" dirty="0" smtClean="0"/>
              <a:t> and are called </a:t>
            </a:r>
            <a:r>
              <a:rPr lang="en-US" sz="4400" dirty="0" smtClean="0"/>
              <a:t> </a:t>
            </a:r>
            <a:r>
              <a:rPr lang="en-US" sz="4400" b="1" dirty="0" err="1" smtClean="0"/>
              <a:t>comple</a:t>
            </a:r>
            <a:r>
              <a:rPr lang="en-IN" sz="4400" b="1" dirty="0" err="1" smtClean="0"/>
              <a:t>mentari</a:t>
            </a:r>
            <a:r>
              <a:rPr lang="en-IN" sz="4400" b="1" dirty="0" smtClean="0"/>
              <a:t> </a:t>
            </a:r>
            <a:r>
              <a:rPr lang="en-IN" sz="4400" b="1" dirty="0" err="1" smtClean="0"/>
              <a:t>ty</a:t>
            </a:r>
            <a:r>
              <a:rPr lang="en-IN" sz="4400" b="1" dirty="0" smtClean="0"/>
              <a:t> determining regions (CDRs).</a:t>
            </a:r>
          </a:p>
          <a:p>
            <a:pPr>
              <a:buNone/>
            </a:pPr>
            <a:r>
              <a:rPr lang="en-IN" sz="4400" b="1" dirty="0" smtClean="0"/>
              <a:t>	</a:t>
            </a:r>
            <a:r>
              <a:rPr lang="en-IN" sz="4400" dirty="0" smtClean="0"/>
              <a:t>-  Each </a:t>
            </a:r>
            <a:r>
              <a:rPr lang="en-IN" sz="4400" i="1" dirty="0" err="1" smtClean="0"/>
              <a:t>Fab</a:t>
            </a:r>
            <a:r>
              <a:rPr lang="en-IN" sz="4400" i="1" dirty="0" smtClean="0"/>
              <a:t> </a:t>
            </a:r>
            <a:r>
              <a:rPr lang="en-IN" sz="4400" dirty="0" smtClean="0"/>
              <a:t>fragment has six </a:t>
            </a:r>
            <a:r>
              <a:rPr lang="en-IN" sz="4400" b="1" dirty="0" smtClean="0"/>
              <a:t>CDRs (three in H and three in L).</a:t>
            </a:r>
            <a:r>
              <a:rPr lang="en-IN" sz="4400" dirty="0" smtClean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4400" dirty="0" smtClean="0"/>
              <a:t>-  The wide range of specificity exhibited by antibodies is a function of variations in the length and amino acid composition of six CDRs. </a:t>
            </a:r>
          </a:p>
          <a:p>
            <a:pPr>
              <a:buNone/>
            </a:pPr>
            <a:r>
              <a:rPr lang="en-IN" sz="4400" dirty="0" smtClean="0"/>
              <a:t>	-  Crystallographic studies suggest that out of the six CDRs, only four mainly make contact with the antigen's </a:t>
            </a:r>
            <a:r>
              <a:rPr lang="en-IN" sz="4400" dirty="0" err="1" smtClean="0"/>
              <a:t>epitope</a:t>
            </a:r>
            <a:r>
              <a:rPr lang="en-IN" sz="4400" dirty="0" smtClean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IN" sz="4200" b="1" dirty="0" smtClean="0"/>
              <a:t>Constant region domains :</a:t>
            </a:r>
          </a:p>
          <a:p>
            <a:pPr>
              <a:buNone/>
            </a:pPr>
            <a:r>
              <a:rPr lang="en-IN" sz="4200" b="1" dirty="0" smtClean="0"/>
              <a:t>	C - r</a:t>
            </a:r>
            <a:r>
              <a:rPr lang="en-IN" sz="4200" dirty="0" smtClean="0"/>
              <a:t>egion domains are associated with various biological functions determined by the amino acid sequence of each domain.</a:t>
            </a:r>
          </a:p>
          <a:p>
            <a:pPr>
              <a:buNone/>
            </a:pPr>
            <a:r>
              <a:rPr lang="en-IN" sz="4200" dirty="0" smtClean="0"/>
              <a:t>	-  presence of CH 1 and CL domains appears to increase the number of stable V H and V L interactions possible, thus contributing to the overall diversity of the antibody molecule.</a:t>
            </a:r>
          </a:p>
          <a:p>
            <a:endParaRPr lang="en-IN" sz="4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IN" sz="4400" b="1" dirty="0" smtClean="0"/>
              <a:t>Hinge region :</a:t>
            </a:r>
          </a:p>
          <a:p>
            <a:pPr>
              <a:buNone/>
            </a:pPr>
            <a:r>
              <a:rPr lang="en-IN" sz="4400" dirty="0" smtClean="0"/>
              <a:t>	-  An extended amino acid sequence between the CH 1 and CH2 domains is called the hinge region.</a:t>
            </a:r>
          </a:p>
          <a:p>
            <a:pPr>
              <a:buNone/>
            </a:pPr>
            <a:r>
              <a:rPr lang="en-IN" sz="4400" dirty="0" smtClean="0"/>
              <a:t>	-   It is rich in </a:t>
            </a:r>
            <a:r>
              <a:rPr lang="en-IN" sz="4400" dirty="0" err="1" smtClean="0"/>
              <a:t>proline</a:t>
            </a:r>
            <a:r>
              <a:rPr lang="en-IN" sz="4400" dirty="0" smtClean="0"/>
              <a:t> and </a:t>
            </a:r>
            <a:r>
              <a:rPr lang="en-IN" sz="4400" dirty="0" err="1" smtClean="0"/>
              <a:t>cysteine</a:t>
            </a:r>
            <a:r>
              <a:rPr lang="en-IN" sz="4400" dirty="0" smtClean="0"/>
              <a:t> amino acids and is more flexible.</a:t>
            </a:r>
          </a:p>
          <a:p>
            <a:pPr>
              <a:buNone/>
            </a:pPr>
            <a:r>
              <a:rPr lang="en-IN" sz="4400" dirty="0" smtClean="0"/>
              <a:t>	-  The number of disulphide bonds varies in different classes and subclasses of </a:t>
            </a:r>
            <a:r>
              <a:rPr lang="en-IN" sz="4400" dirty="0" err="1" smtClean="0"/>
              <a:t>immunoglobins</a:t>
            </a:r>
            <a:r>
              <a:rPr lang="en-IN" sz="4400" dirty="0" smtClean="0"/>
              <a:t>.</a:t>
            </a:r>
          </a:p>
          <a:p>
            <a:pPr>
              <a:buNone/>
            </a:pPr>
            <a:r>
              <a:rPr lang="en-US" sz="4400" dirty="0" smtClean="0"/>
              <a:t>	</a:t>
            </a:r>
            <a:endParaRPr lang="en-IN" sz="44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IN" sz="4400" dirty="0" smtClean="0"/>
              <a:t>The </a:t>
            </a:r>
            <a:r>
              <a:rPr lang="el-GR" sz="4400" dirty="0" smtClean="0"/>
              <a:t>γ</a:t>
            </a:r>
            <a:r>
              <a:rPr lang="en-US" sz="4400" dirty="0" smtClean="0"/>
              <a:t>, </a:t>
            </a:r>
            <a:r>
              <a:rPr lang="el-GR" sz="4400" dirty="0" smtClean="0"/>
              <a:t>δ</a:t>
            </a:r>
            <a:r>
              <a:rPr lang="en-US" sz="4400" dirty="0" smtClean="0"/>
              <a:t>, and </a:t>
            </a:r>
            <a:r>
              <a:rPr lang="el-GR" sz="4400" dirty="0" smtClean="0"/>
              <a:t>α</a:t>
            </a:r>
            <a:r>
              <a:rPr lang="en-US" sz="4400" dirty="0" smtClean="0"/>
              <a:t> </a:t>
            </a:r>
            <a:r>
              <a:rPr lang="en-IN" sz="4400" dirty="0" smtClean="0"/>
              <a:t>heavy chains have hinge regions but the </a:t>
            </a:r>
            <a:r>
              <a:rPr lang="el-GR" sz="4400" dirty="0" smtClean="0"/>
              <a:t>μ</a:t>
            </a:r>
            <a:r>
              <a:rPr lang="en-US" sz="4400" dirty="0" smtClean="0"/>
              <a:t> and </a:t>
            </a:r>
            <a:r>
              <a:rPr lang="el-GR" sz="4400" dirty="0" smtClean="0"/>
              <a:t>ε</a:t>
            </a:r>
            <a:r>
              <a:rPr lang="en-IN" sz="4400" dirty="0" smtClean="0"/>
              <a:t> chains lack it; thus they have an additional domain of 110 amino acids (CH2/ CH2) with hinge-like features 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IN" sz="4000" b="1" u="sng" dirty="0" smtClean="0"/>
              <a:t>IMMUNOGLOBULIN   CLASSES : </a:t>
            </a:r>
          </a:p>
          <a:p>
            <a:pPr>
              <a:buNone/>
            </a:pPr>
            <a:r>
              <a:rPr lang="en-US" sz="4000" dirty="0" smtClean="0"/>
              <a:t>	-  </a:t>
            </a:r>
            <a:r>
              <a:rPr lang="en-IN" sz="4000" dirty="0" smtClean="0"/>
              <a:t>Human sera contain </a:t>
            </a:r>
            <a:r>
              <a:rPr lang="en-IN" sz="4000" b="1" dirty="0" err="1" smtClean="0"/>
              <a:t>lgG</a:t>
            </a:r>
            <a:r>
              <a:rPr lang="en-IN" sz="4000" b="1" dirty="0" smtClean="0"/>
              <a:t>, </a:t>
            </a:r>
            <a:r>
              <a:rPr lang="en-IN" sz="4000" b="1" dirty="0" err="1" smtClean="0"/>
              <a:t>IgA</a:t>
            </a:r>
            <a:r>
              <a:rPr lang="en-IN" sz="4000" b="1" dirty="0" smtClean="0"/>
              <a:t>, </a:t>
            </a:r>
            <a:r>
              <a:rPr lang="en-IN" sz="4000" b="1" dirty="0" err="1" smtClean="0"/>
              <a:t>lgM</a:t>
            </a:r>
            <a:r>
              <a:rPr lang="en-IN" sz="4000" b="1" dirty="0" smtClean="0"/>
              <a:t>, </a:t>
            </a:r>
            <a:r>
              <a:rPr lang="en-IN" sz="4000" b="1" dirty="0" err="1" smtClean="0"/>
              <a:t>lgD</a:t>
            </a:r>
            <a:r>
              <a:rPr lang="en-IN" sz="4000" b="1" dirty="0" smtClean="0"/>
              <a:t> and </a:t>
            </a:r>
            <a:r>
              <a:rPr lang="en-IN" sz="4000" b="1" dirty="0" err="1" smtClean="0"/>
              <a:t>lgE</a:t>
            </a:r>
            <a:r>
              <a:rPr lang="en-IN" sz="4000" b="1" dirty="0" smtClean="0"/>
              <a:t> </a:t>
            </a:r>
            <a:r>
              <a:rPr lang="en-IN" sz="4000" dirty="0" smtClean="0"/>
              <a:t>in descending order of concentration. (Table </a:t>
            </a:r>
            <a:r>
              <a:rPr lang="en-IN" sz="4000" b="1" dirty="0" smtClean="0"/>
              <a:t>11 .2)</a:t>
            </a:r>
          </a:p>
          <a:p>
            <a:pPr>
              <a:buNone/>
            </a:pPr>
            <a:r>
              <a:rPr lang="en-US" sz="4000" b="1" dirty="0" smtClean="0"/>
              <a:t>	1.  </a:t>
            </a:r>
            <a:r>
              <a:rPr lang="en-US" sz="4000" b="1" u="sng" dirty="0" smtClean="0"/>
              <a:t>I</a:t>
            </a:r>
            <a:r>
              <a:rPr lang="en-IN" sz="4000" b="1" u="sng" dirty="0" err="1" smtClean="0"/>
              <a:t>gG</a:t>
            </a:r>
            <a:r>
              <a:rPr lang="en-IN" sz="4000" b="1" u="sng" dirty="0" smtClean="0"/>
              <a:t> : </a:t>
            </a:r>
          </a:p>
          <a:p>
            <a:pPr>
              <a:buNone/>
            </a:pPr>
            <a:r>
              <a:rPr lang="en-IN" sz="4000" b="1" dirty="0" smtClean="0"/>
              <a:t>	-  </a:t>
            </a:r>
            <a:r>
              <a:rPr lang="en-IN" sz="4000" dirty="0" smtClean="0"/>
              <a:t>This is the main serum </a:t>
            </a:r>
            <a:r>
              <a:rPr lang="en-IN" sz="4000" dirty="0" err="1" smtClean="0"/>
              <a:t>immuno</a:t>
            </a:r>
            <a:r>
              <a:rPr lang="en-IN" sz="4000" dirty="0" smtClean="0"/>
              <a:t>-globulin, constituting about 80 per cent of the total.</a:t>
            </a:r>
          </a:p>
          <a:p>
            <a:pPr>
              <a:buNone/>
            </a:pPr>
            <a:r>
              <a:rPr lang="en-IN" sz="4000" dirty="0" smtClean="0"/>
              <a:t>	-  It has a molecular weight of 150,000</a:t>
            </a:r>
          </a:p>
          <a:p>
            <a:pPr>
              <a:buNone/>
            </a:pPr>
            <a:r>
              <a:rPr lang="en-IN" sz="4000" dirty="0" smtClean="0"/>
              <a:t>	 (7 S). </a:t>
            </a:r>
          </a:p>
          <a:p>
            <a:pPr>
              <a:buNone/>
            </a:pPr>
            <a:r>
              <a:rPr lang="en-IN" sz="4400" dirty="0" smtClean="0"/>
              <a:t>	-</a:t>
            </a:r>
            <a:endParaRPr lang="en-IN" sz="4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4400" dirty="0" smtClean="0"/>
              <a:t>-  </a:t>
            </a:r>
            <a:r>
              <a:rPr lang="en-IN" sz="4400" dirty="0" err="1" smtClean="0"/>
              <a:t>IgG</a:t>
            </a:r>
            <a:r>
              <a:rPr lang="en-IN" sz="4400" dirty="0" smtClean="0"/>
              <a:t> may occasionally  exist in a polymerised form.</a:t>
            </a:r>
          </a:p>
          <a:p>
            <a:pPr>
              <a:buNone/>
            </a:pPr>
            <a:r>
              <a:rPr lang="en-IN" sz="4400" dirty="0" smtClean="0"/>
              <a:t>	- Distributed approximately equally between the intravascular and </a:t>
            </a:r>
            <a:r>
              <a:rPr lang="en-IN" sz="4400" dirty="0" err="1" smtClean="0"/>
              <a:t>extravascular</a:t>
            </a:r>
            <a:r>
              <a:rPr lang="en-IN" sz="4400" dirty="0" smtClean="0"/>
              <a:t> compartments </a:t>
            </a:r>
          </a:p>
          <a:p>
            <a:pPr>
              <a:buNone/>
            </a:pPr>
            <a:r>
              <a:rPr lang="en-IN" sz="4400" dirty="0" smtClean="0"/>
              <a:t>	-  contains less carbohydrate than other </a:t>
            </a:r>
            <a:r>
              <a:rPr lang="en-IN" sz="4400" dirty="0" err="1" smtClean="0"/>
              <a:t>immunogIobulins</a:t>
            </a:r>
            <a:r>
              <a:rPr lang="en-IN" sz="4400" dirty="0" smtClean="0"/>
              <a:t>.</a:t>
            </a:r>
          </a:p>
          <a:p>
            <a:pPr>
              <a:buNone/>
            </a:pPr>
            <a:r>
              <a:rPr lang="en-IN" sz="4400" dirty="0" smtClean="0"/>
              <a:t>	-   a half-life of </a:t>
            </a:r>
            <a:r>
              <a:rPr lang="en-IN" sz="4400" dirty="0" err="1" smtClean="0"/>
              <a:t>appximately</a:t>
            </a:r>
            <a:r>
              <a:rPr lang="en-IN" sz="4400" dirty="0" smtClean="0"/>
              <a:t> 23 days.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4400" dirty="0" smtClean="0"/>
              <a:t>-  Tiselius </a:t>
            </a:r>
            <a:r>
              <a:rPr lang="en-IN" sz="4400" dirty="0"/>
              <a:t>(</a:t>
            </a:r>
            <a:r>
              <a:rPr lang="en-IN" sz="4400" dirty="0" smtClean="0"/>
              <a:t>1937</a:t>
            </a:r>
            <a:r>
              <a:rPr lang="en-IN" sz="4400" dirty="0"/>
              <a:t>) separated serum </a:t>
            </a:r>
            <a:r>
              <a:rPr lang="en-IN" sz="4400" dirty="0" smtClean="0"/>
              <a:t>proteins in to albumin and </a:t>
            </a:r>
            <a:r>
              <a:rPr lang="en-IN" sz="4400" dirty="0"/>
              <a:t>alpha, beta and gamma globulins based </a:t>
            </a:r>
            <a:r>
              <a:rPr lang="en-IN" sz="4400" dirty="0" smtClean="0"/>
              <a:t>on their </a:t>
            </a:r>
            <a:r>
              <a:rPr lang="en-IN" sz="4400" dirty="0" err="1"/>
              <a:t>electrophoretic</a:t>
            </a:r>
            <a:r>
              <a:rPr lang="en-IN" sz="4400" dirty="0"/>
              <a:t> mobility </a:t>
            </a:r>
            <a:r>
              <a:rPr lang="en-IN" sz="4400" dirty="0" smtClean="0"/>
              <a:t>.</a:t>
            </a:r>
          </a:p>
          <a:p>
            <a:pPr>
              <a:buNone/>
            </a:pPr>
            <a:r>
              <a:rPr lang="en-IN" sz="4400" b="1" dirty="0" smtClean="0"/>
              <a:t>	</a:t>
            </a:r>
            <a:r>
              <a:rPr lang="en-IN" sz="4400" dirty="0" smtClean="0"/>
              <a:t>-  Tiselius and </a:t>
            </a:r>
            <a:r>
              <a:rPr lang="en-IN" sz="4400" dirty="0" err="1" smtClean="0"/>
              <a:t>Kabat</a:t>
            </a:r>
            <a:r>
              <a:rPr lang="en-IN" sz="4400" dirty="0" smtClean="0"/>
              <a:t> </a:t>
            </a:r>
            <a:r>
              <a:rPr lang="en-IN" sz="4400" dirty="0"/>
              <a:t>(1938) showed that </a:t>
            </a:r>
            <a:r>
              <a:rPr lang="en-IN" sz="4400" dirty="0" smtClean="0"/>
              <a:t>antibody </a:t>
            </a:r>
            <a:r>
              <a:rPr lang="en-IN" sz="4400" dirty="0"/>
              <a:t>activity was </a:t>
            </a:r>
            <a:r>
              <a:rPr lang="en-IN" sz="4400" dirty="0" smtClean="0"/>
              <a:t>associated with the </a:t>
            </a:r>
            <a:r>
              <a:rPr lang="en-IN" sz="4400" dirty="0"/>
              <a:t>gamma globulin </a:t>
            </a:r>
            <a:r>
              <a:rPr lang="en-IN" sz="4400" dirty="0" smtClean="0"/>
              <a:t>fraction , hence </a:t>
            </a:r>
            <a:r>
              <a:rPr lang="en-IN" sz="4400" dirty="0"/>
              <a:t>named </a:t>
            </a:r>
            <a:r>
              <a:rPr lang="en-IN" sz="4400" b="1" dirty="0" err="1" smtClean="0"/>
              <a:t>immunoglobulins</a:t>
            </a:r>
            <a:r>
              <a:rPr lang="en-IN" sz="4400" b="1" dirty="0" smtClean="0"/>
              <a:t> </a:t>
            </a:r>
            <a:r>
              <a:rPr lang="en-IN" sz="4400" b="1" dirty="0"/>
              <a:t>(</a:t>
            </a:r>
            <a:r>
              <a:rPr lang="en-IN" sz="4400" b="1" dirty="0" err="1"/>
              <a:t>lg</a:t>
            </a:r>
            <a:r>
              <a:rPr lang="en-IN" sz="4400" b="1" dirty="0"/>
              <a:t>).</a:t>
            </a:r>
          </a:p>
          <a:p>
            <a:pPr>
              <a:buNone/>
            </a:pPr>
            <a:r>
              <a:rPr lang="en-IN" sz="4400" dirty="0" smtClean="0"/>
              <a:t>	</a:t>
            </a:r>
            <a:endParaRPr lang="en-IN" sz="4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4400" dirty="0" smtClean="0"/>
              <a:t>-  The normal serum concentration of </a:t>
            </a:r>
            <a:r>
              <a:rPr lang="en-IN" sz="4400" dirty="0" err="1" smtClean="0"/>
              <a:t>lgG</a:t>
            </a:r>
            <a:r>
              <a:rPr lang="en-IN" sz="4400" dirty="0" smtClean="0"/>
              <a:t> is about 8-16 mg per ml.</a:t>
            </a:r>
          </a:p>
          <a:p>
            <a:pPr>
              <a:buNone/>
            </a:pPr>
            <a:r>
              <a:rPr lang="en-US" sz="4400" dirty="0" smtClean="0"/>
              <a:t>	-  </a:t>
            </a:r>
            <a:r>
              <a:rPr lang="en-IN" sz="4400" dirty="0" err="1" smtClean="0"/>
              <a:t>lgG</a:t>
            </a:r>
            <a:r>
              <a:rPr lang="en-IN" sz="4400" dirty="0" smtClean="0"/>
              <a:t> is the only maternal immunoglobulin that is normally transported across the placenta and provides natural passive immunity in the newborn.</a:t>
            </a:r>
          </a:p>
          <a:p>
            <a:pPr>
              <a:buNone/>
            </a:pPr>
            <a:r>
              <a:rPr lang="en-US" sz="4400" dirty="0" smtClean="0"/>
              <a:t>	-  </a:t>
            </a:r>
            <a:r>
              <a:rPr lang="en-US" sz="4400" dirty="0" err="1" smtClean="0"/>
              <a:t>IgG</a:t>
            </a:r>
            <a:r>
              <a:rPr lang="en-US" sz="4400" dirty="0" smtClean="0"/>
              <a:t> </a:t>
            </a:r>
            <a:r>
              <a:rPr lang="en-IN" sz="4400" dirty="0" smtClean="0"/>
              <a:t>binds to microorganisms and enhances their </a:t>
            </a:r>
            <a:r>
              <a:rPr lang="en-IN" sz="4400" dirty="0" err="1" smtClean="0"/>
              <a:t>phagocytosis</a:t>
            </a:r>
            <a:r>
              <a:rPr lang="en-IN" sz="4400" dirty="0" smtClean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dirty="0" smtClean="0"/>
              <a:t>-  </a:t>
            </a:r>
            <a:r>
              <a:rPr lang="en-IN" sz="4500" dirty="0" err="1" smtClean="0"/>
              <a:t>IgG</a:t>
            </a:r>
            <a:r>
              <a:rPr lang="en-IN" sz="4500" dirty="0" smtClean="0"/>
              <a:t> participates in most </a:t>
            </a:r>
            <a:r>
              <a:rPr lang="en-IN" sz="4500" dirty="0" err="1" smtClean="0"/>
              <a:t>immuno</a:t>
            </a:r>
            <a:r>
              <a:rPr lang="en-IN" sz="4500" dirty="0" smtClean="0"/>
              <a:t>-logical reactions such as complement fixation, precipitation and neutralisation of toxins and viruses. </a:t>
            </a:r>
          </a:p>
          <a:p>
            <a:pPr>
              <a:buNone/>
            </a:pPr>
            <a:r>
              <a:rPr lang="en-IN" sz="4500" dirty="0" smtClean="0"/>
              <a:t>	-  It may be considered a general purpose antibody, protective against infectious agents active in blood and tissues. </a:t>
            </a:r>
          </a:p>
          <a:p>
            <a:pPr>
              <a:buNone/>
            </a:pPr>
            <a:r>
              <a:rPr lang="en-IN" sz="4500" dirty="0" smtClean="0"/>
              <a:t>	-  With most antigens, </a:t>
            </a:r>
            <a:r>
              <a:rPr lang="en-IN" sz="4500" dirty="0" err="1" smtClean="0"/>
              <a:t>IgG</a:t>
            </a:r>
            <a:r>
              <a:rPr lang="en-IN" sz="4500" dirty="0" smtClean="0"/>
              <a:t> is a late antibody and makes its appearance after the initial immune response, which is </a:t>
            </a:r>
            <a:r>
              <a:rPr lang="en-IN" sz="4500" dirty="0" err="1" smtClean="0"/>
              <a:t>lgM</a:t>
            </a:r>
            <a:r>
              <a:rPr lang="en-IN" sz="4500" dirty="0" smtClean="0"/>
              <a:t> in nature.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IN" sz="3400" dirty="0" smtClean="0"/>
              <a:t>	</a:t>
            </a:r>
            <a:r>
              <a:rPr lang="en-IN" sz="16400" dirty="0" smtClean="0"/>
              <a:t>-  It has four </a:t>
            </a:r>
            <a:r>
              <a:rPr lang="en-IN" sz="16400" b="1" dirty="0" smtClean="0"/>
              <a:t>subclasses: IgG1, IgG2, IgG3 and IgG4, </a:t>
            </a:r>
            <a:r>
              <a:rPr lang="en-IN" sz="16400" dirty="0" smtClean="0"/>
              <a:t>due to the presence </a:t>
            </a:r>
            <a:r>
              <a:rPr lang="en-IN" sz="16000" dirty="0" smtClean="0"/>
              <a:t>of </a:t>
            </a:r>
            <a:r>
              <a:rPr lang="el-GR" sz="16000" b="1" dirty="0" smtClean="0"/>
              <a:t>γ</a:t>
            </a:r>
            <a:r>
              <a:rPr lang="en-IN" sz="16000" dirty="0" smtClean="0"/>
              <a:t>1, </a:t>
            </a:r>
            <a:r>
              <a:rPr lang="el-GR" sz="16000" b="1" dirty="0" smtClean="0"/>
              <a:t>γ</a:t>
            </a:r>
            <a:r>
              <a:rPr lang="en-IN" sz="16000" i="1" dirty="0" smtClean="0"/>
              <a:t>2, </a:t>
            </a:r>
            <a:r>
              <a:rPr lang="el-GR" sz="16000" b="1" dirty="0" smtClean="0"/>
              <a:t>γ</a:t>
            </a:r>
            <a:r>
              <a:rPr lang="en-IN" sz="16000" i="1" dirty="0" smtClean="0"/>
              <a:t>3 or </a:t>
            </a:r>
            <a:r>
              <a:rPr lang="el-GR" sz="16000" b="1" dirty="0" smtClean="0"/>
              <a:t>γ</a:t>
            </a:r>
            <a:r>
              <a:rPr lang="en-US" sz="16000" dirty="0" smtClean="0"/>
              <a:t>4</a:t>
            </a:r>
            <a:r>
              <a:rPr lang="el-GR" sz="16000" dirty="0" smtClean="0"/>
              <a:t> </a:t>
            </a:r>
            <a:r>
              <a:rPr lang="en-IN" sz="16000" i="1" dirty="0" smtClean="0"/>
              <a:t> </a:t>
            </a:r>
            <a:r>
              <a:rPr lang="en-IN" sz="16000" dirty="0" smtClean="0"/>
              <a:t>H chains.</a:t>
            </a:r>
            <a:endParaRPr lang="en-IN" sz="16000" i="1" dirty="0" smtClean="0"/>
          </a:p>
          <a:p>
            <a:pPr>
              <a:buNone/>
            </a:pPr>
            <a:r>
              <a:rPr lang="en-US" sz="16400" i="1" dirty="0" smtClean="0"/>
              <a:t>	</a:t>
            </a:r>
            <a:r>
              <a:rPr lang="en-US" sz="16400" dirty="0" smtClean="0"/>
              <a:t>-  </a:t>
            </a:r>
            <a:r>
              <a:rPr lang="en-US" sz="16400" dirty="0" err="1" smtClean="0"/>
              <a:t>Th</a:t>
            </a:r>
            <a:r>
              <a:rPr lang="en-IN" sz="16400" dirty="0" smtClean="0"/>
              <a:t>e subclasses differ from one another in the </a:t>
            </a:r>
            <a:r>
              <a:rPr lang="en-IN" sz="16400" b="1" dirty="0" smtClean="0"/>
              <a:t>size of the hinge region and the number and position of the </a:t>
            </a:r>
            <a:r>
              <a:rPr lang="en-IN" sz="16400" b="1" dirty="0" err="1" smtClean="0"/>
              <a:t>interchain</a:t>
            </a:r>
            <a:r>
              <a:rPr lang="en-IN" sz="16400" b="1" dirty="0" smtClean="0"/>
              <a:t> disulphide bonds </a:t>
            </a:r>
            <a:r>
              <a:rPr lang="en-IN" sz="16400" dirty="0" smtClean="0"/>
              <a:t>between the heavy chains.</a:t>
            </a:r>
          </a:p>
          <a:p>
            <a:pPr>
              <a:buNone/>
            </a:pPr>
            <a:r>
              <a:rPr lang="en-IN" sz="16400" dirty="0" smtClean="0"/>
              <a:t>	 -  All four subclasses are distributed in human serum in the approximate proportions of 65 %, 23 %, 8 % and 4 %, respectively.</a:t>
            </a:r>
          </a:p>
          <a:p>
            <a:pPr>
              <a:buNone/>
            </a:pPr>
            <a:endParaRPr lang="en-IN" sz="16400" dirty="0" smtClean="0"/>
          </a:p>
          <a:p>
            <a:pPr>
              <a:buNone/>
            </a:pPr>
            <a:r>
              <a:rPr lang="en-IN" sz="16400" dirty="0" smtClean="0"/>
              <a:t>	</a:t>
            </a:r>
            <a:endParaRPr lang="en-IN" sz="16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78687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	</a:t>
            </a:r>
            <a:r>
              <a:rPr lang="en-IN" sz="4400" b="1" dirty="0" smtClean="0"/>
              <a:t>2.  </a:t>
            </a:r>
            <a:r>
              <a:rPr lang="en-IN" sz="4400" b="1" u="sng" dirty="0" err="1" smtClean="0"/>
              <a:t>IgA</a:t>
            </a:r>
            <a:r>
              <a:rPr lang="en-IN" sz="4400" b="1" u="sng" dirty="0" smtClean="0"/>
              <a:t> :</a:t>
            </a:r>
            <a:r>
              <a:rPr lang="en-IN" sz="4400" b="1" dirty="0" smtClean="0"/>
              <a:t> </a:t>
            </a:r>
          </a:p>
          <a:p>
            <a:pPr>
              <a:buNone/>
            </a:pPr>
            <a:r>
              <a:rPr lang="en-IN" sz="4400" b="1" dirty="0" smtClean="0"/>
              <a:t>	-  </a:t>
            </a:r>
            <a:r>
              <a:rPr lang="en-IN" sz="4400" dirty="0" err="1" smtClean="0"/>
              <a:t>IgA</a:t>
            </a:r>
            <a:r>
              <a:rPr lang="en-IN" sz="4400" dirty="0" smtClean="0"/>
              <a:t> is the second most abundant class</a:t>
            </a:r>
            <a:r>
              <a:rPr lang="en-IN" sz="4400" b="1" dirty="0" smtClean="0"/>
              <a:t>, </a:t>
            </a:r>
            <a:r>
              <a:rPr lang="en-IN" sz="4400" dirty="0" smtClean="0"/>
              <a:t>constituting about 10-13 per cent of serum </a:t>
            </a:r>
            <a:r>
              <a:rPr lang="en-IN" sz="4400" dirty="0" err="1" smtClean="0"/>
              <a:t>immunoglobulins</a:t>
            </a:r>
            <a:r>
              <a:rPr lang="en-IN" sz="4400" dirty="0" smtClean="0"/>
              <a:t>. </a:t>
            </a:r>
          </a:p>
          <a:p>
            <a:pPr>
              <a:buNone/>
            </a:pPr>
            <a:r>
              <a:rPr lang="en-IN" sz="4400" dirty="0" smtClean="0"/>
              <a:t>	-  It has a half-life of 6-8 days.</a:t>
            </a:r>
          </a:p>
          <a:p>
            <a:pPr>
              <a:buNone/>
            </a:pPr>
            <a:r>
              <a:rPr lang="en-IN" sz="4400" dirty="0" smtClean="0"/>
              <a:t>	-  It is the major immunoglobulin in the </a:t>
            </a:r>
            <a:r>
              <a:rPr lang="en-IN" sz="4400" dirty="0" err="1" smtClean="0"/>
              <a:t>colostrum</a:t>
            </a:r>
            <a:r>
              <a:rPr lang="en-IN" sz="4400" dirty="0" smtClean="0"/>
              <a:t>, saliva and tears.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500" dirty="0" smtClean="0"/>
              <a:t>-  </a:t>
            </a:r>
            <a:r>
              <a:rPr lang="en-IN" sz="4500" dirty="0" err="1" smtClean="0"/>
              <a:t>IgA</a:t>
            </a:r>
            <a:r>
              <a:rPr lang="en-IN" sz="4500" dirty="0" smtClean="0"/>
              <a:t> occurs in two forms</a:t>
            </a:r>
          </a:p>
          <a:p>
            <a:pPr>
              <a:buNone/>
            </a:pPr>
            <a:r>
              <a:rPr lang="en-IN" sz="4500" dirty="0" smtClean="0"/>
              <a:t>	-  </a:t>
            </a:r>
            <a:r>
              <a:rPr lang="en-IN" sz="4500" b="1" dirty="0" smtClean="0"/>
              <a:t>Serum </a:t>
            </a:r>
            <a:r>
              <a:rPr lang="en-IN" sz="4500" b="1" dirty="0" err="1" smtClean="0"/>
              <a:t>lgA</a:t>
            </a:r>
            <a:r>
              <a:rPr lang="en-IN" sz="4500" b="1" dirty="0" smtClean="0"/>
              <a:t> </a:t>
            </a:r>
            <a:r>
              <a:rPr lang="en-IN" sz="4500" dirty="0" smtClean="0"/>
              <a:t>is principally  a </a:t>
            </a:r>
            <a:r>
              <a:rPr lang="en-IN" sz="4500" dirty="0" err="1" smtClean="0"/>
              <a:t>monomeric</a:t>
            </a:r>
            <a:r>
              <a:rPr lang="en-IN" sz="4500" dirty="0" smtClean="0"/>
              <a:t> 7 S molecule (MW about 160,000).</a:t>
            </a:r>
          </a:p>
          <a:p>
            <a:pPr>
              <a:buNone/>
            </a:pPr>
            <a:r>
              <a:rPr lang="en-IN" sz="4500" dirty="0" smtClean="0"/>
              <a:t>	-   </a:t>
            </a:r>
            <a:r>
              <a:rPr lang="en-IN" sz="4500" dirty="0" err="1" smtClean="0"/>
              <a:t>IgA</a:t>
            </a:r>
            <a:r>
              <a:rPr lang="en-IN" sz="4500" dirty="0" smtClean="0"/>
              <a:t> found on mucosal surfaces and in secretions is a </a:t>
            </a:r>
            <a:r>
              <a:rPr lang="en-IN" sz="4500" dirty="0" err="1" smtClean="0"/>
              <a:t>dimer</a:t>
            </a:r>
            <a:r>
              <a:rPr lang="en-IN" sz="4500" dirty="0" smtClean="0"/>
              <a:t> formed by two monomer units  joined to gather at their </a:t>
            </a:r>
            <a:r>
              <a:rPr lang="en-IN" sz="4500" dirty="0" err="1" smtClean="0"/>
              <a:t>carboxyterminals</a:t>
            </a:r>
            <a:r>
              <a:rPr lang="en-IN" sz="4500" dirty="0" smtClean="0"/>
              <a:t> by a </a:t>
            </a:r>
            <a:r>
              <a:rPr lang="en-IN" sz="4500" dirty="0" err="1" smtClean="0"/>
              <a:t>glycopeptide</a:t>
            </a:r>
            <a:r>
              <a:rPr lang="en-IN" sz="4500" dirty="0" smtClean="0"/>
              <a:t> termed the </a:t>
            </a:r>
            <a:r>
              <a:rPr lang="en-IN" sz="4500" b="1" dirty="0" smtClean="0"/>
              <a:t> J chain </a:t>
            </a:r>
            <a:r>
              <a:rPr lang="en-IN" sz="4500" dirty="0" smtClean="0"/>
              <a:t>(J for joining). This is called </a:t>
            </a:r>
            <a:r>
              <a:rPr lang="en-IN" sz="4500" b="1" dirty="0" err="1" smtClean="0"/>
              <a:t>secretory</a:t>
            </a:r>
            <a:r>
              <a:rPr lang="en-IN" sz="4500" b="1" dirty="0" smtClean="0"/>
              <a:t> </a:t>
            </a:r>
            <a:r>
              <a:rPr lang="en-IN" sz="4500" b="1" dirty="0" err="1" smtClean="0"/>
              <a:t>IgA</a:t>
            </a:r>
            <a:r>
              <a:rPr lang="en-IN" sz="4500" b="1" dirty="0" smtClean="0"/>
              <a:t> (</a:t>
            </a:r>
            <a:r>
              <a:rPr lang="en-IN" sz="4500" b="1" dirty="0" err="1" smtClean="0"/>
              <a:t>SIgA</a:t>
            </a:r>
            <a:r>
              <a:rPr lang="en-IN" sz="4500" b="1" dirty="0" smtClean="0"/>
              <a:t>).</a:t>
            </a:r>
            <a:endParaRPr lang="en-IN" sz="45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4287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-  </a:t>
            </a:r>
            <a:r>
              <a:rPr lang="en-IN" b="1" dirty="0" err="1" smtClean="0"/>
              <a:t>Dimeric</a:t>
            </a:r>
            <a:r>
              <a:rPr lang="en-IN" b="1" dirty="0" smtClean="0"/>
              <a:t> </a:t>
            </a:r>
            <a:r>
              <a:rPr lang="en-IN" b="1" dirty="0" err="1" smtClean="0"/>
              <a:t>SlgA</a:t>
            </a:r>
            <a:r>
              <a:rPr lang="en-IN" b="1" dirty="0" smtClean="0"/>
              <a:t> </a:t>
            </a:r>
            <a:r>
              <a:rPr lang="en-IN" dirty="0" smtClean="0"/>
              <a:t>is synthesised by plasma cells. The J chain is also produced in the same cells. (Fig.)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5857915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/>
              <a:t>	-  </a:t>
            </a:r>
            <a:r>
              <a:rPr lang="en-IN" sz="4500" dirty="0" err="1" smtClean="0"/>
              <a:t>SIgA</a:t>
            </a:r>
            <a:r>
              <a:rPr lang="en-IN" sz="4500" dirty="0" smtClean="0"/>
              <a:t> contains another </a:t>
            </a:r>
            <a:r>
              <a:rPr lang="en-IN" sz="4500" dirty="0" err="1" smtClean="0"/>
              <a:t>glycine</a:t>
            </a:r>
            <a:r>
              <a:rPr lang="en-IN" sz="4500" dirty="0" smtClean="0"/>
              <a:t> rich polypeptide called </a:t>
            </a:r>
            <a:r>
              <a:rPr lang="en-IN" sz="4500" b="1" dirty="0" err="1" smtClean="0"/>
              <a:t>secretory</a:t>
            </a:r>
            <a:r>
              <a:rPr lang="en-IN" sz="4500" b="1" dirty="0" smtClean="0"/>
              <a:t>  component or </a:t>
            </a:r>
            <a:r>
              <a:rPr lang="en-IN" sz="4500" b="1" dirty="0" err="1" smtClean="0"/>
              <a:t>secretory</a:t>
            </a:r>
            <a:r>
              <a:rPr lang="en-IN" sz="4500" b="1" dirty="0" smtClean="0"/>
              <a:t> piece.</a:t>
            </a:r>
          </a:p>
          <a:p>
            <a:pPr>
              <a:buNone/>
            </a:pPr>
            <a:r>
              <a:rPr lang="en-US" sz="4500" b="1" dirty="0" smtClean="0"/>
              <a:t>	</a:t>
            </a:r>
            <a:r>
              <a:rPr lang="en-US" sz="4500" dirty="0" smtClean="0"/>
              <a:t>-  S</a:t>
            </a:r>
            <a:r>
              <a:rPr lang="en-IN" sz="4500" dirty="0" err="1" smtClean="0"/>
              <a:t>ecretory</a:t>
            </a:r>
            <a:r>
              <a:rPr lang="en-IN" sz="4500" dirty="0" smtClean="0"/>
              <a:t> piece is believed to protect </a:t>
            </a:r>
            <a:r>
              <a:rPr lang="en-IN" sz="4500" dirty="0" err="1" smtClean="0"/>
              <a:t>IgA</a:t>
            </a:r>
            <a:r>
              <a:rPr lang="en-IN" sz="4500" dirty="0" smtClean="0"/>
              <a:t> from </a:t>
            </a:r>
            <a:r>
              <a:rPr lang="en-IN" sz="4500" dirty="0" err="1" smtClean="0"/>
              <a:t>denaturation</a:t>
            </a:r>
            <a:r>
              <a:rPr lang="en-IN" sz="4500" dirty="0" smtClean="0"/>
              <a:t> by bacterial protease</a:t>
            </a:r>
          </a:p>
          <a:p>
            <a:pPr>
              <a:buNone/>
            </a:pPr>
            <a:r>
              <a:rPr lang="en-IN" sz="4500" i="1" dirty="0" smtClean="0"/>
              <a:t>	-  </a:t>
            </a:r>
            <a:r>
              <a:rPr lang="en-IN" sz="4500" dirty="0" err="1" smtClean="0"/>
              <a:t>SlgA</a:t>
            </a:r>
            <a:r>
              <a:rPr lang="en-IN" sz="4500" dirty="0" smtClean="0"/>
              <a:t> is a much larger molecule than serum </a:t>
            </a:r>
            <a:r>
              <a:rPr lang="en-IN" sz="4500" dirty="0" err="1" smtClean="0"/>
              <a:t>IgA</a:t>
            </a:r>
            <a:r>
              <a:rPr lang="en-IN" sz="4500" dirty="0" smtClean="0"/>
              <a:t> (11 S; MW about 400,000).</a:t>
            </a:r>
          </a:p>
          <a:p>
            <a:pPr>
              <a:buNone/>
            </a:pPr>
            <a:r>
              <a:rPr lang="en-US" sz="4500" dirty="0" smtClean="0"/>
              <a:t>	</a:t>
            </a:r>
            <a:endParaRPr lang="en-IN" sz="4500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500" dirty="0" smtClean="0"/>
              <a:t>-  </a:t>
            </a:r>
            <a:r>
              <a:rPr lang="en-US" sz="4500" dirty="0" err="1" smtClean="0"/>
              <a:t>SIgA</a:t>
            </a:r>
            <a:r>
              <a:rPr lang="en-US" sz="4500" dirty="0" smtClean="0"/>
              <a:t> is </a:t>
            </a:r>
            <a:r>
              <a:rPr lang="en-IN" sz="4500" dirty="0" smtClean="0"/>
              <a:t>believed to play an important role in local immunity against respiratory and intestinal pathogens.</a:t>
            </a:r>
          </a:p>
          <a:p>
            <a:pPr>
              <a:buNone/>
            </a:pPr>
            <a:r>
              <a:rPr lang="en-IN" sz="4500" dirty="0" smtClean="0"/>
              <a:t>	-  </a:t>
            </a:r>
            <a:r>
              <a:rPr lang="en-IN" sz="4500" dirty="0" err="1" smtClean="0"/>
              <a:t>Secretory</a:t>
            </a:r>
            <a:r>
              <a:rPr lang="en-IN" sz="4500" dirty="0" smtClean="0"/>
              <a:t> </a:t>
            </a:r>
            <a:r>
              <a:rPr lang="en-IN" sz="4500" dirty="0" err="1" smtClean="0"/>
              <a:t>IgA</a:t>
            </a:r>
            <a:r>
              <a:rPr lang="en-IN" sz="4500" dirty="0" smtClean="0"/>
              <a:t> is relatively resistant to digestive enzymes and reducing agents. -  </a:t>
            </a:r>
            <a:r>
              <a:rPr lang="en-IN" sz="4500" dirty="0" err="1" smtClean="0"/>
              <a:t>IgA</a:t>
            </a:r>
            <a:r>
              <a:rPr lang="en-IN" sz="4500" dirty="0" smtClean="0"/>
              <a:t> antibodies may function by inhibiting the adherence of </a:t>
            </a:r>
            <a:r>
              <a:rPr lang="en-IN" sz="4500" dirty="0" err="1" smtClean="0"/>
              <a:t>m.o</a:t>
            </a:r>
            <a:r>
              <a:rPr lang="en-IN" sz="4500" dirty="0" smtClean="0"/>
              <a:t> to the surface of mucosal cells by covering the organisms thereby preventing their entry into body tissues.</a:t>
            </a:r>
          </a:p>
          <a:p>
            <a:pPr>
              <a:buNone/>
            </a:pPr>
            <a:r>
              <a:rPr lang="en-US" sz="4500" dirty="0" smtClean="0"/>
              <a:t>	</a:t>
            </a:r>
            <a:endParaRPr lang="en-IN" sz="45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/>
              <a:t> </a:t>
            </a:r>
            <a:r>
              <a:rPr lang="en-IN" sz="4000" dirty="0" smtClean="0"/>
              <a:t>-  In 1964, the WHO endorsed the generic term  ‘immunoglobulin' which was internationally accepted for 'proteins of animal origin with known antibody activity.</a:t>
            </a:r>
          </a:p>
          <a:p>
            <a:pPr>
              <a:buNone/>
            </a:pPr>
            <a:r>
              <a:rPr lang="en-US" sz="4000" dirty="0" smtClean="0"/>
              <a:t>	-  </a:t>
            </a:r>
            <a:r>
              <a:rPr lang="en-IN" sz="4000" dirty="0" err="1" smtClean="0"/>
              <a:t>Immunoglobulins</a:t>
            </a:r>
            <a:r>
              <a:rPr lang="en-IN" sz="4000" dirty="0" smtClean="0"/>
              <a:t> are synthesised by plasma cells and to some extent by lymphocytes. </a:t>
            </a:r>
          </a:p>
          <a:p>
            <a:pPr>
              <a:buNone/>
            </a:pPr>
            <a:r>
              <a:rPr lang="en-IN" sz="4000" dirty="0" smtClean="0"/>
              <a:t>	-  All antibodies are </a:t>
            </a:r>
            <a:r>
              <a:rPr lang="en-IN" sz="4000" dirty="0" err="1" smtClean="0"/>
              <a:t>immunoglobulins</a:t>
            </a:r>
            <a:r>
              <a:rPr lang="en-IN" sz="4000" dirty="0" smtClean="0"/>
              <a:t> but all </a:t>
            </a:r>
            <a:r>
              <a:rPr lang="en-IN" sz="4000" dirty="0" err="1" smtClean="0"/>
              <a:t>immunoglobulins</a:t>
            </a:r>
            <a:r>
              <a:rPr lang="en-IN" sz="4000" dirty="0" smtClean="0"/>
              <a:t> may not be antibodies. </a:t>
            </a:r>
            <a:r>
              <a:rPr lang="en-US" sz="4000" dirty="0" smtClean="0"/>
              <a:t> </a:t>
            </a:r>
            <a:endParaRPr lang="en-IN" sz="4000" dirty="0" smtClean="0"/>
          </a:p>
          <a:p>
            <a:endParaRPr lang="en-IN" sz="4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200" dirty="0" smtClean="0"/>
              <a:t>- </a:t>
            </a:r>
            <a:r>
              <a:rPr lang="en-IN" sz="4200" dirty="0" smtClean="0"/>
              <a:t>This is done by cross-linking the multivalent antigen with polymeric </a:t>
            </a:r>
            <a:r>
              <a:rPr lang="en-IN" sz="4200" dirty="0" err="1" smtClean="0"/>
              <a:t>lgA</a:t>
            </a:r>
            <a:r>
              <a:rPr lang="en-IN" sz="4200" dirty="0" smtClean="0"/>
              <a:t>, and finally the pathogen is eliminated.</a:t>
            </a:r>
          </a:p>
          <a:p>
            <a:pPr>
              <a:buNone/>
            </a:pPr>
            <a:r>
              <a:rPr lang="en-US" sz="4200" dirty="0" smtClean="0"/>
              <a:t>	- </a:t>
            </a:r>
            <a:r>
              <a:rPr lang="en-IN" sz="4200" dirty="0" err="1" smtClean="0"/>
              <a:t>Secretory</a:t>
            </a:r>
            <a:r>
              <a:rPr lang="en-IN" sz="4200" dirty="0" smtClean="0"/>
              <a:t> </a:t>
            </a:r>
            <a:r>
              <a:rPr lang="en-IN" sz="4200" dirty="0" err="1" smtClean="0"/>
              <a:t>IgA</a:t>
            </a:r>
            <a:r>
              <a:rPr lang="en-IN" sz="4200" dirty="0" smtClean="0"/>
              <a:t>  provides an important </a:t>
            </a:r>
            <a:r>
              <a:rPr lang="en-IN" sz="4200" dirty="0" err="1" smtClean="0"/>
              <a:t>defense</a:t>
            </a:r>
            <a:r>
              <a:rPr lang="en-IN" sz="4200" dirty="0" smtClean="0"/>
              <a:t> mechanism against bacteria such as salmonella, </a:t>
            </a:r>
            <a:r>
              <a:rPr lang="en-IN" sz="4200" dirty="0" err="1" smtClean="0"/>
              <a:t>Vibrio</a:t>
            </a:r>
            <a:r>
              <a:rPr lang="en-IN" sz="4200" dirty="0" smtClean="0"/>
              <a:t>, cholera and viruses such as polio, influenza, etc. </a:t>
            </a:r>
          </a:p>
          <a:p>
            <a:pPr>
              <a:buNone/>
            </a:pPr>
            <a:r>
              <a:rPr lang="en-IN" sz="4200" dirty="0" smtClean="0"/>
              <a:t>	-  Breast milk rich in </a:t>
            </a:r>
            <a:r>
              <a:rPr lang="en-IN" sz="4200" dirty="0" err="1" smtClean="0"/>
              <a:t>IgA</a:t>
            </a:r>
            <a:r>
              <a:rPr lang="en-IN" sz="4200" dirty="0" smtClean="0"/>
              <a:t> helps protect the newborn against infection during the first month of life.</a:t>
            </a:r>
            <a:r>
              <a:rPr lang="en-US" sz="4200" dirty="0" smtClean="0"/>
              <a:t> </a:t>
            </a:r>
            <a:endParaRPr lang="en-IN" sz="4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4400" dirty="0" smtClean="0"/>
              <a:t>-</a:t>
            </a:r>
            <a:r>
              <a:rPr lang="en-IN" sz="5100" dirty="0" smtClean="0"/>
              <a:t>  </a:t>
            </a:r>
            <a:r>
              <a:rPr lang="en-IN" sz="5100" dirty="0" err="1" smtClean="0"/>
              <a:t>lgA</a:t>
            </a:r>
            <a:r>
              <a:rPr lang="en-IN" sz="5100" dirty="0" smtClean="0"/>
              <a:t> does not fix complement but can activate the alternative complement pathway. </a:t>
            </a:r>
          </a:p>
          <a:p>
            <a:pPr>
              <a:buNone/>
            </a:pPr>
            <a:r>
              <a:rPr lang="en-IN" sz="5100" dirty="0" smtClean="0"/>
              <a:t>	-  It promotes  </a:t>
            </a:r>
            <a:r>
              <a:rPr lang="en-IN" sz="5100" dirty="0" err="1" smtClean="0"/>
              <a:t>phagocytosis</a:t>
            </a:r>
            <a:r>
              <a:rPr lang="en-IN" sz="5100" dirty="0" smtClean="0"/>
              <a:t> and intracellular killing of microorganisms.</a:t>
            </a:r>
          </a:p>
          <a:p>
            <a:pPr>
              <a:buNone/>
            </a:pPr>
            <a:r>
              <a:rPr lang="en-IN" sz="5100" dirty="0" smtClean="0"/>
              <a:t>	-  Two </a:t>
            </a:r>
            <a:r>
              <a:rPr lang="en-IN" sz="5100" b="1" dirty="0" err="1" smtClean="0"/>
              <a:t>IgA</a:t>
            </a:r>
            <a:r>
              <a:rPr lang="en-IN" sz="5100" b="1" dirty="0" smtClean="0"/>
              <a:t> sub classes have been described: </a:t>
            </a:r>
            <a:r>
              <a:rPr lang="en-IN" sz="5100" b="1" dirty="0" err="1" smtClean="0"/>
              <a:t>lgA</a:t>
            </a:r>
            <a:r>
              <a:rPr lang="en-IN" sz="5100" b="1" dirty="0" smtClean="0"/>
              <a:t> 1 and IgA2</a:t>
            </a:r>
          </a:p>
          <a:p>
            <a:pPr>
              <a:buNone/>
            </a:pPr>
            <a:r>
              <a:rPr lang="en-IN" sz="5100" dirty="0" smtClean="0"/>
              <a:t>	-  lgA2 lacks </a:t>
            </a:r>
            <a:r>
              <a:rPr lang="en-IN" sz="5100" dirty="0" err="1" smtClean="0"/>
              <a:t>interchain</a:t>
            </a:r>
            <a:r>
              <a:rPr lang="en-IN" sz="5100" dirty="0" smtClean="0"/>
              <a:t> disulphide bonds between the heavy and light chains.</a:t>
            </a:r>
          </a:p>
          <a:p>
            <a:pPr>
              <a:buNone/>
            </a:pPr>
            <a:r>
              <a:rPr lang="en-IN" sz="5100" b="1" dirty="0" smtClean="0"/>
              <a:t>	</a:t>
            </a:r>
            <a:endParaRPr lang="en-IN" sz="51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 smtClean="0"/>
              <a:t>	</a:t>
            </a:r>
            <a:r>
              <a:rPr lang="en-IN" sz="4400" b="1" dirty="0" smtClean="0"/>
              <a:t>3.  </a:t>
            </a:r>
            <a:r>
              <a:rPr lang="en-IN" sz="4400" b="1" u="sng" dirty="0" err="1" smtClean="0"/>
              <a:t>lgM</a:t>
            </a:r>
            <a:r>
              <a:rPr lang="en-IN" sz="4400" b="1" u="sng" dirty="0" smtClean="0"/>
              <a:t> </a:t>
            </a:r>
            <a:r>
              <a:rPr lang="en-IN" sz="4400" b="1" dirty="0" smtClean="0"/>
              <a:t>:</a:t>
            </a:r>
          </a:p>
          <a:p>
            <a:pPr>
              <a:buNone/>
            </a:pPr>
            <a:r>
              <a:rPr lang="en-IN" sz="4400" b="1" dirty="0" smtClean="0"/>
              <a:t>	-   </a:t>
            </a:r>
            <a:r>
              <a:rPr lang="en-IN" sz="4400" b="1" dirty="0" err="1" smtClean="0"/>
              <a:t>lgM</a:t>
            </a:r>
            <a:r>
              <a:rPr lang="en-IN" sz="4400" b="1" dirty="0" smtClean="0"/>
              <a:t> </a:t>
            </a:r>
            <a:r>
              <a:rPr lang="en-IN" sz="4400" dirty="0" smtClean="0"/>
              <a:t>constitutes 5-8 per cent of serum </a:t>
            </a:r>
            <a:r>
              <a:rPr lang="en-IN" sz="4400" dirty="0" err="1" smtClean="0"/>
              <a:t>immuno</a:t>
            </a:r>
            <a:r>
              <a:rPr lang="en-IN" sz="4400" dirty="0" smtClean="0"/>
              <a:t> - globulins, with a normal level of 0.5-2 mg per ml.</a:t>
            </a:r>
          </a:p>
          <a:p>
            <a:pPr>
              <a:buNone/>
            </a:pPr>
            <a:r>
              <a:rPr lang="en-IN" sz="4400" dirty="0" smtClean="0"/>
              <a:t>	-  It has a half-life of about five days. It is a heavy molecule (19 S; MW 900, 000 to 1,000, 000)</a:t>
            </a:r>
          </a:p>
          <a:p>
            <a:pPr>
              <a:buNone/>
            </a:pPr>
            <a:r>
              <a:rPr lang="en-IN" sz="4400" dirty="0" smtClean="0"/>
              <a:t>	 -  </a:t>
            </a:r>
            <a:r>
              <a:rPr lang="en-IN" sz="4400" dirty="0" err="1" smtClean="0"/>
              <a:t>IgM</a:t>
            </a:r>
            <a:r>
              <a:rPr lang="en-IN" sz="4400" dirty="0" smtClean="0"/>
              <a:t> molecules are polymers of five four-peptide subunits , each bearing an extra  CH domain.</a:t>
            </a:r>
            <a:endParaRPr lang="en-IN" sz="4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288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	 -  Polymerisation of the subunits depends on the presence of the J chain. </a:t>
            </a:r>
          </a:p>
          <a:p>
            <a:pPr>
              <a:buNone/>
            </a:pPr>
            <a:r>
              <a:rPr lang="en-IN" dirty="0" smtClean="0"/>
              <a:t>	-  With larger antigens , the effective </a:t>
            </a:r>
            <a:r>
              <a:rPr lang="en-IN" dirty="0" err="1" smtClean="0"/>
              <a:t>valency</a:t>
            </a:r>
            <a:r>
              <a:rPr lang="en-IN" dirty="0" smtClean="0"/>
              <a:t>  is five (Fig).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721523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4000" dirty="0" smtClean="0"/>
              <a:t>	</a:t>
            </a:r>
            <a:r>
              <a:rPr lang="en-IN" sz="3800" dirty="0" smtClean="0"/>
              <a:t>-  Most of </a:t>
            </a:r>
            <a:r>
              <a:rPr lang="en-IN" sz="3800" dirty="0" err="1" smtClean="0"/>
              <a:t>lgM</a:t>
            </a:r>
            <a:r>
              <a:rPr lang="en-IN" sz="3800" dirty="0" smtClean="0"/>
              <a:t> (80 per cent) is intravascular.</a:t>
            </a:r>
          </a:p>
          <a:p>
            <a:pPr>
              <a:buNone/>
            </a:pPr>
            <a:r>
              <a:rPr lang="en-US" sz="3800" dirty="0" smtClean="0"/>
              <a:t>	- </a:t>
            </a:r>
            <a:r>
              <a:rPr lang="en-IN" sz="3800" dirty="0" err="1" smtClean="0"/>
              <a:t>IgM</a:t>
            </a:r>
            <a:r>
              <a:rPr lang="en-IN" sz="3800" dirty="0" smtClean="0"/>
              <a:t> antibodies are relatively short-lived, disappearing earlier than </a:t>
            </a:r>
            <a:r>
              <a:rPr lang="en-IN" sz="3800" dirty="0" err="1" smtClean="0"/>
              <a:t>lgG</a:t>
            </a:r>
            <a:r>
              <a:rPr lang="en-IN" sz="3800" dirty="0" smtClean="0"/>
              <a:t>. Hence, their demonstration in serum indicates recent infection. </a:t>
            </a:r>
          </a:p>
          <a:p>
            <a:pPr>
              <a:buNone/>
            </a:pPr>
            <a:r>
              <a:rPr lang="en-IN" sz="3800" dirty="0" smtClean="0"/>
              <a:t>	-  The </a:t>
            </a:r>
            <a:r>
              <a:rPr lang="en-IN" sz="3800" dirty="0" err="1" smtClean="0"/>
              <a:t>isohemagglutinins</a:t>
            </a:r>
            <a:r>
              <a:rPr lang="en-IN" sz="3800" dirty="0" smtClean="0"/>
              <a:t> (anti-A, anti-B) and many other natural antibodies to microorganisms are usually </a:t>
            </a:r>
            <a:r>
              <a:rPr lang="en-IN" sz="3800" dirty="0" err="1" smtClean="0"/>
              <a:t>IgM</a:t>
            </a:r>
            <a:r>
              <a:rPr lang="en-IN" sz="3800" dirty="0" smtClean="0"/>
              <a:t>, and also antibodies to the typhoid ' O ' antigen (</a:t>
            </a:r>
            <a:r>
              <a:rPr lang="en-IN" sz="3800" dirty="0" err="1" smtClean="0"/>
              <a:t>endotoxin</a:t>
            </a:r>
            <a:r>
              <a:rPr lang="en-IN" sz="3800" dirty="0" smtClean="0"/>
              <a:t>) and </a:t>
            </a:r>
            <a:r>
              <a:rPr lang="en-IN" sz="3800" dirty="0" err="1" smtClean="0"/>
              <a:t>reagin</a:t>
            </a:r>
            <a:r>
              <a:rPr lang="en-IN" sz="3800" dirty="0" smtClean="0"/>
              <a:t> antibodies in syphilis.</a:t>
            </a:r>
          </a:p>
          <a:p>
            <a:pPr>
              <a:buNone/>
            </a:pPr>
            <a:r>
              <a:rPr lang="en-IN" sz="4000" dirty="0" smtClean="0"/>
              <a:t>	</a:t>
            </a:r>
            <a:endParaRPr lang="en-IN" sz="4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4400" dirty="0" smtClean="0"/>
              <a:t>-  The unique structural features of </a:t>
            </a:r>
            <a:r>
              <a:rPr lang="en-IN" sz="4400" dirty="0" err="1" smtClean="0"/>
              <a:t>IgM</a:t>
            </a:r>
            <a:r>
              <a:rPr lang="en-IN" sz="4400" dirty="0" smtClean="0"/>
              <a:t> appear to the biological role of providing protection against </a:t>
            </a:r>
            <a:r>
              <a:rPr lang="en-IN" sz="4400" dirty="0" err="1" smtClean="0"/>
              <a:t>microor</a:t>
            </a:r>
            <a:r>
              <a:rPr lang="en-IN" sz="4400" dirty="0" smtClean="0"/>
              <a:t> </a:t>
            </a:r>
            <a:r>
              <a:rPr lang="en-IN" sz="4400" dirty="0" err="1" smtClean="0"/>
              <a:t>nisms</a:t>
            </a:r>
            <a:r>
              <a:rPr lang="en-IN" sz="4400" dirty="0" smtClean="0"/>
              <a:t> and other large antigens that have repeating antigenic determinants.</a:t>
            </a:r>
          </a:p>
          <a:p>
            <a:pPr>
              <a:buNone/>
            </a:pPr>
            <a:r>
              <a:rPr lang="en-IN" sz="4400" dirty="0" smtClean="0"/>
              <a:t>	-  A single molecule of </a:t>
            </a:r>
            <a:r>
              <a:rPr lang="en-IN" sz="4400" b="1" dirty="0" err="1" smtClean="0"/>
              <a:t>lgM</a:t>
            </a:r>
            <a:r>
              <a:rPr lang="en-IN" sz="4400" b="1" dirty="0" smtClean="0"/>
              <a:t> can bring about </a:t>
            </a:r>
            <a:r>
              <a:rPr lang="en-IN" sz="4400" dirty="0" smtClean="0"/>
              <a:t>immune </a:t>
            </a:r>
            <a:r>
              <a:rPr lang="en-IN" sz="4400" dirty="0" err="1" smtClean="0"/>
              <a:t>hemolysis</a:t>
            </a:r>
            <a:r>
              <a:rPr lang="en-IN" sz="4400" dirty="0" smtClean="0"/>
              <a:t>.</a:t>
            </a:r>
          </a:p>
          <a:p>
            <a:endParaRPr lang="en-IN" sz="4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4400" dirty="0" smtClean="0"/>
              <a:t>-  </a:t>
            </a:r>
            <a:r>
              <a:rPr lang="en-IN" sz="4400" dirty="0" err="1" smtClean="0"/>
              <a:t>IgM</a:t>
            </a:r>
            <a:r>
              <a:rPr lang="en-IN" sz="4400" dirty="0" smtClean="0"/>
              <a:t> is also 500-1000 times more effective than </a:t>
            </a:r>
            <a:r>
              <a:rPr lang="en-IN" sz="4400" dirty="0" err="1" smtClean="0"/>
              <a:t>IgG</a:t>
            </a:r>
            <a:r>
              <a:rPr lang="en-IN" sz="4400" dirty="0" smtClean="0"/>
              <a:t> in opsonisation, 100 times more effective in bactericidal action and about 20 times in bacterial agglutination.</a:t>
            </a:r>
          </a:p>
          <a:p>
            <a:pPr>
              <a:buNone/>
            </a:pPr>
            <a:r>
              <a:rPr lang="en-IN" sz="4400" dirty="0" smtClean="0"/>
              <a:t>	-  In the neutralisation of toxins and viruses , however, it is less active, than </a:t>
            </a:r>
            <a:r>
              <a:rPr lang="en-IN" sz="4400" dirty="0" err="1" smtClean="0"/>
              <a:t>IgG</a:t>
            </a:r>
            <a:r>
              <a:rPr lang="en-IN" sz="4400" dirty="0" smtClean="0"/>
              <a:t>.</a:t>
            </a:r>
          </a:p>
          <a:p>
            <a:pPr>
              <a:buNone/>
            </a:pPr>
            <a:r>
              <a:rPr lang="en-IN" sz="4400" dirty="0" smtClean="0"/>
              <a:t>	</a:t>
            </a:r>
            <a:endParaRPr lang="en-IN" sz="4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4400" dirty="0" smtClean="0"/>
              <a:t>-  </a:t>
            </a:r>
            <a:r>
              <a:rPr lang="en-IN" sz="4400" dirty="0" err="1" smtClean="0"/>
              <a:t>IgM</a:t>
            </a:r>
            <a:r>
              <a:rPr lang="en-IN" sz="4400" dirty="0" smtClean="0"/>
              <a:t> is believed to be responsible for protection against blood invasion by microorganisms. </a:t>
            </a:r>
          </a:p>
          <a:p>
            <a:pPr>
              <a:buNone/>
            </a:pPr>
            <a:r>
              <a:rPr lang="en-IN" sz="4400" dirty="0" smtClean="0"/>
              <a:t>	-  </a:t>
            </a:r>
            <a:r>
              <a:rPr lang="en-IN" sz="4400" dirty="0" err="1" smtClean="0"/>
              <a:t>Monomeric</a:t>
            </a:r>
            <a:r>
              <a:rPr lang="en-IN" sz="4400" dirty="0" smtClean="0"/>
              <a:t> </a:t>
            </a:r>
            <a:r>
              <a:rPr lang="en-IN" sz="4400" dirty="0" err="1" smtClean="0"/>
              <a:t>IgM</a:t>
            </a:r>
            <a:r>
              <a:rPr lang="en-IN" sz="4400" dirty="0" smtClean="0"/>
              <a:t> is the major antibody receptor on the surface of B lymphocytes for antigen recognition</a:t>
            </a:r>
          </a:p>
          <a:p>
            <a:pPr>
              <a:buNone/>
            </a:pPr>
            <a:r>
              <a:rPr lang="en-IN" sz="4400" b="1" dirty="0" smtClean="0"/>
              <a:t>	4.  </a:t>
            </a:r>
            <a:r>
              <a:rPr lang="en-IN" sz="4400" b="1" u="sng" dirty="0" err="1" smtClean="0"/>
              <a:t>IgD</a:t>
            </a:r>
            <a:r>
              <a:rPr lang="en-IN" sz="4400" b="1" u="sng" dirty="0" smtClean="0"/>
              <a:t> : </a:t>
            </a:r>
          </a:p>
          <a:p>
            <a:pPr>
              <a:buNone/>
            </a:pPr>
            <a:r>
              <a:rPr lang="en-IN" sz="4400" b="1" dirty="0" smtClean="0"/>
              <a:t>	-  </a:t>
            </a:r>
            <a:r>
              <a:rPr lang="en-IN" sz="4400" b="1" dirty="0" err="1" smtClean="0"/>
              <a:t>lgD</a:t>
            </a:r>
            <a:r>
              <a:rPr lang="en-IN" sz="4400" b="1" dirty="0" smtClean="0"/>
              <a:t> resembles </a:t>
            </a:r>
            <a:r>
              <a:rPr lang="en-IN" sz="4400" b="1" dirty="0" err="1" smtClean="0"/>
              <a:t>lgG</a:t>
            </a:r>
            <a:r>
              <a:rPr lang="en-IN" sz="4400" b="1" dirty="0" smtClean="0"/>
              <a:t> structurally. </a:t>
            </a:r>
          </a:p>
          <a:p>
            <a:pPr>
              <a:buNone/>
            </a:pPr>
            <a:r>
              <a:rPr lang="en-IN" sz="4400" b="1" dirty="0" smtClean="0"/>
              <a:t>	-  </a:t>
            </a:r>
            <a:r>
              <a:rPr lang="en-IN" sz="4400" dirty="0" smtClean="0"/>
              <a:t>It is present in a concentration of about 3 mg per 100 ml of serum and is mostly intravascular. </a:t>
            </a:r>
          </a:p>
          <a:p>
            <a:pPr>
              <a:buNone/>
            </a:pPr>
            <a:r>
              <a:rPr lang="en-IN" sz="4400" dirty="0" smtClean="0"/>
              <a:t>	-  It has a half-life of about three days.</a:t>
            </a:r>
          </a:p>
          <a:p>
            <a:pPr>
              <a:buNone/>
            </a:pPr>
            <a:endParaRPr lang="en-IN" sz="44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 smtClean="0"/>
              <a:t>	</a:t>
            </a:r>
            <a:r>
              <a:rPr lang="en-IN" sz="4400" dirty="0" smtClean="0"/>
              <a:t>-  </a:t>
            </a:r>
            <a:r>
              <a:rPr lang="en-IN" sz="4400" dirty="0" err="1" smtClean="0"/>
              <a:t>IgG</a:t>
            </a:r>
            <a:r>
              <a:rPr lang="en-IN" sz="4400" dirty="0" smtClean="0"/>
              <a:t> and </a:t>
            </a:r>
            <a:r>
              <a:rPr lang="en-IN" sz="4400" dirty="0" err="1" smtClean="0"/>
              <a:t>IgM</a:t>
            </a:r>
            <a:r>
              <a:rPr lang="en-IN" sz="4400" dirty="0" smtClean="0"/>
              <a:t> occur on the surface of </a:t>
            </a:r>
            <a:r>
              <a:rPr lang="en-IN" sz="4400" dirty="0" err="1" smtClean="0"/>
              <a:t>unstimulated</a:t>
            </a:r>
            <a:r>
              <a:rPr lang="en-IN" sz="4400" dirty="0" smtClean="0"/>
              <a:t> B -lymphocytes and serve as recognition receptors for antigens. </a:t>
            </a:r>
          </a:p>
          <a:p>
            <a:pPr>
              <a:buNone/>
            </a:pPr>
            <a:r>
              <a:rPr lang="en-IN" sz="4400" dirty="0" smtClean="0"/>
              <a:t>	-  Combination of cell membrane-bound </a:t>
            </a:r>
            <a:r>
              <a:rPr lang="en-IN" sz="4400" dirty="0" err="1" smtClean="0"/>
              <a:t>IgD</a:t>
            </a:r>
            <a:r>
              <a:rPr lang="en-IN" sz="4400" dirty="0" smtClean="0"/>
              <a:t> or </a:t>
            </a:r>
            <a:r>
              <a:rPr lang="en-IN" sz="4400" dirty="0" err="1" smtClean="0"/>
              <a:t>lgM</a:t>
            </a:r>
            <a:r>
              <a:rPr lang="en-IN" sz="4400" dirty="0" smtClean="0"/>
              <a:t> with the corresponding antigen leads to specific stimulation of the B cell-either activation  and </a:t>
            </a:r>
            <a:r>
              <a:rPr lang="en-IN" sz="4400" dirty="0" err="1" smtClean="0"/>
              <a:t>clonnig</a:t>
            </a:r>
            <a:r>
              <a:rPr lang="en-IN" sz="4400" dirty="0" smtClean="0"/>
              <a:t> to produce antibody , or suppression.</a:t>
            </a:r>
            <a:endParaRPr lang="en-IN" sz="4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	</a:t>
            </a:r>
            <a:r>
              <a:rPr lang="en-IN" sz="4000" b="1" dirty="0" smtClean="0"/>
              <a:t>5.  </a:t>
            </a:r>
            <a:r>
              <a:rPr lang="en-IN" sz="4000" b="1" u="sng" dirty="0" err="1" smtClean="0"/>
              <a:t>lgE</a:t>
            </a:r>
            <a:r>
              <a:rPr lang="en-IN" sz="4000" b="1" u="sng" dirty="0" smtClean="0"/>
              <a:t> : </a:t>
            </a:r>
          </a:p>
          <a:p>
            <a:pPr>
              <a:buNone/>
            </a:pPr>
            <a:r>
              <a:rPr lang="en-IN" sz="4000" dirty="0" smtClean="0"/>
              <a:t>	-  This immunoglobulin was discovered in 1966 by Ishizaka. </a:t>
            </a:r>
          </a:p>
          <a:p>
            <a:pPr>
              <a:buNone/>
            </a:pPr>
            <a:r>
              <a:rPr lang="en-IN" sz="4000" dirty="0" smtClean="0"/>
              <a:t>	-  It is an 8 S molecule (MW about 190,000) , with a half-life of about two days. It resembles </a:t>
            </a:r>
            <a:r>
              <a:rPr lang="en-IN" sz="4000" dirty="0" err="1" smtClean="0"/>
              <a:t>lgG</a:t>
            </a:r>
            <a:r>
              <a:rPr lang="en-IN" sz="4000" dirty="0" smtClean="0"/>
              <a:t> structurally. It exhibit s unique properties such as heat </a:t>
            </a:r>
            <a:r>
              <a:rPr lang="en-IN" sz="4000" dirty="0" err="1" smtClean="0"/>
              <a:t>lability</a:t>
            </a:r>
            <a:r>
              <a:rPr lang="en-IN" sz="4000" dirty="0" smtClean="0"/>
              <a:t> (inactivated at 56°C in one hour) and affinity for the surface tissue cells (particularly mast cells) the same species.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4300" dirty="0" smtClean="0"/>
              <a:t>-  </a:t>
            </a:r>
            <a:r>
              <a:rPr lang="en-IN" sz="4300" dirty="0" err="1" smtClean="0"/>
              <a:t>Immunoglobulins</a:t>
            </a:r>
            <a:r>
              <a:rPr lang="en-IN" sz="4300" dirty="0" smtClean="0"/>
              <a:t> </a:t>
            </a:r>
            <a:r>
              <a:rPr lang="en-IN" sz="4300" dirty="0"/>
              <a:t>constitute 20-25 per cent of </a:t>
            </a:r>
            <a:r>
              <a:rPr lang="en-IN" sz="4300" dirty="0" smtClean="0"/>
              <a:t>total serum </a:t>
            </a:r>
            <a:r>
              <a:rPr lang="en-IN" sz="4300" dirty="0"/>
              <a:t>proteins</a:t>
            </a:r>
            <a:r>
              <a:rPr lang="en-IN" sz="4300" dirty="0" smtClean="0"/>
              <a:t>.</a:t>
            </a:r>
          </a:p>
          <a:p>
            <a:pPr>
              <a:buNone/>
            </a:pPr>
            <a:r>
              <a:rPr lang="en-IN" sz="4300" dirty="0"/>
              <a:t>	</a:t>
            </a:r>
            <a:r>
              <a:rPr lang="en-IN" sz="4300" dirty="0" smtClean="0"/>
              <a:t>-   </a:t>
            </a:r>
            <a:r>
              <a:rPr lang="en-IN" sz="4300" dirty="0"/>
              <a:t>Based on physicochemical and </a:t>
            </a:r>
            <a:r>
              <a:rPr lang="en-IN" sz="4300" dirty="0" smtClean="0"/>
              <a:t>antigenic differences</a:t>
            </a:r>
            <a:r>
              <a:rPr lang="en-IN" sz="4300" dirty="0"/>
              <a:t>, </a:t>
            </a:r>
            <a:r>
              <a:rPr lang="en-IN" sz="4300" b="1" dirty="0"/>
              <a:t>five classes of </a:t>
            </a:r>
            <a:r>
              <a:rPr lang="en-IN" sz="4300" b="1" dirty="0" err="1"/>
              <a:t>immunoglobulins</a:t>
            </a:r>
            <a:r>
              <a:rPr lang="en-IN" sz="4300" b="1" dirty="0"/>
              <a:t> </a:t>
            </a:r>
            <a:r>
              <a:rPr lang="en-IN" sz="4300" dirty="0" smtClean="0"/>
              <a:t>have been </a:t>
            </a:r>
            <a:r>
              <a:rPr lang="en-IN" sz="4300" dirty="0"/>
              <a:t>recognised: </a:t>
            </a:r>
            <a:r>
              <a:rPr lang="en-IN" sz="4300" b="1" dirty="0" err="1"/>
              <a:t>IgG</a:t>
            </a:r>
            <a:r>
              <a:rPr lang="en-IN" sz="4300" b="1" dirty="0"/>
              <a:t>, </a:t>
            </a:r>
            <a:r>
              <a:rPr lang="en-IN" sz="4300" b="1" dirty="0" err="1"/>
              <a:t>IgA</a:t>
            </a:r>
            <a:r>
              <a:rPr lang="en-IN" sz="4300" b="1" dirty="0"/>
              <a:t>, </a:t>
            </a:r>
            <a:r>
              <a:rPr lang="en-IN" sz="4300" b="1" dirty="0" err="1"/>
              <a:t>lgM</a:t>
            </a:r>
            <a:r>
              <a:rPr lang="en-IN" sz="4300" b="1" dirty="0"/>
              <a:t>, </a:t>
            </a:r>
            <a:r>
              <a:rPr lang="en-IN" sz="4300" b="1" dirty="0" smtClean="0"/>
              <a:t>,</a:t>
            </a:r>
            <a:r>
              <a:rPr lang="en-IN" sz="4300" b="1" dirty="0" err="1" smtClean="0"/>
              <a:t>IgD</a:t>
            </a:r>
            <a:r>
              <a:rPr lang="en-IN" sz="4300" b="1" dirty="0" smtClean="0"/>
              <a:t> </a:t>
            </a:r>
            <a:r>
              <a:rPr lang="en-IN" sz="4300" b="1" dirty="0"/>
              <a:t>and </a:t>
            </a:r>
            <a:r>
              <a:rPr lang="en-IN" sz="4300" b="1" dirty="0" err="1"/>
              <a:t>IgE</a:t>
            </a:r>
            <a:r>
              <a:rPr lang="en-IN" sz="4300" b="1" dirty="0"/>
              <a:t>. </a:t>
            </a:r>
            <a:endParaRPr lang="en-IN" sz="4300" b="1" dirty="0" smtClean="0"/>
          </a:p>
          <a:p>
            <a:pPr>
              <a:buNone/>
            </a:pPr>
            <a:r>
              <a:rPr lang="en-US" sz="4300" b="1" dirty="0"/>
              <a:t>	</a:t>
            </a:r>
            <a:r>
              <a:rPr lang="en-IN" sz="4300" b="1" u="sng" dirty="0"/>
              <a:t>ANTIBODY </a:t>
            </a:r>
            <a:r>
              <a:rPr lang="en-IN" sz="4300" b="1" u="sng" dirty="0" smtClean="0"/>
              <a:t>STRUCTURE :</a:t>
            </a:r>
          </a:p>
          <a:p>
            <a:pPr>
              <a:buNone/>
            </a:pPr>
            <a:r>
              <a:rPr lang="en-IN" sz="4300" dirty="0"/>
              <a:t>	</a:t>
            </a:r>
            <a:r>
              <a:rPr lang="en-IN" sz="4300" dirty="0" smtClean="0"/>
              <a:t>-  A </a:t>
            </a:r>
            <a:r>
              <a:rPr lang="en-IN" sz="4300" dirty="0"/>
              <a:t>detailed </a:t>
            </a:r>
            <a:r>
              <a:rPr lang="en-IN" sz="4300" dirty="0" smtClean="0"/>
              <a:t>structure of Immunoglobulin molecule given by </a:t>
            </a:r>
            <a:r>
              <a:rPr lang="en-IN" sz="4300" b="1" dirty="0"/>
              <a:t>Porter, Edelman, </a:t>
            </a:r>
            <a:r>
              <a:rPr lang="en-IN" sz="4300" b="1" dirty="0" err="1"/>
              <a:t>Nisonoff</a:t>
            </a:r>
            <a:r>
              <a:rPr lang="en-IN" sz="4300" b="1" dirty="0"/>
              <a:t> </a:t>
            </a:r>
            <a:r>
              <a:rPr lang="en-IN" sz="4300" b="1" dirty="0" smtClean="0"/>
              <a:t>and their colleagues</a:t>
            </a:r>
            <a:r>
              <a:rPr lang="en-IN" sz="4300" dirty="0" smtClean="0"/>
              <a:t>.</a:t>
            </a:r>
          </a:p>
          <a:p>
            <a:pPr>
              <a:buNone/>
            </a:pPr>
            <a:r>
              <a:rPr lang="en-US" sz="4300" dirty="0"/>
              <a:t>	</a:t>
            </a:r>
            <a:endParaRPr lang="en-IN" sz="4300" dirty="0" smtClean="0"/>
          </a:p>
          <a:p>
            <a:pPr>
              <a:buNone/>
            </a:pPr>
            <a:endParaRPr lang="en-IN" sz="43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 smtClean="0"/>
              <a:t>	</a:t>
            </a:r>
            <a:r>
              <a:rPr lang="en-IN" sz="3800" dirty="0" smtClean="0"/>
              <a:t>-  It is susceptible to </a:t>
            </a:r>
            <a:r>
              <a:rPr lang="en-IN" sz="3800" dirty="0" err="1" smtClean="0"/>
              <a:t>mercaptoethanol</a:t>
            </a:r>
            <a:r>
              <a:rPr lang="en-IN" sz="3800" dirty="0" smtClean="0"/>
              <a:t>. It does not pass the placental barrier or fix complement. It is mostly </a:t>
            </a:r>
            <a:r>
              <a:rPr lang="en-IN" sz="3800" dirty="0" err="1" smtClean="0"/>
              <a:t>extravascular</a:t>
            </a:r>
            <a:r>
              <a:rPr lang="en-IN" sz="3800" dirty="0" smtClean="0"/>
              <a:t> in distribution.</a:t>
            </a:r>
          </a:p>
          <a:p>
            <a:pPr>
              <a:buNone/>
            </a:pPr>
            <a:r>
              <a:rPr lang="en-IN" sz="3800" dirty="0" smtClean="0"/>
              <a:t>	 -  Normal serum contains only traces (a few </a:t>
            </a:r>
            <a:r>
              <a:rPr lang="en-IN" sz="3800" dirty="0" err="1" smtClean="0"/>
              <a:t>nanograms</a:t>
            </a:r>
            <a:r>
              <a:rPr lang="en-IN" sz="3800" dirty="0" smtClean="0"/>
              <a:t> per ml) but greatly elevated in atopic (type 1 allergic) conditions such as asthma, hay fever and eczema. </a:t>
            </a:r>
          </a:p>
          <a:p>
            <a:pPr>
              <a:buNone/>
            </a:pPr>
            <a:r>
              <a:rPr lang="en-IN" sz="3800" dirty="0" smtClean="0"/>
              <a:t>	-  </a:t>
            </a:r>
            <a:r>
              <a:rPr lang="en-IN" sz="3800" dirty="0" err="1" smtClean="0"/>
              <a:t>lgE</a:t>
            </a:r>
            <a:r>
              <a:rPr lang="en-IN" sz="3800" dirty="0" smtClean="0"/>
              <a:t> is chiefly produced in the linings of the respiratory and intestinal tracts. </a:t>
            </a:r>
          </a:p>
          <a:p>
            <a:pPr>
              <a:buNone/>
            </a:pPr>
            <a:r>
              <a:rPr lang="en-IN" sz="3800" dirty="0" smtClean="0"/>
              <a:t>	-  </a:t>
            </a:r>
            <a:r>
              <a:rPr lang="en-IN" sz="3800" dirty="0" err="1" smtClean="0"/>
              <a:t>IgE</a:t>
            </a:r>
            <a:r>
              <a:rPr lang="en-IN" sz="3800" dirty="0" smtClean="0"/>
              <a:t> is responsible for the anaphylactic type of hypersensitivity.</a:t>
            </a:r>
          </a:p>
          <a:p>
            <a:pPr>
              <a:buNone/>
            </a:pPr>
            <a:endParaRPr lang="en-IN" sz="3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5700" dirty="0" smtClean="0"/>
              <a:t>-  The physiological role of  </a:t>
            </a:r>
            <a:r>
              <a:rPr lang="en-IN" sz="5700" dirty="0" err="1" smtClean="0"/>
              <a:t>IgE</a:t>
            </a:r>
            <a:r>
              <a:rPr lang="en-IN" sz="5700" dirty="0" smtClean="0"/>
              <a:t> appears to </a:t>
            </a:r>
            <a:r>
              <a:rPr lang="en-IN" sz="5700" dirty="0" smtClean="0"/>
              <a:t>be protection against pathogens by mast cell </a:t>
            </a:r>
            <a:r>
              <a:rPr lang="en-IN" sz="5700" dirty="0" err="1" smtClean="0"/>
              <a:t>degranulation</a:t>
            </a:r>
            <a:r>
              <a:rPr lang="en-IN" sz="5700" dirty="0" smtClean="0"/>
              <a:t> and release of inflammatory mediators.</a:t>
            </a:r>
          </a:p>
          <a:p>
            <a:pPr>
              <a:buNone/>
            </a:pPr>
            <a:r>
              <a:rPr lang="en-IN" sz="5700" dirty="0" smtClean="0"/>
              <a:t>	-   It is also believed to have a special role in defence against </a:t>
            </a:r>
            <a:r>
              <a:rPr lang="en-IN" sz="5700" dirty="0" err="1" smtClean="0"/>
              <a:t>helminthic</a:t>
            </a:r>
            <a:r>
              <a:rPr lang="en-IN" sz="5700" dirty="0" smtClean="0"/>
              <a:t> infection .</a:t>
            </a:r>
          </a:p>
          <a:p>
            <a:pPr>
              <a:buNone/>
            </a:pPr>
            <a:r>
              <a:rPr lang="en-IN" sz="5700" dirty="0" smtClean="0"/>
              <a:t>	-   In general, </a:t>
            </a:r>
            <a:r>
              <a:rPr lang="en-IN" sz="5700" dirty="0" err="1" smtClean="0"/>
              <a:t>IgG</a:t>
            </a:r>
            <a:r>
              <a:rPr lang="en-IN" sz="5700" dirty="0" smtClean="0"/>
              <a:t> protects the body fluids, </a:t>
            </a:r>
            <a:r>
              <a:rPr lang="en-IN" sz="5700" dirty="0" err="1" smtClean="0"/>
              <a:t>IgA</a:t>
            </a:r>
            <a:r>
              <a:rPr lang="en-IN" sz="5700" dirty="0" smtClean="0"/>
              <a:t> the body surfaces and </a:t>
            </a:r>
            <a:r>
              <a:rPr lang="en-IN" sz="5700" dirty="0" err="1" smtClean="0"/>
              <a:t>IgM</a:t>
            </a:r>
            <a:r>
              <a:rPr lang="en-IN" sz="5700" dirty="0" smtClean="0"/>
              <a:t> the bloodstream, while </a:t>
            </a:r>
            <a:r>
              <a:rPr lang="en-IN" sz="5700" dirty="0" err="1" smtClean="0"/>
              <a:t>IgE</a:t>
            </a:r>
            <a:r>
              <a:rPr lang="en-IN" sz="5700" dirty="0" smtClean="0"/>
              <a:t> mediates </a:t>
            </a:r>
            <a:r>
              <a:rPr lang="en-IN" sz="5700" dirty="0" err="1" smtClean="0"/>
              <a:t>reaginic</a:t>
            </a:r>
            <a:r>
              <a:rPr lang="en-IN" sz="5700" dirty="0" smtClean="0"/>
              <a:t> hypersensitivity. </a:t>
            </a:r>
            <a:r>
              <a:rPr lang="en-IN" sz="5700" dirty="0" err="1" smtClean="0"/>
              <a:t>IgD</a:t>
            </a:r>
            <a:r>
              <a:rPr lang="en-IN" sz="5700" dirty="0" smtClean="0"/>
              <a:t> is a recognition molecule on the surface of B lymphocytes.</a:t>
            </a:r>
            <a:endParaRPr lang="en-IN" sz="57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IN" sz="4400" b="1" dirty="0" smtClean="0"/>
              <a:t>ABNORMAL IMMUNOGLOBULINS :</a:t>
            </a:r>
          </a:p>
          <a:p>
            <a:pPr>
              <a:buNone/>
            </a:pPr>
            <a:r>
              <a:rPr lang="en-IN" sz="4400" dirty="0" smtClean="0"/>
              <a:t>	-  Apart from antibodies, other structurally similar proteins are seen in serum in many pathological processes:</a:t>
            </a:r>
          </a:p>
          <a:p>
            <a:r>
              <a:rPr lang="en-IN" sz="4400" b="1" dirty="0" smtClean="0"/>
              <a:t>Multiple myeloma:</a:t>
            </a:r>
          </a:p>
          <a:p>
            <a:pPr>
              <a:buNone/>
            </a:pPr>
            <a:r>
              <a:rPr lang="en-IN" sz="4400" dirty="0" smtClean="0"/>
              <a:t>	Abnormal immunoglobulin was the discovered by </a:t>
            </a:r>
            <a:r>
              <a:rPr lang="en-IN" sz="4400" dirty="0" err="1" smtClean="0"/>
              <a:t>Bence</a:t>
            </a:r>
            <a:r>
              <a:rPr lang="en-IN" sz="4400" dirty="0" smtClean="0"/>
              <a:t> Jones (1847) is known as </a:t>
            </a:r>
            <a:r>
              <a:rPr lang="en-IN" sz="4400" b="1" dirty="0" err="1" smtClean="0"/>
              <a:t>Bence</a:t>
            </a:r>
            <a:r>
              <a:rPr lang="en-IN" sz="4400" b="1" dirty="0" smtClean="0"/>
              <a:t> Jones Protein. </a:t>
            </a:r>
          </a:p>
          <a:p>
            <a:pPr>
              <a:buNone/>
            </a:pPr>
            <a:r>
              <a:rPr lang="en-IN" sz="4400" dirty="0" smtClean="0"/>
              <a:t>	</a:t>
            </a:r>
            <a:endParaRPr lang="en-IN" sz="4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4400" dirty="0" smtClean="0"/>
              <a:t>-  </a:t>
            </a:r>
            <a:r>
              <a:rPr lang="en-IN" sz="4400" dirty="0" err="1" smtClean="0"/>
              <a:t>Bence</a:t>
            </a:r>
            <a:r>
              <a:rPr lang="en-IN" sz="4400" dirty="0" smtClean="0"/>
              <a:t> Jones Protein is typically found in multiple myeloma. It can be identified in urine by its characteristic property of coagulation when heated to 5O°C . </a:t>
            </a:r>
            <a:r>
              <a:rPr lang="en-IN" sz="4400" dirty="0" err="1" smtClean="0"/>
              <a:t>Bence</a:t>
            </a:r>
            <a:r>
              <a:rPr lang="en-IN" sz="4400" dirty="0" smtClean="0"/>
              <a:t> Jones proteins are the light chains of </a:t>
            </a:r>
            <a:r>
              <a:rPr lang="en-IN" sz="4400" dirty="0" err="1" smtClean="0"/>
              <a:t>immunoglobuilns</a:t>
            </a:r>
            <a:r>
              <a:rPr lang="en-IN" sz="4400" dirty="0" smtClean="0"/>
              <a:t> and </a:t>
            </a:r>
            <a:r>
              <a:rPr lang="en-IN" sz="4400" dirty="0" err="1" smtClean="0"/>
              <a:t>occcur</a:t>
            </a:r>
            <a:r>
              <a:rPr lang="en-IN" sz="4400" dirty="0" smtClean="0"/>
              <a:t> as the </a:t>
            </a:r>
            <a:r>
              <a:rPr lang="en-IN" sz="4400" b="1" dirty="0" smtClean="0"/>
              <a:t>kappa or lambda forms .</a:t>
            </a:r>
            <a:r>
              <a:rPr lang="en-IN" sz="4400" dirty="0" smtClean="0"/>
              <a:t> 	</a:t>
            </a:r>
          </a:p>
          <a:p>
            <a:pPr>
              <a:buNone/>
            </a:pPr>
            <a:r>
              <a:rPr lang="en-IN" sz="4400" dirty="0" smtClean="0"/>
              <a:t>	-  In any one patient, the chain is either kappa or lambda only, and never both.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400" dirty="0" smtClean="0"/>
              <a:t>	</a:t>
            </a:r>
            <a:r>
              <a:rPr lang="en-US" sz="5400" dirty="0" smtClean="0"/>
              <a:t>- </a:t>
            </a:r>
            <a:r>
              <a:rPr lang="en-IN" sz="5400" dirty="0" smtClean="0"/>
              <a:t>This is because myeloma is a plasma cell </a:t>
            </a:r>
            <a:r>
              <a:rPr lang="en-IN" sz="5400" dirty="0" err="1" smtClean="0"/>
              <a:t>dyscrasia</a:t>
            </a:r>
            <a:r>
              <a:rPr lang="en-IN" sz="5400" dirty="0" smtClean="0"/>
              <a:t> in</a:t>
            </a:r>
            <a:r>
              <a:rPr lang="en-IN" sz="5400" i="1" dirty="0" smtClean="0"/>
              <a:t> </a:t>
            </a:r>
            <a:r>
              <a:rPr lang="en-IN" sz="5400" dirty="0" smtClean="0"/>
              <a:t>which there is unchecked proliferation of one clone of plasma cells, resulting in excessive production of the particular immunoglobulin synthesised by the clone. Such </a:t>
            </a:r>
            <a:r>
              <a:rPr lang="en-IN" sz="5400" dirty="0" err="1" smtClean="0"/>
              <a:t>immunoglobulins</a:t>
            </a:r>
            <a:r>
              <a:rPr lang="en-IN" sz="5400" dirty="0" smtClean="0"/>
              <a:t> are, therefore, called </a:t>
            </a:r>
            <a:r>
              <a:rPr lang="en-IN" sz="5400" b="1" dirty="0" smtClean="0"/>
              <a:t> monoclonal. </a:t>
            </a:r>
          </a:p>
          <a:p>
            <a:pPr>
              <a:buNone/>
            </a:pPr>
            <a:r>
              <a:rPr lang="en-IN" sz="5400" b="1" dirty="0" smtClean="0"/>
              <a:t>	-  </a:t>
            </a:r>
            <a:r>
              <a:rPr lang="en-IN" sz="5400" dirty="0" smtClean="0"/>
              <a:t>Multiple myeloma may affect plasma cells synthesising </a:t>
            </a:r>
            <a:r>
              <a:rPr lang="en-IN" sz="5400" dirty="0" err="1" smtClean="0"/>
              <a:t>lgG</a:t>
            </a:r>
            <a:r>
              <a:rPr lang="en-IN" sz="5400" dirty="0" smtClean="0"/>
              <a:t>, </a:t>
            </a:r>
            <a:r>
              <a:rPr lang="en-IN" sz="5400" dirty="0" err="1" smtClean="0"/>
              <a:t>lgA</a:t>
            </a:r>
            <a:r>
              <a:rPr lang="en-IN" sz="5400" dirty="0" smtClean="0"/>
              <a:t>, </a:t>
            </a:r>
            <a:r>
              <a:rPr lang="en-IN" sz="5400" dirty="0" err="1" smtClean="0"/>
              <a:t>IgD</a:t>
            </a:r>
            <a:r>
              <a:rPr lang="en-IN" sz="5400" dirty="0" smtClean="0"/>
              <a:t> or </a:t>
            </a:r>
            <a:r>
              <a:rPr lang="en-IN" sz="5400" dirty="0" err="1" smtClean="0"/>
              <a:t>IgE</a:t>
            </a:r>
            <a:r>
              <a:rPr lang="en-IN" sz="5400" dirty="0" smtClean="0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IN" sz="4500" b="1" dirty="0" smtClean="0"/>
              <a:t>Heavy chain disease :  is a form of </a:t>
            </a:r>
            <a:r>
              <a:rPr lang="en-IN" sz="4500" b="1" dirty="0" err="1" smtClean="0"/>
              <a:t>paraproteinemia</a:t>
            </a:r>
            <a:endParaRPr lang="en-IN" sz="4500" b="1" dirty="0" smtClean="0"/>
          </a:p>
          <a:p>
            <a:pPr>
              <a:buNone/>
            </a:pPr>
            <a:r>
              <a:rPr lang="en-IN" sz="4500" dirty="0" smtClean="0"/>
              <a:t>	-  Causing </a:t>
            </a:r>
            <a:r>
              <a:rPr lang="en-IN" sz="4500" dirty="0" err="1" smtClean="0"/>
              <a:t>lmphoid</a:t>
            </a:r>
            <a:r>
              <a:rPr lang="en-IN" sz="4500" dirty="0" smtClean="0"/>
              <a:t> </a:t>
            </a:r>
            <a:r>
              <a:rPr lang="en-IN" sz="4500" dirty="0" err="1" smtClean="0"/>
              <a:t>neoplasia</a:t>
            </a:r>
            <a:r>
              <a:rPr lang="en-IN" sz="4500" dirty="0" smtClean="0"/>
              <a:t> and characterised by the overproduction of the  </a:t>
            </a:r>
            <a:r>
              <a:rPr lang="en-IN" sz="4500" dirty="0" err="1" smtClean="0"/>
              <a:t>Fc</a:t>
            </a:r>
            <a:r>
              <a:rPr lang="en-IN" sz="4500" dirty="0" smtClean="0"/>
              <a:t>  parts of the immunoglobulin  heavy chains. </a:t>
            </a:r>
          </a:p>
          <a:p>
            <a:pPr>
              <a:buNone/>
            </a:pPr>
            <a:r>
              <a:rPr lang="en-IN" sz="4500" dirty="0" smtClean="0"/>
              <a:t>	-  Three types of heavy chain disease (HCD) are </a:t>
            </a:r>
            <a:r>
              <a:rPr lang="en-IN" sz="4500" dirty="0" err="1" smtClean="0"/>
              <a:t>recognised,based</a:t>
            </a:r>
            <a:r>
              <a:rPr lang="en-IN" sz="4500" dirty="0" smtClean="0"/>
              <a:t> upon the class of immunoglobulin heavy chain produced (alpha, gamma &amp; Mu) by the malignant cell.</a:t>
            </a:r>
          </a:p>
          <a:p>
            <a:pPr>
              <a:buNone/>
            </a:pPr>
            <a:r>
              <a:rPr lang="en-IN" sz="4500" dirty="0" smtClean="0"/>
              <a:t>	</a:t>
            </a:r>
          </a:p>
          <a:p>
            <a:endParaRPr lang="en-IN" sz="4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IN" sz="3800" b="1" dirty="0" err="1" smtClean="0"/>
              <a:t>Cryoglobulinemia</a:t>
            </a:r>
            <a:r>
              <a:rPr lang="en-IN" sz="3800" b="1" dirty="0" smtClean="0"/>
              <a:t> </a:t>
            </a:r>
            <a:r>
              <a:rPr lang="en-IN" sz="3800" dirty="0" smtClean="0"/>
              <a:t>:  is a condition in which a </a:t>
            </a:r>
            <a:r>
              <a:rPr lang="en-IN" sz="3800" dirty="0" err="1" smtClean="0"/>
              <a:t>geI</a:t>
            </a:r>
            <a:r>
              <a:rPr lang="en-IN" sz="3800" dirty="0" smtClean="0"/>
              <a:t> or precipitate is formed on cooling the serum, which </a:t>
            </a:r>
            <a:r>
              <a:rPr lang="en-IN" sz="3800" dirty="0" err="1" smtClean="0"/>
              <a:t>redissolve</a:t>
            </a:r>
            <a:r>
              <a:rPr lang="en-IN" sz="3800" dirty="0" smtClean="0"/>
              <a:t> on warming. </a:t>
            </a:r>
          </a:p>
          <a:p>
            <a:pPr>
              <a:buNone/>
            </a:pPr>
            <a:r>
              <a:rPr lang="en-IN" sz="3800" dirty="0" smtClean="0"/>
              <a:t>	-  It may not always be associated with disease but is often found in myelomas, </a:t>
            </a:r>
            <a:r>
              <a:rPr lang="en-IN" sz="3800" dirty="0" err="1" smtClean="0"/>
              <a:t>macroglobulinemias</a:t>
            </a:r>
            <a:r>
              <a:rPr lang="en-IN" sz="3800" dirty="0" smtClean="0"/>
              <a:t> and autoimmune conditions such as systemic lupus </a:t>
            </a:r>
            <a:r>
              <a:rPr lang="en-IN" sz="3800" dirty="0" err="1" smtClean="0"/>
              <a:t>erythematosus</a:t>
            </a:r>
            <a:r>
              <a:rPr lang="en-IN" sz="3800" dirty="0" smtClean="0"/>
              <a:t>. </a:t>
            </a:r>
          </a:p>
          <a:p>
            <a:pPr>
              <a:buNone/>
            </a:pPr>
            <a:r>
              <a:rPr lang="en-IN" sz="3800" dirty="0" smtClean="0"/>
              <a:t>	-  Most </a:t>
            </a:r>
            <a:r>
              <a:rPr lang="en-IN" sz="3800" dirty="0" err="1" smtClean="0"/>
              <a:t>cryoglobulinemia</a:t>
            </a:r>
            <a:r>
              <a:rPr lang="en-IN" sz="3800" dirty="0" smtClean="0"/>
              <a:t> consist of  </a:t>
            </a:r>
            <a:r>
              <a:rPr lang="en-IN" sz="3800" dirty="0" err="1" smtClean="0"/>
              <a:t>IgG</a:t>
            </a:r>
            <a:r>
              <a:rPr lang="en-IN" sz="3800" dirty="0" smtClean="0"/>
              <a:t>, </a:t>
            </a:r>
            <a:r>
              <a:rPr lang="en-IN" sz="3800" dirty="0" err="1" smtClean="0"/>
              <a:t>IgM</a:t>
            </a:r>
            <a:r>
              <a:rPr lang="en-IN" sz="3800" dirty="0" smtClean="0"/>
              <a:t> or their mixed precipitate.	 </a:t>
            </a:r>
            <a:r>
              <a:rPr lang="en-US" sz="3800" dirty="0" smtClean="0"/>
              <a:t>	</a:t>
            </a:r>
            <a:endParaRPr lang="en-IN" sz="3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14752"/>
          </a:xfrm>
        </p:spPr>
        <p:txBody>
          <a:bodyPr/>
          <a:lstStyle/>
          <a:p>
            <a:r>
              <a:rPr lang="en-IN" b="1" dirty="0" smtClean="0"/>
              <a:t>Immunoglobulin specificities</a:t>
            </a:r>
          </a:p>
          <a:p>
            <a:pPr>
              <a:buNone/>
            </a:pPr>
            <a:r>
              <a:rPr lang="en-IN" b="1" dirty="0" smtClean="0"/>
              <a:t>	</a:t>
            </a:r>
            <a:r>
              <a:rPr lang="en-IN" dirty="0" smtClean="0"/>
              <a:t>Immunoglobulin specificity is of the greatest biological importance in immunology. </a:t>
            </a:r>
          </a:p>
          <a:p>
            <a:pPr>
              <a:buNone/>
            </a:pPr>
            <a:r>
              <a:rPr lang="en-IN" dirty="0" smtClean="0"/>
              <a:t>	-  The antigenic determinant or </a:t>
            </a:r>
            <a:r>
              <a:rPr lang="en-IN" dirty="0" err="1" smtClean="0"/>
              <a:t>epitopes</a:t>
            </a:r>
            <a:r>
              <a:rPr lang="en-IN" dirty="0" smtClean="0"/>
              <a:t>, on immunoglobulin molecules fall into three main categories and are located in characteristic portions of the molecule (Fig.)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485775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eaLnBrk="0" hangingPunct="0"/>
            <a:r>
              <a:rPr lang="en-US" sz="4000" b="1" dirty="0" err="1" smtClean="0">
                <a:latin typeface="Calibri" pitchFamily="34" charset="0"/>
              </a:rPr>
              <a:t>Isotypes</a:t>
            </a:r>
            <a:r>
              <a:rPr lang="en-US" sz="4000" b="1" dirty="0" smtClean="0">
                <a:latin typeface="Calibri" pitchFamily="34" charset="0"/>
              </a:rPr>
              <a:t>:</a:t>
            </a:r>
            <a:r>
              <a:rPr lang="en-US" sz="4000" dirty="0" smtClean="0">
                <a:latin typeface="Calibri" pitchFamily="34" charset="0"/>
              </a:rPr>
              <a:t> are the variations in the heavy chain constant regions associated with the different classes that are normally present in all individuals. (classes of </a:t>
            </a:r>
            <a:r>
              <a:rPr lang="en-US" sz="4000" dirty="0" err="1" smtClean="0">
                <a:latin typeface="Calibri" pitchFamily="34" charset="0"/>
              </a:rPr>
              <a:t>Immunoglobulins</a:t>
            </a:r>
            <a:r>
              <a:rPr lang="en-US" sz="4000" dirty="0" smtClean="0">
                <a:latin typeface="Calibri" pitchFamily="34" charset="0"/>
              </a:rPr>
              <a:t>)</a:t>
            </a:r>
            <a:endParaRPr lang="en-US" sz="4000" dirty="0" smtClean="0"/>
          </a:p>
          <a:p>
            <a:pPr eaLnBrk="0" hangingPunct="0"/>
            <a:r>
              <a:rPr lang="en-US" sz="4000" b="1" dirty="0" err="1" smtClean="0">
                <a:latin typeface="Calibri" pitchFamily="34" charset="0"/>
              </a:rPr>
              <a:t>Allotypes</a:t>
            </a:r>
            <a:r>
              <a:rPr lang="en-US" sz="4000" b="1" dirty="0" smtClean="0">
                <a:latin typeface="Calibri" pitchFamily="34" charset="0"/>
              </a:rPr>
              <a:t>:</a:t>
            </a:r>
            <a:r>
              <a:rPr lang="en-US" sz="4000" dirty="0" smtClean="0">
                <a:latin typeface="Calibri" pitchFamily="34" charset="0"/>
              </a:rPr>
              <a:t> are the genetically controlled, allelic forms of immunoglobulin molecules that are not present in all individuals. They arise by genetic recombination.(sub classes of </a:t>
            </a:r>
            <a:r>
              <a:rPr lang="en-US" sz="4000" dirty="0" err="1" smtClean="0">
                <a:latin typeface="Calibri" pitchFamily="34" charset="0"/>
              </a:rPr>
              <a:t>Immunoglobulins</a:t>
            </a:r>
            <a:r>
              <a:rPr lang="en-US" sz="4000" dirty="0" smtClean="0">
                <a:latin typeface="Calibri" pitchFamily="34" charset="0"/>
              </a:rPr>
              <a:t>)</a:t>
            </a:r>
            <a:endParaRPr lang="en-US" sz="40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200" dirty="0" smtClean="0"/>
              <a:t>	-  </a:t>
            </a:r>
            <a:r>
              <a:rPr lang="en-IN" sz="4200" dirty="0" smtClean="0"/>
              <a:t>Rabbit </a:t>
            </a:r>
            <a:r>
              <a:rPr lang="en-IN" sz="4200" dirty="0" err="1" smtClean="0"/>
              <a:t>lgG</a:t>
            </a:r>
            <a:r>
              <a:rPr lang="en-IN" sz="4200" dirty="0" smtClean="0"/>
              <a:t> antibody to egg albumin, digested by </a:t>
            </a:r>
            <a:r>
              <a:rPr lang="en-IN" sz="4200" dirty="0" err="1" smtClean="0"/>
              <a:t>papain</a:t>
            </a:r>
            <a:r>
              <a:rPr lang="en-IN" sz="4200" dirty="0" smtClean="0"/>
              <a:t> in the presence of </a:t>
            </a:r>
            <a:r>
              <a:rPr lang="en-IN" sz="4200" dirty="0" err="1" smtClean="0"/>
              <a:t>cysteine</a:t>
            </a:r>
            <a:r>
              <a:rPr lang="en-IN" sz="4200" dirty="0" smtClean="0"/>
              <a:t>, splits into two fractions:</a:t>
            </a:r>
          </a:p>
          <a:p>
            <a:pPr>
              <a:buNone/>
            </a:pPr>
            <a:r>
              <a:rPr lang="en-IN" sz="4200" dirty="0" smtClean="0"/>
              <a:t>	</a:t>
            </a:r>
            <a:r>
              <a:rPr lang="en-IN" sz="4200" b="1" dirty="0" smtClean="0"/>
              <a:t>1.</a:t>
            </a:r>
            <a:r>
              <a:rPr lang="en-IN" sz="4200" dirty="0" smtClean="0"/>
              <a:t> an insoluble fraction which crystallises in the cold ( called </a:t>
            </a:r>
            <a:r>
              <a:rPr lang="en-IN" sz="4200" i="1" dirty="0" err="1" smtClean="0"/>
              <a:t>Fc</a:t>
            </a:r>
            <a:r>
              <a:rPr lang="en-IN" sz="4200" i="1" dirty="0" smtClean="0"/>
              <a:t> </a:t>
            </a:r>
            <a:r>
              <a:rPr lang="en-IN" sz="4200" dirty="0" smtClean="0"/>
              <a:t>for </a:t>
            </a:r>
            <a:r>
              <a:rPr lang="en-IN" sz="4200" b="1" dirty="0" smtClean="0"/>
              <a:t>crystallisable).</a:t>
            </a:r>
            <a:r>
              <a:rPr lang="en-US" sz="4200" b="1" dirty="0" smtClean="0"/>
              <a:t> </a:t>
            </a:r>
          </a:p>
          <a:p>
            <a:pPr>
              <a:buNone/>
            </a:pPr>
            <a:r>
              <a:rPr lang="en-US" sz="4200" b="1" dirty="0" smtClean="0"/>
              <a:t>	2.  </a:t>
            </a:r>
            <a:r>
              <a:rPr lang="en-IN" sz="4200" dirty="0" smtClean="0"/>
              <a:t>a soluble fragment which is unable to precipitate with egg albumin, can still bind with it. This fragment is called the </a:t>
            </a:r>
            <a:r>
              <a:rPr lang="en-IN" sz="4200" i="1" dirty="0" err="1" smtClean="0"/>
              <a:t>Fab</a:t>
            </a:r>
            <a:r>
              <a:rPr lang="en-IN" sz="4200" i="1" dirty="0" smtClean="0"/>
              <a:t> </a:t>
            </a:r>
            <a:r>
              <a:rPr lang="en-IN" sz="4200" b="1" i="1" dirty="0" smtClean="0"/>
              <a:t>(antigen </a:t>
            </a:r>
            <a:r>
              <a:rPr lang="en-IN" sz="4200" b="1" dirty="0" smtClean="0"/>
              <a:t>binding) </a:t>
            </a:r>
            <a:r>
              <a:rPr lang="en-IN" sz="4200" dirty="0" smtClean="0"/>
              <a:t>fragment.</a:t>
            </a:r>
            <a:endParaRPr lang="en-IN" sz="4200" b="1" dirty="0" smtClean="0"/>
          </a:p>
          <a:p>
            <a:pPr>
              <a:buNone/>
            </a:pPr>
            <a:r>
              <a:rPr lang="en-US" b="1" i="1" dirty="0" smtClean="0"/>
              <a:t>	</a:t>
            </a:r>
            <a:endParaRPr lang="en-IN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atin typeface="Calibri" pitchFamily="34" charset="0"/>
              </a:rPr>
              <a:t>Idiotypes</a:t>
            </a:r>
            <a:r>
              <a:rPr lang="en-US" sz="4400" b="1" dirty="0" smtClean="0">
                <a:latin typeface="Calibri" pitchFamily="34" charset="0"/>
              </a:rPr>
              <a:t>:</a:t>
            </a:r>
            <a:r>
              <a:rPr lang="en-US" sz="4400" dirty="0" smtClean="0">
                <a:latin typeface="Calibri" pitchFamily="34" charset="0"/>
              </a:rPr>
              <a:t> </a:t>
            </a:r>
            <a:r>
              <a:rPr lang="en-IN" sz="4400" dirty="0" err="1" smtClean="0"/>
              <a:t>Idiotypic</a:t>
            </a:r>
            <a:r>
              <a:rPr lang="en-IN" sz="4400" dirty="0" smtClean="0"/>
              <a:t> determinants arise from the sequence of heavy and light chain variable regions and  </a:t>
            </a:r>
            <a:r>
              <a:rPr lang="en-US" sz="4400" dirty="0" smtClean="0">
                <a:latin typeface="Calibri" pitchFamily="34" charset="0"/>
              </a:rPr>
              <a:t>are individual, specific immunoglobulin molecules that differs in the </a:t>
            </a:r>
            <a:r>
              <a:rPr lang="en-US" sz="4400" dirty="0" err="1" smtClean="0">
                <a:latin typeface="Calibri" pitchFamily="34" charset="0"/>
              </a:rPr>
              <a:t>hypervariable</a:t>
            </a:r>
            <a:r>
              <a:rPr lang="en-US" sz="4400" dirty="0" smtClean="0">
                <a:latin typeface="Calibri" pitchFamily="34" charset="0"/>
              </a:rPr>
              <a:t> region of the </a:t>
            </a:r>
            <a:r>
              <a:rPr lang="en-US" sz="4400" dirty="0" err="1" smtClean="0">
                <a:latin typeface="Calibri" pitchFamily="34" charset="0"/>
              </a:rPr>
              <a:t>Fab</a:t>
            </a:r>
            <a:r>
              <a:rPr lang="en-US" sz="4400" dirty="0" smtClean="0">
                <a:latin typeface="Calibri" pitchFamily="34" charset="0"/>
              </a:rPr>
              <a:t> portion due to mutations that occur during B cell development. (Diversity of  </a:t>
            </a:r>
            <a:r>
              <a:rPr lang="en-US" sz="4400" dirty="0" err="1" smtClean="0">
                <a:latin typeface="Calibri" pitchFamily="34" charset="0"/>
              </a:rPr>
              <a:t>Immunoglobulins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IN" sz="4500" dirty="0" smtClean="0"/>
              <a:t>-   </a:t>
            </a:r>
            <a:r>
              <a:rPr lang="en-IN" sz="4500" dirty="0"/>
              <a:t>Each molecule of </a:t>
            </a:r>
            <a:r>
              <a:rPr lang="en-IN" sz="4500" dirty="0" smtClean="0"/>
              <a:t>immunoglobulin is </a:t>
            </a:r>
            <a:r>
              <a:rPr lang="en-IN" sz="4500" dirty="0"/>
              <a:t>split by </a:t>
            </a:r>
            <a:r>
              <a:rPr lang="en-IN" sz="4500" dirty="0" err="1"/>
              <a:t>papain</a:t>
            </a:r>
            <a:r>
              <a:rPr lang="en-IN" sz="4500" dirty="0"/>
              <a:t> into three parts, </a:t>
            </a:r>
            <a:r>
              <a:rPr lang="en-IN" sz="4500" b="1" dirty="0"/>
              <a:t>one </a:t>
            </a:r>
            <a:r>
              <a:rPr lang="en-IN" sz="4500" b="1" i="1" dirty="0" err="1" smtClean="0"/>
              <a:t>Fc</a:t>
            </a:r>
            <a:r>
              <a:rPr lang="en-IN" sz="4500" b="1" i="1" dirty="0" smtClean="0"/>
              <a:t> </a:t>
            </a:r>
            <a:r>
              <a:rPr lang="en-IN" sz="4500" b="1" i="1" dirty="0"/>
              <a:t>and two </a:t>
            </a:r>
            <a:r>
              <a:rPr lang="en-IN" sz="4500" b="1" i="1" dirty="0" err="1" smtClean="0"/>
              <a:t>Fab</a:t>
            </a:r>
            <a:r>
              <a:rPr lang="en-IN" sz="4500" b="1" i="1" dirty="0" smtClean="0"/>
              <a:t> </a:t>
            </a:r>
            <a:r>
              <a:rPr lang="en-IN" sz="4500" dirty="0" smtClean="0"/>
              <a:t>pieces.</a:t>
            </a:r>
            <a:endParaRPr lang="en-IN" sz="4500" dirty="0"/>
          </a:p>
          <a:p>
            <a:pPr>
              <a:buNone/>
            </a:pPr>
            <a:r>
              <a:rPr lang="en-IN" sz="4500" dirty="0" smtClean="0"/>
              <a:t>	-  When </a:t>
            </a:r>
            <a:r>
              <a:rPr lang="en-IN" sz="4500" dirty="0"/>
              <a:t>treated with pepsin, a 5 S fragment is </a:t>
            </a:r>
            <a:r>
              <a:rPr lang="en-IN" sz="4500" dirty="0" smtClean="0"/>
              <a:t>obtained, which </a:t>
            </a:r>
            <a:r>
              <a:rPr lang="en-IN" sz="4500" dirty="0"/>
              <a:t>is composed essentially of two </a:t>
            </a:r>
            <a:r>
              <a:rPr lang="en-IN" sz="4500" i="1" dirty="0" err="1"/>
              <a:t>Fab</a:t>
            </a:r>
            <a:r>
              <a:rPr lang="en-IN" sz="4500" i="1" dirty="0"/>
              <a:t> </a:t>
            </a:r>
            <a:r>
              <a:rPr lang="en-IN" sz="4500" i="1" dirty="0" smtClean="0"/>
              <a:t>fragments </a:t>
            </a:r>
            <a:r>
              <a:rPr lang="en-IN" sz="4500" dirty="0" smtClean="0"/>
              <a:t>held </a:t>
            </a:r>
            <a:r>
              <a:rPr lang="en-IN" sz="4500" dirty="0"/>
              <a:t>together in position. It is bivalent and </a:t>
            </a:r>
            <a:r>
              <a:rPr lang="en-IN" sz="4500" dirty="0" smtClean="0"/>
              <a:t>precipitates with </a:t>
            </a:r>
            <a:r>
              <a:rPr lang="en-IN" sz="4500" dirty="0"/>
              <a:t>the antigen. This fragment is called </a:t>
            </a:r>
            <a:r>
              <a:rPr lang="en-IN" sz="4500" b="1" i="1" dirty="0"/>
              <a:t>F(</a:t>
            </a:r>
            <a:r>
              <a:rPr lang="en-IN" sz="4500" b="1" i="1" dirty="0" err="1"/>
              <a:t>ab</a:t>
            </a:r>
            <a:r>
              <a:rPr lang="en-IN" sz="4500" b="1" i="1" dirty="0"/>
              <a:t>') </a:t>
            </a:r>
            <a:r>
              <a:rPr lang="en-IN" sz="4500" b="1" i="1" dirty="0" smtClean="0"/>
              <a:t>₂.</a:t>
            </a:r>
            <a:endParaRPr lang="en-IN" sz="4500" b="1" i="1" dirty="0"/>
          </a:p>
          <a:p>
            <a:pPr>
              <a:buNone/>
            </a:pPr>
            <a:r>
              <a:rPr lang="en-IN" sz="4500" dirty="0" smtClean="0"/>
              <a:t>	</a:t>
            </a:r>
            <a:endParaRPr lang="en-IN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4400" dirty="0" smtClean="0"/>
              <a:t>	-  The </a:t>
            </a:r>
            <a:r>
              <a:rPr lang="en-IN" sz="4400" i="1" dirty="0" err="1" smtClean="0"/>
              <a:t>Fc</a:t>
            </a:r>
            <a:r>
              <a:rPr lang="en-IN" sz="4400" i="1" dirty="0" smtClean="0"/>
              <a:t> </a:t>
            </a:r>
            <a:r>
              <a:rPr lang="en-IN" sz="4400" dirty="0" smtClean="0"/>
              <a:t>portion is digested by pepsin into smaller fragments (Fig. 11.2a).</a:t>
            </a:r>
          </a:p>
          <a:p>
            <a:pPr>
              <a:buNone/>
            </a:pPr>
            <a:r>
              <a:rPr lang="en-IN" sz="4400" dirty="0" smtClean="0"/>
              <a:t>	-   Chemical treatment by </a:t>
            </a:r>
            <a:r>
              <a:rPr lang="en-IN" sz="4400" dirty="0" err="1" smtClean="0"/>
              <a:t>mercaptoethanol</a:t>
            </a:r>
            <a:r>
              <a:rPr lang="en-IN" sz="4400" dirty="0" smtClean="0"/>
              <a:t>  cleaves the disulphide bonds to its four-subunit structure (Fig. 11.2b).</a:t>
            </a:r>
          </a:p>
          <a:p>
            <a:endParaRPr lang="en-IN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IN" sz="2800" b="1" dirty="0"/>
              <a:t>Fig. 11.2 (a</a:t>
            </a:r>
            <a:r>
              <a:rPr lang="en-IN" sz="2800" b="1" dirty="0" smtClean="0"/>
              <a:t>)</a:t>
            </a:r>
            <a:r>
              <a:rPr lang="en-IN" sz="2800" dirty="0" smtClean="0"/>
              <a:t> Basic structure of an immunoglobulin molecule and the fragments obtained by cleavage by </a:t>
            </a:r>
            <a:r>
              <a:rPr lang="en-IN" sz="2800" dirty="0" err="1" smtClean="0"/>
              <a:t>papain</a:t>
            </a:r>
            <a:r>
              <a:rPr lang="en-IN" sz="2800" dirty="0" smtClean="0"/>
              <a:t> and pepsin.</a:t>
            </a:r>
            <a:endParaRPr lang="en-IN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591</Words>
  <Application>Microsoft Office PowerPoint</Application>
  <PresentationFormat>On-screen Show (4:3)</PresentationFormat>
  <Paragraphs>172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Fig. 11.2 (a) Basic structure of an immunoglobulin molecule and the fragments obtained by cleavage by papain and pepsin.</vt:lpstr>
      <vt:lpstr>Fig. 11.2 (b) Cleavage of antibody molecule using papain, pepsin and mercaptoethanol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78</cp:revision>
  <dcterms:created xsi:type="dcterms:W3CDTF">2020-11-22T15:31:50Z</dcterms:created>
  <dcterms:modified xsi:type="dcterms:W3CDTF">2021-04-03T05:45:28Z</dcterms:modified>
</cp:coreProperties>
</file>