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4" r:id="rId2"/>
    <p:sldId id="319" r:id="rId3"/>
    <p:sldId id="336" r:id="rId4"/>
    <p:sldId id="338" r:id="rId5"/>
    <p:sldId id="320" r:id="rId6"/>
    <p:sldId id="318" r:id="rId7"/>
    <p:sldId id="259" r:id="rId8"/>
    <p:sldId id="337" r:id="rId9"/>
    <p:sldId id="331" r:id="rId10"/>
    <p:sldId id="328" r:id="rId11"/>
    <p:sldId id="329" r:id="rId12"/>
    <p:sldId id="330" r:id="rId13"/>
    <p:sldId id="261" r:id="rId14"/>
    <p:sldId id="269" r:id="rId15"/>
    <p:sldId id="270" r:id="rId16"/>
    <p:sldId id="322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333" r:id="rId25"/>
    <p:sldId id="295" r:id="rId26"/>
    <p:sldId id="296" r:id="rId27"/>
    <p:sldId id="297" r:id="rId28"/>
    <p:sldId id="298" r:id="rId29"/>
    <p:sldId id="335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7" r:id="rId38"/>
    <p:sldId id="308" r:id="rId39"/>
    <p:sldId id="309" r:id="rId40"/>
    <p:sldId id="310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247" autoAdjust="0"/>
  </p:normalViewPr>
  <p:slideViewPr>
    <p:cSldViewPr>
      <p:cViewPr varScale="1">
        <p:scale>
          <a:sx n="43" d="100"/>
          <a:sy n="43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C190-9AEB-4379-AF29-160F3C67C660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8232F-68B5-4552-9D96-5FBBCD28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86A18-C04C-4E37-B8BE-390DFA51E82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232F-68B5-4552-9D96-5FBBCD28D9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86A18-C04C-4E37-B8BE-390DFA51E82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8EE0-6D05-4D9F-922F-863AA20F99FE}" type="datetime1">
              <a:rPr lang="en-US"/>
              <a:pPr>
                <a:defRPr/>
              </a:pPr>
              <a:t>31/07/2017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078A-9723-4B5D-8048-6436068D0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6EDF-E1F0-4EE9-A4F3-6BC1908481DD}" type="datetime1">
              <a:rPr lang="en-US"/>
              <a:pPr>
                <a:defRPr/>
              </a:pPr>
              <a:t>31/07/2017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E270-2708-43EB-99F3-57DC8F6A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0F1C-18F2-4666-9BB2-23DFE48398F1}" type="datetime1">
              <a:rPr lang="en-US"/>
              <a:pPr>
                <a:defRPr/>
              </a:pPr>
              <a:t>31/07/2017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8DB3-5BAF-45C7-8214-4A564B37B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612F-DAC6-448A-B232-DE2EEFDECDCF}" type="datetime1">
              <a:rPr lang="en-US"/>
              <a:pPr>
                <a:defRPr/>
              </a:pPr>
              <a:t>31/07/2017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3D98-29AB-450D-84A2-84902F71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9.jpeg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57400"/>
            <a:ext cx="7772400" cy="2084387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b="1" dirty="0" smtClean="0">
                <a:latin typeface="Arial" charset="0"/>
              </a:rPr>
              <a:t>US05CPHY05 </a:t>
            </a:r>
            <a:br>
              <a:rPr lang="en-US" sz="6600" b="1" dirty="0" smtClean="0">
                <a:latin typeface="Arial" charset="0"/>
              </a:rPr>
            </a:br>
            <a:r>
              <a:rPr lang="en-US" sz="6600" b="1" dirty="0" smtClean="0">
                <a:latin typeface="Arial" charset="0"/>
              </a:rPr>
              <a:t>UNIT - IV</a:t>
            </a:r>
            <a:br>
              <a:rPr lang="en-US" sz="6600" b="1" dirty="0" smtClean="0">
                <a:latin typeface="Arial" charset="0"/>
              </a:rPr>
            </a:br>
            <a:r>
              <a:rPr lang="en-US" sz="6600" b="1" dirty="0" smtClean="0">
                <a:latin typeface="Arial" charset="0"/>
              </a:rPr>
              <a:t/>
            </a:r>
            <a:br>
              <a:rPr lang="en-US" sz="6600" b="1" dirty="0" smtClean="0">
                <a:latin typeface="Arial" charset="0"/>
              </a:rPr>
            </a:br>
            <a:r>
              <a:rPr lang="en-US" sz="5400" b="1" dirty="0" smtClean="0">
                <a:latin typeface="Arial" charset="0"/>
              </a:rPr>
              <a:t>Operational Amplifier</a:t>
            </a:r>
            <a:br>
              <a:rPr lang="en-US" sz="5400" b="1" dirty="0" smtClean="0">
                <a:latin typeface="Arial" charset="0"/>
              </a:rPr>
            </a:br>
            <a:r>
              <a:rPr lang="en-US" sz="6600" b="1" dirty="0" smtClean="0">
                <a:latin typeface="Arial" charset="0"/>
              </a:rPr>
              <a:t>[</a:t>
            </a:r>
            <a:r>
              <a:rPr lang="en-US" sz="6600" b="1" dirty="0" err="1" smtClean="0">
                <a:latin typeface="Arial" charset="0"/>
              </a:rPr>
              <a:t>OpAmp</a:t>
            </a:r>
            <a:r>
              <a:rPr lang="en-US" sz="6600" b="1" dirty="0" smtClean="0">
                <a:latin typeface="Arial" charset="0"/>
              </a:rPr>
              <a:t>]</a:t>
            </a:r>
          </a:p>
        </p:txBody>
      </p:sp>
      <p:sp>
        <p:nvSpPr>
          <p:cNvPr id="2150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B0B707E-5C25-4D6D-AA77-C52AFBCDAA3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latin typeface="Arial" charset="0"/>
              </a:rPr>
              <a:t>Op-Amp Input Modes</a:t>
            </a:r>
            <a:r>
              <a:rPr lang="en-US" dirty="0" smtClean="0"/>
              <a:t> 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848600" cy="99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b="1" smtClean="0">
                <a:solidFill>
                  <a:schemeClr val="tx2"/>
                </a:solidFill>
              </a:rPr>
              <a:t>Single-Ended Input Mode</a:t>
            </a:r>
            <a:r>
              <a:rPr lang="en-US" altLang="en-US" sz="2400" smtClean="0">
                <a:solidFill>
                  <a:schemeClr val="tx2"/>
                </a:solidFill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en-US" sz="2000" smtClean="0"/>
              <a:t>     Input signal is connected to ONE input and the other input is grounded.</a:t>
            </a:r>
            <a:endParaRPr lang="en-US" sz="2000" smtClean="0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3022600"/>
          <a:ext cx="3581400" cy="1300163"/>
        </p:xfrm>
        <a:graphic>
          <a:graphicData uri="http://schemas.openxmlformats.org/presentationml/2006/ole">
            <p:oleObj spid="_x0000_s72706" name="Bitmap Image" r:id="rId3" imgW="3333333" imgH="1209524" progId="PBrush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953000" y="2982913"/>
          <a:ext cx="3656013" cy="1427162"/>
        </p:xfrm>
        <a:graphic>
          <a:graphicData uri="http://schemas.openxmlformats.org/presentationml/2006/ole">
            <p:oleObj spid="_x0000_s72707" name="Bitmap Image" r:id="rId4" imgW="3343742" imgH="1305107" progId="PBrush">
              <p:embed/>
            </p:oleObj>
          </a:graphicData>
        </a:graphic>
      </p:graphicFrame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BCBA6-A1D1-4B4D-ADAD-A3A8A4CC498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914400" y="48006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000" b="1">
                <a:solidFill>
                  <a:schemeClr val="tx2"/>
                </a:solidFill>
              </a:rPr>
              <a:t>Non- Inverting Mode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000"/>
              <a:t> input signal at +ve terminal </a:t>
            </a:r>
            <a:r>
              <a:rPr lang="en-US" altLang="en-US" sz="2000">
                <a:sym typeface="Symbol" pitchFamily="18" charset="2"/>
              </a:rPr>
              <a:t></a:t>
            </a:r>
            <a:r>
              <a:rPr lang="en-US" altLang="en-US" sz="2000"/>
              <a:t> output same polarity as the applied input signal</a:t>
            </a:r>
            <a:endParaRPr lang="en-US" sz="2000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4876800" y="4800600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000" b="1">
                <a:solidFill>
                  <a:schemeClr val="tx2"/>
                </a:solidFill>
              </a:rPr>
              <a:t>Inverting Mode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altLang="en-US" sz="2000"/>
              <a:t>input signal at –ve terminal </a:t>
            </a:r>
            <a:r>
              <a:rPr lang="en-US" altLang="en-US" sz="2000">
                <a:sym typeface="Symbol" pitchFamily="18" charset="2"/>
              </a:rPr>
              <a:t></a:t>
            </a:r>
            <a:r>
              <a:rPr lang="en-US" altLang="en-US" sz="2000"/>
              <a:t> output opposite in phase to the applied input signal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latin typeface="Arial" charset="0"/>
              </a:rPr>
              <a:t>Op-Amp Input Modes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3152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chemeClr val="tx2"/>
                </a:solidFill>
              </a:rPr>
              <a:t>Differential Input Mode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400" b="1" smtClean="0">
                <a:solidFill>
                  <a:schemeClr val="tx2"/>
                </a:solidFill>
              </a:rPr>
              <a:t>	</a:t>
            </a:r>
            <a:r>
              <a:rPr lang="en-US" altLang="en-US" sz="2000" smtClean="0"/>
              <a:t>TWO out-of-phase signals are applied with the difference of the two amplified is produced at the output.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2895600" y="2819400"/>
          <a:ext cx="1981200" cy="990600"/>
        </p:xfrm>
        <a:graphic>
          <a:graphicData uri="http://schemas.openxmlformats.org/presentationml/2006/ole">
            <p:oleObj spid="_x0000_s73730" name="Equation" r:id="rId3" imgW="914400" imgH="457200" progId="Equation.3">
              <p:embed/>
            </p:oleObj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447800" y="4038600"/>
          <a:ext cx="5029200" cy="2505075"/>
        </p:xfrm>
        <a:graphic>
          <a:graphicData uri="http://schemas.openxmlformats.org/presentationml/2006/ole">
            <p:oleObj spid="_x0000_s73731" name="Bitmap Image" r:id="rId4" imgW="7342857" imgH="3657143" progId="PBrush">
              <p:embed/>
            </p:oleObj>
          </a:graphicData>
        </a:graphic>
      </p:graphicFrame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4B978-D4C0-4EE2-A576-257B98E7F57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latin typeface="Arial" charset="0"/>
              </a:rPr>
              <a:t>Op-Amp Input Modes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848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chemeClr val="tx2"/>
                </a:solidFill>
              </a:rPr>
              <a:t>Common Mode Input</a:t>
            </a:r>
            <a:r>
              <a:rPr lang="en-US" altLang="en-US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/>
              <a:t>	Two signals of same phase, frequency, and amplitude are applied to the inputs which results in no output (signals cancel). But, in practical, a small output signal will result.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This is called </a:t>
            </a:r>
            <a:r>
              <a:rPr lang="en-US" altLang="en-US" sz="2000" b="1" smtClean="0">
                <a:solidFill>
                  <a:schemeClr val="tx2"/>
                </a:solidFill>
              </a:rPr>
              <a:t>common-mode rejection</a:t>
            </a:r>
            <a:r>
              <a:rPr lang="en-US" altLang="en-US" sz="2000" smtClean="0"/>
              <a:t>. This type of mode is used for removal of unwanted noise signals. </a:t>
            </a:r>
            <a:endParaRPr lang="en-US" sz="2000" smtClean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1708" b="13365"/>
          <a:stretch>
            <a:fillRect/>
          </a:stretch>
        </p:blipFill>
        <p:spPr>
          <a:xfrm>
            <a:off x="2286000" y="4191000"/>
            <a:ext cx="4645025" cy="2212975"/>
          </a:xfrm>
          <a:noFill/>
        </p:spPr>
      </p:pic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1B73C-6E19-4298-9BCD-72A066A6F8EA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·"/>
            </a:pPr>
            <a:r>
              <a:rPr lang="en-US" sz="3600" dirty="0" smtClean="0"/>
              <a:t>Infinite Voltage Gain       </a:t>
            </a:r>
            <a:r>
              <a:rPr lang="en-US" sz="3600" dirty="0" smtClean="0">
                <a:sym typeface="Symbol"/>
              </a:rPr>
              <a:t> </a:t>
            </a:r>
            <a:r>
              <a:rPr lang="en-US" sz="3600" dirty="0" smtClean="0"/>
              <a:t>Infinite Input Impedance	</a:t>
            </a:r>
            <a:r>
              <a:rPr lang="en-US" sz="3600" dirty="0" smtClean="0">
                <a:sym typeface="Symbol"/>
              </a:rPr>
              <a:t>  </a:t>
            </a:r>
            <a:r>
              <a:rPr lang="en-US" sz="3600" dirty="0" smtClean="0"/>
              <a:t>Zero Output Impedance</a:t>
            </a:r>
          </a:p>
          <a:p>
            <a:pPr>
              <a:buFont typeface="Symbol"/>
              <a:buChar char="·"/>
            </a:pPr>
            <a:r>
              <a:rPr lang="en-US" sz="3600" dirty="0" smtClean="0"/>
              <a:t>Voltage Controlled Voltage source (VCVS) 	</a:t>
            </a:r>
            <a:endParaRPr lang="en-US" sz="36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772400" cy="3810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29200" y="277813"/>
            <a:ext cx="3657600" cy="56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Ideal Op-Amp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5410200"/>
          </a:xfrm>
          <a:prstGeom prst="rect">
            <a:avLst/>
          </a:prstGeom>
          <a:noFill/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029200" y="3810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3600" b="1" dirty="0"/>
              <a:t>Practical Op-Amp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92BA14-738C-4899-AF81-0131625C0E5C}" type="slidenum">
              <a:rPr lang="en-US" altLang="zh-TW" sz="1100" smtClean="0"/>
              <a:pPr/>
              <a:t>16</a:t>
            </a:fld>
            <a:endParaRPr lang="en-US" altLang="zh-TW" sz="11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dirty="0" smtClean="0"/>
              <a:t>Ideal Vs Practical Op-Amp</a:t>
            </a:r>
          </a:p>
        </p:txBody>
      </p:sp>
      <p:graphicFrame>
        <p:nvGraphicFramePr>
          <p:cNvPr id="13419" name="Group 107"/>
          <p:cNvGraphicFramePr>
            <a:graphicFrameLocks noGrp="1"/>
          </p:cNvGraphicFramePr>
          <p:nvPr/>
        </p:nvGraphicFramePr>
        <p:xfrm>
          <a:off x="304800" y="794760"/>
          <a:ext cx="8563800" cy="5872660"/>
        </p:xfrm>
        <a:graphic>
          <a:graphicData uri="http://schemas.openxmlformats.org/drawingml/2006/table">
            <a:tbl>
              <a:tblPr/>
              <a:tblGrid>
                <a:gridCol w="2854600"/>
                <a:gridCol w="2854600"/>
                <a:gridCol w="2854600"/>
              </a:tblGrid>
              <a:tr h="668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4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Ideal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Practical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Open Loop gain </a:t>
                      </a:r>
                      <a:r>
                        <a:rPr kumimoji="1" lang="en-US" altLang="zh-TW" sz="4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</a:t>
                      </a:r>
                      <a:endParaRPr kumimoji="1" lang="en-US" altLang="zh-TW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4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Bandwidth </a:t>
                      </a:r>
                      <a:r>
                        <a:rPr kumimoji="1" lang="en-US" altLang="zh-TW" sz="4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10-100Hz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Input Impedance </a:t>
                      </a:r>
                      <a:r>
                        <a:rPr kumimoji="1" lang="en-US" altLang="zh-TW" sz="4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</a:t>
                      </a: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&gt;1M</a:t>
                      </a: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</a:t>
                      </a:r>
                      <a:endParaRPr kumimoji="1" lang="en-US" altLang="zh-TW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Output Impedance </a:t>
                      </a:r>
                      <a:r>
                        <a:rPr kumimoji="1" lang="en-US" altLang="zh-TW" sz="4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</a:t>
                      </a:r>
                      <a:r>
                        <a:rPr kumimoji="1" lang="en-US" altLang="zh-TW" sz="4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out</a:t>
                      </a:r>
                      <a:endParaRPr kumimoji="1" lang="en-US" altLang="zh-TW" sz="4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 </a:t>
                      </a: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10-100 </a:t>
                      </a:r>
                      <a:r>
                        <a:rPr kumimoji="1" lang="en-US" altLang="zh-TW" sz="4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Output Voltage </a:t>
                      </a:r>
                      <a:r>
                        <a:rPr kumimoji="1" lang="en-US" altLang="zh-TW" sz="4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</a:t>
                      </a:r>
                      <a:r>
                        <a:rPr kumimoji="1" lang="en-US" altLang="zh-TW" sz="4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out</a:t>
                      </a:r>
                      <a:endParaRPr kumimoji="1" lang="en-US" altLang="zh-TW" sz="4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Depends only on 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</a:t>
                      </a:r>
                      <a:r>
                        <a:rPr kumimoji="1" lang="en-US" altLang="zh-TW" sz="3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Differential mode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Depends slightly on average input 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</a:t>
                      </a:r>
                      <a:r>
                        <a:rPr kumimoji="1" lang="en-US" altLang="zh-TW" sz="3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</a:t>
                      </a: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= (V+</a:t>
                      </a: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+</a:t>
                      </a: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</a:t>
                      </a: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)/2 Common-Mode signal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CMRR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10-100dB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9144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>
                <a:solidFill>
                  <a:schemeClr val="tx2"/>
                </a:solidFill>
              </a:rPr>
              <a:t>Infinite Input Impedance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200" dirty="0"/>
              <a:t>Input impedance is measured across the input terminals.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Input </a:t>
            </a:r>
            <a:r>
              <a:rPr lang="en-US" sz="2200" dirty="0"/>
              <a:t>impedance is the ratio of input voltage to input current.</a:t>
            </a:r>
          </a:p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sz="2100" dirty="0"/>
              <a:t>	 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200" dirty="0" smtClean="0"/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/>
              <a:t>When </a:t>
            </a:r>
            <a:r>
              <a:rPr lang="en-US" sz="2200" i="1" dirty="0" err="1"/>
              <a:t>Z</a:t>
            </a:r>
            <a:r>
              <a:rPr lang="en-US" sz="2200" i="1" baseline="-25000" dirty="0" err="1"/>
              <a:t>i</a:t>
            </a:r>
            <a:r>
              <a:rPr lang="en-US" sz="2200" dirty="0"/>
              <a:t> is infinite, the input current is zero.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200" dirty="0"/>
              <a:t>The op amp will neither supply current to a circuit nor will it accept current from any external circuit.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200" dirty="0"/>
              <a:t>In real op-amp, the impedance is </a:t>
            </a:r>
            <a:r>
              <a:rPr lang="en-US" sz="2200" dirty="0" smtClean="0"/>
              <a:t>500 k</a:t>
            </a:r>
            <a:r>
              <a:rPr lang="en-US" sz="2200" dirty="0">
                <a:sym typeface="Symbol" pitchFamily="18" charset="2"/>
              </a:rPr>
              <a:t> to 2M</a:t>
            </a:r>
            <a:endParaRPr lang="en-US" sz="2200" dirty="0"/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>
            <p:ph/>
          </p:nvPr>
        </p:nvGraphicFramePr>
        <p:xfrm>
          <a:off x="3124200" y="2438400"/>
          <a:ext cx="906463" cy="811213"/>
        </p:xfrm>
        <a:graphic>
          <a:graphicData uri="http://schemas.openxmlformats.org/presentationml/2006/ole">
            <p:oleObj spid="_x0000_s28674" name="Equation" r:id="rId3" imgW="482400" imgH="431640" progId="Equation.3">
              <p:embed/>
            </p:oleObj>
          </a:graphicData>
        </a:graphic>
      </p:graphicFrame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750A8-DF9D-4451-BC83-E8B9EDAB5CA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685800" y="1676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b="1" dirty="0">
                <a:solidFill>
                  <a:schemeClr val="tx2"/>
                </a:solidFill>
              </a:rPr>
              <a:t>Zero Output Impedance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8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Looking back into the output terminal, we see it as a voltage source with an internal resistance.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The internal resistance of the op-amp is the output impedance of </a:t>
            </a:r>
            <a:r>
              <a:rPr lang="en-US" sz="2400" dirty="0" smtClean="0"/>
              <a:t>op-amp.</a:t>
            </a:r>
            <a:endParaRPr lang="en-US" sz="2400" dirty="0"/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en-US" sz="2400" dirty="0"/>
              <a:t>This internal resistance is in series with the load, reducing the output voltage available to the load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Real op-amps have output impedance in the range of 20-100 </a:t>
            </a:r>
            <a:r>
              <a:rPr lang="en-US" sz="2400" dirty="0">
                <a:sym typeface="Symbol" pitchFamily="18" charset="2"/>
              </a:rPr>
              <a:t></a:t>
            </a:r>
            <a:r>
              <a:rPr lang="en-US" sz="2400" dirty="0"/>
              <a:t> 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733800"/>
            <a:ext cx="83820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Infinite Open-Loop Gain</a:t>
            </a: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Open-Loop Gain, A is the gain of the op-amp without feedback.</a:t>
            </a:r>
          </a:p>
          <a:p>
            <a:r>
              <a:rPr lang="en-US" dirty="0" smtClean="0"/>
              <a:t>In the ideal op-amp, A is infinite </a:t>
            </a:r>
          </a:p>
          <a:p>
            <a:r>
              <a:rPr lang="en-US" dirty="0" smtClean="0"/>
              <a:t>In real op-amp, A is 20k to 200k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914400" y="1219200"/>
          <a:ext cx="6934200" cy="2284413"/>
        </p:xfrm>
        <a:graphic>
          <a:graphicData uri="http://schemas.openxmlformats.org/presentationml/2006/ole">
            <p:oleObj spid="_x0000_s29698" name="Bitmap Image" r:id="rId3" imgW="5668166" imgH="1867161" progId="PBrush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7315200" y="1752600"/>
          <a:ext cx="1503363" cy="492125"/>
        </p:xfrm>
        <a:graphic>
          <a:graphicData uri="http://schemas.openxmlformats.org/presentationml/2006/ole">
            <p:oleObj spid="_x0000_s29699" name="Equation" r:id="rId4" imgW="698400" imgH="228600" progId="Equation.3">
              <p:embed/>
            </p:oleObj>
          </a:graphicData>
        </a:graphic>
      </p:graphicFrame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6A7C3-F983-47BA-BCAB-82C23CBDAEF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914400" y="3581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endParaRPr lang="en-US" sz="2300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2084387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US05CPHY05  UNIT - IV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/>
            </a:r>
            <a:br>
              <a:rPr lang="en-US" sz="2800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Operational Amplifier </a:t>
            </a:r>
            <a:r>
              <a:rPr lang="en-US" sz="2800" b="1" dirty="0" smtClean="0">
                <a:latin typeface="Arial" charset="0"/>
              </a:rPr>
              <a:t>[OpAmp]</a:t>
            </a:r>
          </a:p>
        </p:txBody>
      </p:sp>
      <p:sp>
        <p:nvSpPr>
          <p:cNvPr id="2150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B0B707E-5C25-4D6D-AA77-C52AFBCDAA3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>
          <a:xfrm>
            <a:off x="533400" y="1981200"/>
            <a:ext cx="8153400" cy="4267200"/>
          </a:xfrm>
        </p:spPr>
        <p:txBody>
          <a:bodyPr>
            <a:normAutofit/>
          </a:bodyPr>
          <a:lstStyle/>
          <a:p>
            <a:r>
              <a:rPr lang="en-IN" sz="5400" dirty="0" smtClean="0"/>
              <a:t>Reference Book: Integrated Circuits</a:t>
            </a:r>
          </a:p>
          <a:p>
            <a:pPr lvl="7"/>
            <a:r>
              <a:rPr lang="en-IN" sz="4800" dirty="0" smtClean="0"/>
              <a:t>K R </a:t>
            </a:r>
            <a:r>
              <a:rPr lang="en-IN" sz="4800" dirty="0" err="1" smtClean="0"/>
              <a:t>Botkar</a:t>
            </a:r>
            <a:endParaRPr lang="en-IN" sz="4800" dirty="0" smtClean="0"/>
          </a:p>
          <a:p>
            <a:endParaRPr lang="en-IN" sz="5400" dirty="0" smtClean="0"/>
          </a:p>
          <a:p>
            <a:pPr lvl="1"/>
            <a:endParaRPr lang="en-IN" sz="4800" dirty="0" smtClean="0"/>
          </a:p>
          <a:p>
            <a:endParaRPr lang="en-IN" sz="54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A70B9-19C5-44E5-B85D-AE1422AA443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04800" y="1371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200" b="1" dirty="0">
                <a:solidFill>
                  <a:schemeClr val="tx2"/>
                </a:solidFill>
              </a:rPr>
              <a:t>Infinite Bandwidth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3200" b="1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The ideal op-amp will amplify all signals from DC to the highest AC frequencies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8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In real op-amps, the bandwidth is rather limited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en-US" sz="2800" dirty="0"/>
              <a:t>This limitation is specified by the Gain-Bandwidth product, which is equal to the frequency where the amplifier gain becomes </a:t>
            </a:r>
            <a:r>
              <a:rPr lang="en-US" sz="2800" dirty="0" smtClean="0"/>
              <a:t>unity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endParaRPr lang="en-US" sz="28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en-US" sz="2800" dirty="0"/>
              <a:t>Some op-amps, such as 741 family, have very limited bandwidth, up to a few kHz only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66A61-AB27-42D8-BFDC-2085E9476A4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12192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200" b="1" dirty="0">
                <a:solidFill>
                  <a:schemeClr val="tx2"/>
                </a:solidFill>
              </a:rPr>
              <a:t>Zero Noise Contribution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3200" b="1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In </a:t>
            </a:r>
            <a:r>
              <a:rPr lang="en-US" sz="2800" dirty="0"/>
              <a:t>an ideal op amp, all noise voltages produced are external to the op amp. Thus any noise in the output signal must have been in the input signal as well.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8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dirty="0" smtClean="0"/>
              <a:t>The </a:t>
            </a:r>
            <a:r>
              <a:rPr lang="en-US" sz="2800" dirty="0"/>
              <a:t>ideal op amp contributes nothing extra to the output noise.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8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In real op-amp, there is noise due to the internal circuitry of the op-amp that contributes to the output noise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1577-A321-446E-8ED3-54623610657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28600" y="13716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 b="1" dirty="0">
                <a:solidFill>
                  <a:schemeClr val="tx2"/>
                </a:solidFill>
              </a:rPr>
              <a:t>Zero Output Offset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2400" dirty="0">
              <a:solidFill>
                <a:schemeClr val="tx2"/>
              </a:solidFill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The output offset voltage of any amplifier is the output voltage that exists when it should be zero.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The voltage amplifier sees zero input voltage when both inputs are grounded. This connection should produce a zero output voltage.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If the output is not zero then there is said to be an output voltage present.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In the ideal op amp this offset voltage is zero volts, but in practical op amps the output offset voltage is nonzero </a:t>
            </a:r>
            <a:r>
              <a:rPr lang="en-US" sz="2400" dirty="0" smtClean="0"/>
              <a:t>        (</a:t>
            </a:r>
            <a:r>
              <a:rPr lang="en-US" sz="2400" dirty="0"/>
              <a:t>a few </a:t>
            </a:r>
            <a:r>
              <a:rPr lang="en-US" sz="2400" dirty="0" err="1"/>
              <a:t>miliVolts</a:t>
            </a:r>
            <a:r>
              <a:rPr lang="en-US" sz="2400" dirty="0"/>
              <a:t>).</a:t>
            </a:r>
            <a:br>
              <a:rPr lang="en-US" sz="2400" dirty="0"/>
            </a:br>
            <a:endParaRPr lang="en-US" sz="2400" dirty="0" smtClean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4EA45-6EC4-48E9-BC66-8F4A449E2F3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04800" y="12954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b="1" dirty="0">
                <a:solidFill>
                  <a:schemeClr val="tx2"/>
                </a:solidFill>
              </a:rPr>
              <a:t>Both Differential Inputs Stick Together</a:t>
            </a:r>
            <a:r>
              <a:rPr lang="en-US" sz="3600" b="1" dirty="0"/>
              <a:t>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sz="3600" b="1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3200" dirty="0"/>
              <a:t>this means that a voltage applied to one inverting inputs also appears at the other non-inverting inputs.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3200" dirty="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3200" dirty="0"/>
              <a:t>If we apply a voltage to the inverting input and then connect a voltmeter between the non-inverting input and the power supply common, then the voltmeter will read the same potential on non-inverting as on the inverting input. 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 smtClean="0">
                <a:solidFill>
                  <a:schemeClr val="tx2"/>
                </a:solidFill>
              </a:rPr>
              <a:t>Ideal </a:t>
            </a:r>
            <a:r>
              <a:rPr lang="en-US" sz="4200" b="1" dirty="0">
                <a:solidFill>
                  <a:schemeClr val="tx2"/>
                </a:solidFill>
              </a:rPr>
              <a:t>Op-Amp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9718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7.1 Basic Differential Amplifier Analysis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7.1.1  DC Analysis of the Bipolar    </a:t>
            </a:r>
          </a:p>
          <a:p>
            <a:pPr algn="just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          Differential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</a:rPr>
              <a:t>Amplifier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Circuit</a:t>
            </a:r>
          </a:p>
          <a:p>
            <a:pPr algn="just"/>
            <a:r>
              <a:rPr lang="en-US" sz="54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54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E8C97-ECFC-41D9-8365-16005CB998D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2774" name="Picture 7" descr="109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609600" y="1066800"/>
            <a:ext cx="7924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Dual Input Balanced Output Configuration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04800"/>
            <a:ext cx="4572000" cy="4572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DC bias of differential amplifier circuit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5410200" y="914400"/>
          <a:ext cx="3124200" cy="588963"/>
        </p:xfrm>
        <a:graphic>
          <a:graphicData uri="http://schemas.openxmlformats.org/presentationml/2006/ole">
            <p:oleObj spid="_x0000_s32770" name="Equation" r:id="rId3" imgW="1536480" imgH="215640" progId="Equation.3">
              <p:embed/>
            </p:oleObj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791200" y="1905000"/>
          <a:ext cx="2209800" cy="895350"/>
        </p:xfrm>
        <a:graphic>
          <a:graphicData uri="http://schemas.openxmlformats.org/presentationml/2006/ole">
            <p:oleObj spid="_x0000_s32771" name="Equation" r:id="rId4" imgW="939600" imgH="380880" progId="Equation.3">
              <p:embed/>
            </p:oleObj>
          </a:graphicData>
        </a:graphic>
      </p:graphicFrame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5715000" y="228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</a:rPr>
              <a:t>DC ANALYSIS</a:t>
            </a:r>
          </a:p>
        </p:txBody>
      </p:sp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665788" y="3481388"/>
          <a:ext cx="3224212" cy="733425"/>
        </p:xfrm>
        <a:graphic>
          <a:graphicData uri="http://schemas.openxmlformats.org/presentationml/2006/ole">
            <p:oleObj spid="_x0000_s32772" name="Equation" r:id="rId5" imgW="1752480" imgH="355320" progId="Equation.3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4724400" y="4648200"/>
          <a:ext cx="4249738" cy="1066800"/>
        </p:xfrm>
        <a:graphic>
          <a:graphicData uri="http://schemas.openxmlformats.org/presentationml/2006/ole">
            <p:oleObj spid="_x0000_s32773" name="Equation" r:id="rId6" imgW="2387520" imgH="406080" progId="Equation.3">
              <p:embed/>
            </p:oleObj>
          </a:graphicData>
        </a:graphic>
      </p:graphicFrame>
      <p:pic>
        <p:nvPicPr>
          <p:cNvPr id="7179" name="Picture 13" descr="1010"/>
          <p:cNvPicPr>
            <a:picLocks noChangeAspect="1" noChangeArrowheads="1"/>
          </p:cNvPicPr>
          <p:nvPr/>
        </p:nvPicPr>
        <p:blipFill>
          <a:blip r:embed="rId7">
            <a:lum bright="-74000" contrast="100000"/>
          </a:blip>
          <a:srcRect/>
          <a:stretch>
            <a:fillRect/>
          </a:stretch>
        </p:blipFill>
        <p:spPr bwMode="auto">
          <a:xfrm>
            <a:off x="228600" y="838200"/>
            <a:ext cx="518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6189662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Example : Differential Amplifier Circuits</a:t>
            </a:r>
          </a:p>
        </p:txBody>
      </p:sp>
      <p:sp>
        <p:nvSpPr>
          <p:cNvPr id="430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A7640-9F04-44AB-B9D5-63806079D40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33797" name="Picture 11" descr="101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57200" y="12954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6"/>
          <p:cNvSpPr>
            <a:spLocks noChangeArrowheads="1"/>
          </p:cNvSpPr>
          <p:nvPr/>
        </p:nvSpPr>
        <p:spPr bwMode="auto">
          <a:xfrm>
            <a:off x="228600" y="6858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Calculate the dc voltages and currents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>
                <a:latin typeface="Arial" charset="0"/>
              </a:rPr>
              <a:t>Operation</a:t>
            </a:r>
          </a:p>
        </p:txBody>
      </p:sp>
      <p:sp>
        <p:nvSpPr>
          <p:cNvPr id="8200" name="Rectangle 5"/>
          <p:cNvSpPr>
            <a:spLocks noGrp="1" noChangeArrowheads="1"/>
          </p:cNvSpPr>
          <p:nvPr>
            <p:ph idx="1"/>
          </p:nvPr>
        </p:nvSpPr>
        <p:spPr>
          <a:xfrm>
            <a:off x="3048000" y="381000"/>
            <a:ext cx="1439863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Example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78A7-EF08-4535-97EE-6213C67B25B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5105400" y="2209800"/>
          <a:ext cx="1600200" cy="746125"/>
        </p:xfrm>
        <a:graphic>
          <a:graphicData uri="http://schemas.openxmlformats.org/presentationml/2006/ole">
            <p:oleObj spid="_x0000_s33794" name="Equation" r:id="rId3" imgW="927000" imgH="431640" progId="Equation.3">
              <p:embed/>
            </p:oleObj>
          </a:graphicData>
        </a:graphic>
      </p:graphicFrame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5029200" y="3048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5029200" y="1676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b="1"/>
              <a:t>Solution</a:t>
            </a:r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5105400" y="4038600"/>
          <a:ext cx="3732213" cy="719138"/>
        </p:xfrm>
        <a:graphic>
          <a:graphicData uri="http://schemas.openxmlformats.org/presentationml/2006/ole">
            <p:oleObj spid="_x0000_s33795" name="Equation" r:id="rId4" imgW="2057400" imgH="406080" progId="Equation.3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5105400" y="4970463"/>
          <a:ext cx="1905000" cy="434975"/>
        </p:xfrm>
        <a:graphic>
          <a:graphicData uri="http://schemas.openxmlformats.org/presentationml/2006/ole">
            <p:oleObj spid="_x0000_s33796" name="Equation" r:id="rId5" imgW="1054080" imgH="228600" progId="Equation.3">
              <p:embed/>
            </p:oleObj>
          </a:graphicData>
        </a:graphic>
      </p:graphicFrame>
      <p:pic>
        <p:nvPicPr>
          <p:cNvPr id="8204" name="Picture 11" descr="1011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304800" y="1143000"/>
            <a:ext cx="464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7" name="Object 12"/>
          <p:cNvGraphicFramePr>
            <a:graphicFrameLocks noChangeAspect="1"/>
          </p:cNvGraphicFramePr>
          <p:nvPr/>
        </p:nvGraphicFramePr>
        <p:xfrm>
          <a:off x="5073650" y="3124200"/>
          <a:ext cx="2654300" cy="668338"/>
        </p:xfrm>
        <a:graphic>
          <a:graphicData uri="http://schemas.openxmlformats.org/presentationml/2006/ole">
            <p:oleObj spid="_x0000_s33797" name="Equation" r:id="rId7" imgW="1562040" imgH="393480" progId="Equation.3">
              <p:embed/>
            </p:oleObj>
          </a:graphicData>
        </a:graphic>
      </p:graphicFrame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105400" y="5638800"/>
          <a:ext cx="3722688" cy="395288"/>
        </p:xfrm>
        <a:graphic>
          <a:graphicData uri="http://schemas.openxmlformats.org/presentationml/2006/ole">
            <p:oleObj spid="_x0000_s33798" name="Equation" r:id="rId8" imgW="19810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Possible Configurations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Dual Input, Balanced Output Configuration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Dual Input, Un-balanced Output Configuration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Single Input, Balanced Output Configuration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Single Input, Un-balanced Output Configuration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43694"/>
            <a:ext cx="8229600" cy="10279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C00000"/>
                </a:solidFill>
                <a:latin typeface="Cooper Black" pitchFamily="18" charset="0"/>
              </a:rPr>
              <a:t>What is an Op-Amp?</a:t>
            </a:r>
            <a:endParaRPr lang="en-US" sz="48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676400"/>
            <a:ext cx="83820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sz="2400" dirty="0" smtClean="0">
                <a:latin typeface="Book Antiqua" pitchFamily="18" charset="0"/>
              </a:rPr>
              <a:t> An </a:t>
            </a:r>
            <a:r>
              <a:rPr lang="en-US" sz="2400" i="1" dirty="0" smtClean="0">
                <a:latin typeface="Book Antiqua" pitchFamily="18" charset="0"/>
              </a:rPr>
              <a:t>Operational Amplifier </a:t>
            </a:r>
            <a:r>
              <a:rPr lang="en-US" sz="2400" dirty="0" smtClean="0">
                <a:latin typeface="Book Antiqua" pitchFamily="18" charset="0"/>
              </a:rPr>
              <a:t>(known as an “Op-Amp”) is a device that is used to amplify a signal using an external power source.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latin typeface="Book Antiqua" pitchFamily="18" charset="0"/>
              </a:rPr>
              <a:t> Op-Amps are generally composed of: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Book Antiqua" pitchFamily="18" charset="0"/>
              </a:rPr>
              <a:t>	Transistors, Resistors, Capacitors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4196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419600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419600"/>
            <a:ext cx="1447800" cy="14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33600" y="4654718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      +      +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9085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0" descr="10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990600" y="914400"/>
            <a:ext cx="7467600" cy="4876800"/>
          </a:xfrm>
          <a:noFill/>
        </p:spPr>
      </p:pic>
      <p:sp>
        <p:nvSpPr>
          <p:cNvPr id="4403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50AF7-702A-4900-892F-CF05EC28E09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34000" y="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1371600" y="6172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 Connection to calculate :           A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v1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= V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o1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 / V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i1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3" name="Rectangle 19"/>
          <p:cNvSpPr>
            <a:spLocks noChangeArrowheads="1"/>
          </p:cNvSpPr>
          <p:nvPr/>
        </p:nvSpPr>
        <p:spPr bwMode="auto">
          <a:xfrm>
            <a:off x="228600" y="2286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b="1" dirty="0"/>
              <a:t>AC ANALYSIS</a:t>
            </a:r>
          </a:p>
        </p:txBody>
      </p:sp>
      <p:sp>
        <p:nvSpPr>
          <p:cNvPr id="34824" name="Rectangle 20"/>
          <p:cNvSpPr>
            <a:spLocks noChangeArrowheads="1"/>
          </p:cNvSpPr>
          <p:nvPr/>
        </p:nvSpPr>
        <p:spPr bwMode="auto">
          <a:xfrm>
            <a:off x="3733800" y="457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Single-Ended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8F04-378B-4D35-8274-387A0DDC363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105400" y="2286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28600" y="685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b="1" dirty="0"/>
              <a:t>AC ANALYSIS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1828800" y="228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 b="1" dirty="0"/>
              <a:t>Single-Ended</a:t>
            </a: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1752600" y="61722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AC equivalent of differential amplifier circuit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1295400"/>
            <a:ext cx="8229600" cy="4887913"/>
            <a:chOff x="432" y="1392"/>
            <a:chExt cx="5184" cy="2407"/>
          </a:xfrm>
        </p:grpSpPr>
        <p:pic>
          <p:nvPicPr>
            <p:cNvPr id="35849" name="Picture 11" descr="1015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32" y="1392"/>
              <a:ext cx="5184" cy="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1248" y="1824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1680" y="2496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2208" y="1488"/>
              <a:ext cx="192" cy="19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124200"/>
            <a:ext cx="3808413" cy="531813"/>
          </a:xfrm>
        </p:spPr>
        <p:txBody>
          <a:bodyPr/>
          <a:lstStyle/>
          <a:p>
            <a:pPr eaLnBrk="1" hangingPunct="1"/>
            <a:r>
              <a:rPr lang="en-US" sz="1400" smtClean="0"/>
              <a:t>Scan figure 10.11  &amp; 10.15 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486400" y="1905000"/>
          <a:ext cx="1873250" cy="481013"/>
        </p:xfrm>
        <a:graphic>
          <a:graphicData uri="http://schemas.openxmlformats.org/presentationml/2006/ole">
            <p:oleObj spid="_x0000_s34818" name="Equation" r:id="rId3" imgW="939600" imgH="241200" progId="Equation.3">
              <p:embed/>
            </p:oleObj>
          </a:graphicData>
        </a:graphic>
      </p:graphicFrame>
      <p:graphicFrame>
        <p:nvGraphicFramePr>
          <p:cNvPr id="9219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5656263"/>
          <a:ext cx="1371600" cy="420687"/>
        </p:xfrm>
        <a:graphic>
          <a:graphicData uri="http://schemas.openxmlformats.org/presentationml/2006/ole">
            <p:oleObj spid="_x0000_s34819" name="Equation" r:id="rId4" imgW="787320" imgH="241200" progId="Equation.3">
              <p:embed/>
            </p:oleObj>
          </a:graphicData>
        </a:graphic>
      </p:graphicFrame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D3E8C-18BC-4347-AEC7-DCE0CA53EC1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230" name="Rectangle 4"/>
          <p:cNvSpPr>
            <a:spLocks noChangeArrowheads="1"/>
          </p:cNvSpPr>
          <p:nvPr/>
        </p:nvSpPr>
        <p:spPr bwMode="auto">
          <a:xfrm>
            <a:off x="5029200" y="228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31" name="Rectangle 5"/>
          <p:cNvSpPr>
            <a:spLocks noChangeArrowheads="1"/>
          </p:cNvSpPr>
          <p:nvPr/>
        </p:nvSpPr>
        <p:spPr bwMode="auto">
          <a:xfrm>
            <a:off x="228600" y="228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dirty="0">
                <a:solidFill>
                  <a:srgbClr val="00FF00"/>
                </a:solidFill>
              </a:rPr>
              <a:t>AC Analysis</a:t>
            </a:r>
            <a:r>
              <a:rPr lang="en-US" sz="2000" b="1" dirty="0"/>
              <a:t>   -   </a:t>
            </a:r>
            <a:r>
              <a:rPr lang="en-US" sz="2000" dirty="0"/>
              <a:t>Single ended </a:t>
            </a: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5486400" y="2743200"/>
          <a:ext cx="990600" cy="866775"/>
        </p:xfrm>
        <a:graphic>
          <a:graphicData uri="http://schemas.openxmlformats.org/presentationml/2006/ole">
            <p:oleObj spid="_x0000_s34820" name="Equation" r:id="rId5" imgW="520560" imgH="457200" progId="Equation.3">
              <p:embed/>
            </p:oleObj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2895600" y="6096000"/>
          <a:ext cx="1447800" cy="444500"/>
        </p:xfrm>
        <a:graphic>
          <a:graphicData uri="http://schemas.openxmlformats.org/presentationml/2006/ole">
            <p:oleObj spid="_x0000_s34821" name="Equation" r:id="rId6" imgW="787320" imgH="241200" progId="Equation.3">
              <p:embed/>
            </p:oleObj>
          </a:graphicData>
        </a:graphic>
      </p:graphicFrame>
      <p:graphicFrame>
        <p:nvGraphicFramePr>
          <p:cNvPr id="9222" name="Object 11"/>
          <p:cNvGraphicFramePr>
            <a:graphicFrameLocks noChangeAspect="1"/>
          </p:cNvGraphicFramePr>
          <p:nvPr/>
        </p:nvGraphicFramePr>
        <p:xfrm>
          <a:off x="990600" y="6172200"/>
          <a:ext cx="1447800" cy="515938"/>
        </p:xfrm>
        <a:graphic>
          <a:graphicData uri="http://schemas.openxmlformats.org/presentationml/2006/ole">
            <p:oleObj spid="_x0000_s34822" name="Equation" r:id="rId7" imgW="711000" imgH="253800" progId="Equation.3">
              <p:embed/>
            </p:oleObj>
          </a:graphicData>
        </a:graphic>
      </p:graphicFrame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5410200" y="1447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000"/>
              <a:t>KVL </a:t>
            </a:r>
          </a:p>
        </p:txBody>
      </p:sp>
      <p:graphicFrame>
        <p:nvGraphicFramePr>
          <p:cNvPr id="9223" name="Object 16"/>
          <p:cNvGraphicFramePr>
            <a:graphicFrameLocks noChangeAspect="1"/>
          </p:cNvGraphicFramePr>
          <p:nvPr/>
        </p:nvGraphicFramePr>
        <p:xfrm>
          <a:off x="5562600" y="3962400"/>
          <a:ext cx="1852613" cy="831850"/>
        </p:xfrm>
        <a:graphic>
          <a:graphicData uri="http://schemas.openxmlformats.org/presentationml/2006/ole">
            <p:oleObj spid="_x0000_s34823" name="Equation" r:id="rId8" imgW="1015920" imgH="457200" progId="Equation.3">
              <p:embed/>
            </p:oleObj>
          </a:graphicData>
        </a:graphic>
      </p:graphicFrame>
      <p:graphicFrame>
        <p:nvGraphicFramePr>
          <p:cNvPr id="9224" name="Object 17"/>
          <p:cNvGraphicFramePr>
            <a:graphicFrameLocks noChangeAspect="1"/>
          </p:cNvGraphicFramePr>
          <p:nvPr/>
        </p:nvGraphicFramePr>
        <p:xfrm>
          <a:off x="5562600" y="4876800"/>
          <a:ext cx="3375025" cy="823913"/>
        </p:xfrm>
        <a:graphic>
          <a:graphicData uri="http://schemas.openxmlformats.org/presentationml/2006/ole">
            <p:oleObj spid="_x0000_s34824" name="Equation" r:id="rId9" imgW="1866600" imgH="457200" progId="Equation.3">
              <p:embed/>
            </p:oleObj>
          </a:graphicData>
        </a:graphic>
      </p:graphicFrame>
      <p:graphicFrame>
        <p:nvGraphicFramePr>
          <p:cNvPr id="9225" name="Object 18"/>
          <p:cNvGraphicFramePr>
            <a:graphicFrameLocks noChangeAspect="1"/>
          </p:cNvGraphicFramePr>
          <p:nvPr/>
        </p:nvGraphicFramePr>
        <p:xfrm>
          <a:off x="5562600" y="5791200"/>
          <a:ext cx="1600200" cy="820738"/>
        </p:xfrm>
        <a:graphic>
          <a:graphicData uri="http://schemas.openxmlformats.org/presentationml/2006/ole">
            <p:oleObj spid="_x0000_s34825" name="Equation" r:id="rId10" imgW="888840" imgH="457200" progId="Equation.3">
              <p:embed/>
            </p:oleObj>
          </a:graphicData>
        </a:graphic>
      </p:graphicFrame>
      <p:pic>
        <p:nvPicPr>
          <p:cNvPr id="9233" name="Picture 19" descr="1016"/>
          <p:cNvPicPr>
            <a:picLocks noChangeAspect="1" noChangeArrowheads="1"/>
          </p:cNvPicPr>
          <p:nvPr/>
        </p:nvPicPr>
        <p:blipFill>
          <a:blip r:embed="rId11">
            <a:lum bright="-12000" contrast="22000"/>
          </a:blip>
          <a:srcRect/>
          <a:stretch>
            <a:fillRect/>
          </a:stretch>
        </p:blipFill>
        <p:spPr bwMode="auto">
          <a:xfrm>
            <a:off x="381000" y="1066800"/>
            <a:ext cx="4953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1295400" y="5257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Partial circuit for calculating I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000">
                <a:solidFill>
                  <a:schemeClr val="tx2"/>
                </a:solidFill>
                <a:latin typeface="Times New Roman" pitchFamily="18" charset="0"/>
              </a:rPr>
            </a:br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9226" name="Object 21"/>
          <p:cNvGraphicFramePr>
            <a:graphicFrameLocks noChangeAspect="1"/>
          </p:cNvGraphicFramePr>
          <p:nvPr/>
        </p:nvGraphicFramePr>
        <p:xfrm>
          <a:off x="6705600" y="2514600"/>
          <a:ext cx="2286000" cy="1384300"/>
        </p:xfrm>
        <a:graphic>
          <a:graphicData uri="http://schemas.openxmlformats.org/presentationml/2006/ole">
            <p:oleObj spid="_x0000_s34826" name="Equation" r:id="rId12" imgW="1358640" imgH="888840" progId="Equation.3">
              <p:embed/>
            </p:oleObj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"/>
          <p:cNvGraphicFramePr>
            <a:graphicFrameLocks noChangeAspect="1"/>
          </p:cNvGraphicFramePr>
          <p:nvPr>
            <p:ph sz="quarter" idx="1"/>
          </p:nvPr>
        </p:nvGraphicFramePr>
        <p:xfrm>
          <a:off x="2419350" y="2586038"/>
          <a:ext cx="800100" cy="215900"/>
        </p:xfrm>
        <a:graphic>
          <a:graphicData uri="http://schemas.openxmlformats.org/presentationml/2006/ole">
            <p:oleObj spid="_x0000_s35842" name="Equation" r:id="rId3" imgW="799920" imgH="215640" progId="Equation.3">
              <p:embed/>
            </p:oleObj>
          </a:graphicData>
        </a:graphic>
      </p:graphicFrame>
      <p:graphicFrame>
        <p:nvGraphicFramePr>
          <p:cNvPr id="10243" name="Object 24"/>
          <p:cNvGraphicFramePr>
            <a:graphicFrameLocks noChangeAspect="1"/>
          </p:cNvGraphicFramePr>
          <p:nvPr>
            <p:ph sz="quarter" idx="2"/>
          </p:nvPr>
        </p:nvGraphicFramePr>
        <p:xfrm>
          <a:off x="5105400" y="2819400"/>
          <a:ext cx="1752600" cy="623888"/>
        </p:xfrm>
        <a:graphic>
          <a:graphicData uri="http://schemas.openxmlformats.org/presentationml/2006/ole">
            <p:oleObj spid="_x0000_s35843" name="Equation" r:id="rId4" imgW="1143000" imgH="406080" progId="Equation.3">
              <p:embed/>
            </p:oleObj>
          </a:graphicData>
        </a:graphic>
      </p:graphicFrame>
      <p:graphicFrame>
        <p:nvGraphicFramePr>
          <p:cNvPr id="10244" name="Object 26"/>
          <p:cNvGraphicFramePr>
            <a:graphicFrameLocks noChangeAspect="1"/>
          </p:cNvGraphicFramePr>
          <p:nvPr>
            <p:ph sz="quarter" idx="3"/>
          </p:nvPr>
        </p:nvGraphicFramePr>
        <p:xfrm>
          <a:off x="1860550" y="4935538"/>
          <a:ext cx="1917700" cy="203200"/>
        </p:xfrm>
        <a:graphic>
          <a:graphicData uri="http://schemas.openxmlformats.org/presentationml/2006/ole">
            <p:oleObj spid="_x0000_s35844" name="Equation" r:id="rId5" imgW="1917360" imgH="203040" progId="Equation.3">
              <p:embed/>
            </p:oleObj>
          </a:graphicData>
        </a:graphic>
      </p:graphicFrame>
      <p:graphicFrame>
        <p:nvGraphicFramePr>
          <p:cNvPr id="10245" name="Object 32"/>
          <p:cNvGraphicFramePr>
            <a:graphicFrameLocks noChangeAspect="1"/>
          </p:cNvGraphicFramePr>
          <p:nvPr>
            <p:ph sz="quarter" idx="4"/>
          </p:nvPr>
        </p:nvGraphicFramePr>
        <p:xfrm>
          <a:off x="5108575" y="4564063"/>
          <a:ext cx="2735263" cy="746125"/>
        </p:xfrm>
        <a:graphic>
          <a:graphicData uri="http://schemas.openxmlformats.org/presentationml/2006/ole">
            <p:oleObj spid="_x0000_s35845" name="Equation" r:id="rId6" imgW="1676160" imgH="457200" progId="Equation.3">
              <p:embed/>
            </p:oleObj>
          </a:graphicData>
        </a:graphic>
      </p:graphicFrame>
      <p:sp>
        <p:nvSpPr>
          <p:cNvPr id="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ED00A-C7A5-46EC-9EFA-0695F7773AF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0255" name="Rectangle 5"/>
          <p:cNvSpPr>
            <a:spLocks noChangeArrowheads="1"/>
          </p:cNvSpPr>
          <p:nvPr/>
        </p:nvSpPr>
        <p:spPr bwMode="auto">
          <a:xfrm>
            <a:off x="5257800" y="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56" name="Rectangle 6"/>
          <p:cNvSpPr>
            <a:spLocks noChangeArrowheads="1"/>
          </p:cNvSpPr>
          <p:nvPr/>
        </p:nvSpPr>
        <p:spPr bwMode="auto">
          <a:xfrm>
            <a:off x="228600" y="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dirty="0"/>
              <a:t>Example</a:t>
            </a:r>
            <a:r>
              <a:rPr lang="en-US" sz="2000" dirty="0"/>
              <a:t> </a:t>
            </a:r>
          </a:p>
        </p:txBody>
      </p:sp>
      <p:graphicFrame>
        <p:nvGraphicFramePr>
          <p:cNvPr id="10246" name="Object 9"/>
          <p:cNvGraphicFramePr>
            <a:graphicFrameLocks noChangeAspect="1"/>
          </p:cNvGraphicFramePr>
          <p:nvPr/>
        </p:nvGraphicFramePr>
        <p:xfrm>
          <a:off x="1981200" y="6248400"/>
          <a:ext cx="1927225" cy="449263"/>
        </p:xfrm>
        <a:graphic>
          <a:graphicData uri="http://schemas.openxmlformats.org/presentationml/2006/ole">
            <p:oleObj spid="_x0000_s35846" name="Equation" r:id="rId7" imgW="939600" imgH="241200" progId="Equation.3">
              <p:embed/>
            </p:oleObj>
          </a:graphicData>
        </a:graphic>
      </p:graphicFrame>
      <p:graphicFrame>
        <p:nvGraphicFramePr>
          <p:cNvPr id="10247" name="Object 12"/>
          <p:cNvGraphicFramePr>
            <a:graphicFrameLocks noChangeAspect="1"/>
          </p:cNvGraphicFramePr>
          <p:nvPr/>
        </p:nvGraphicFramePr>
        <p:xfrm>
          <a:off x="5078413" y="2051050"/>
          <a:ext cx="3760787" cy="692150"/>
        </p:xfrm>
        <a:graphic>
          <a:graphicData uri="http://schemas.openxmlformats.org/presentationml/2006/ole">
            <p:oleObj spid="_x0000_s35847" name="Equation" r:id="rId8" imgW="2336760" imgH="431640" progId="Equation.3">
              <p:embed/>
            </p:oleObj>
          </a:graphicData>
        </a:graphic>
      </p:graphicFrame>
      <p:graphicFrame>
        <p:nvGraphicFramePr>
          <p:cNvPr id="10248" name="Object 13"/>
          <p:cNvGraphicFramePr>
            <a:graphicFrameLocks noChangeAspect="1"/>
          </p:cNvGraphicFramePr>
          <p:nvPr/>
        </p:nvGraphicFramePr>
        <p:xfrm>
          <a:off x="5105400" y="3505200"/>
          <a:ext cx="1758950" cy="428625"/>
        </p:xfrm>
        <a:graphic>
          <a:graphicData uri="http://schemas.openxmlformats.org/presentationml/2006/ole">
            <p:oleObj spid="_x0000_s35848" name="Equation" r:id="rId9" imgW="939600" imgH="228600" progId="Equation.3">
              <p:embed/>
            </p:oleObj>
          </a:graphicData>
        </a:graphic>
      </p:graphicFrame>
      <p:graphicFrame>
        <p:nvGraphicFramePr>
          <p:cNvPr id="10249" name="Object 14"/>
          <p:cNvGraphicFramePr>
            <a:graphicFrameLocks noChangeAspect="1"/>
          </p:cNvGraphicFramePr>
          <p:nvPr/>
        </p:nvGraphicFramePr>
        <p:xfrm>
          <a:off x="5105400" y="5410200"/>
          <a:ext cx="2514600" cy="692150"/>
        </p:xfrm>
        <a:graphic>
          <a:graphicData uri="http://schemas.openxmlformats.org/presentationml/2006/ole">
            <p:oleObj spid="_x0000_s35849" name="Equation" r:id="rId10" imgW="1562040" imgH="431640" progId="Equation.3">
              <p:embed/>
            </p:oleObj>
          </a:graphicData>
        </a:graphic>
      </p:graphicFrame>
      <p:pic>
        <p:nvPicPr>
          <p:cNvPr id="10257" name="Picture 16" descr="10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09600"/>
            <a:ext cx="4707212" cy="396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62000" y="5410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Calculate the single-ended output voltage V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o1</a:t>
            </a:r>
            <a:endParaRPr lang="en-US" sz="2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4953000" y="1600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/>
              <a:t>Solution</a:t>
            </a:r>
          </a:p>
        </p:txBody>
      </p:sp>
      <p:graphicFrame>
        <p:nvGraphicFramePr>
          <p:cNvPr id="10250" name="Object 34"/>
          <p:cNvGraphicFramePr>
            <a:graphicFrameLocks noChangeAspect="1"/>
          </p:cNvGraphicFramePr>
          <p:nvPr/>
        </p:nvGraphicFramePr>
        <p:xfrm>
          <a:off x="5105400" y="4038600"/>
          <a:ext cx="3500438" cy="438150"/>
        </p:xfrm>
        <a:graphic>
          <a:graphicData uri="http://schemas.openxmlformats.org/presentationml/2006/ole">
            <p:oleObj spid="_x0000_s35850" name="Equation" r:id="rId12" imgW="1828800" imgH="228600" progId="Equation.3">
              <p:embed/>
            </p:oleObj>
          </a:graphicData>
        </a:graphic>
      </p:graphicFrame>
      <p:graphicFrame>
        <p:nvGraphicFramePr>
          <p:cNvPr id="10251" name="Object 35"/>
          <p:cNvGraphicFramePr>
            <a:graphicFrameLocks noChangeAspect="1"/>
          </p:cNvGraphicFramePr>
          <p:nvPr/>
        </p:nvGraphicFramePr>
        <p:xfrm>
          <a:off x="4495800" y="6172200"/>
          <a:ext cx="3898900" cy="423863"/>
        </p:xfrm>
        <a:graphic>
          <a:graphicData uri="http://schemas.openxmlformats.org/presentationml/2006/ole">
            <p:oleObj spid="_x0000_s35851" name="Equation" r:id="rId13" imgW="2095200" imgH="228600" progId="Equation.3">
              <p:embed/>
            </p:oleObj>
          </a:graphicData>
        </a:graphic>
      </p:graphicFrame>
      <p:graphicFrame>
        <p:nvGraphicFramePr>
          <p:cNvPr id="10252" name="Object 36"/>
          <p:cNvGraphicFramePr>
            <a:graphicFrameLocks noChangeAspect="1"/>
          </p:cNvGraphicFramePr>
          <p:nvPr/>
        </p:nvGraphicFramePr>
        <p:xfrm>
          <a:off x="2209800" y="5791200"/>
          <a:ext cx="1254125" cy="349250"/>
        </p:xfrm>
        <a:graphic>
          <a:graphicData uri="http://schemas.openxmlformats.org/presentationml/2006/ole">
            <p:oleObj spid="_x0000_s35852" name="Equation" r:id="rId14" imgW="774360" imgH="215640" progId="Equation.3">
              <p:embed/>
            </p:oleObj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3200400" y="1600200"/>
          <a:ext cx="1981200" cy="838200"/>
        </p:xfrm>
        <a:graphic>
          <a:graphicData uri="http://schemas.openxmlformats.org/presentationml/2006/ole">
            <p:oleObj spid="_x0000_s36866" name="Equation" r:id="rId3" imgW="952200" imgH="431640" progId="Equation.3">
              <p:embed/>
            </p:oleObj>
          </a:graphicData>
        </a:graphic>
      </p:graphicFrame>
      <p:graphicFrame>
        <p:nvGraphicFramePr>
          <p:cNvPr id="11267" name="Object 18"/>
          <p:cNvGraphicFramePr>
            <a:graphicFrameLocks noChangeAspect="1"/>
          </p:cNvGraphicFramePr>
          <p:nvPr>
            <p:ph sz="half" idx="2"/>
          </p:nvPr>
        </p:nvGraphicFramePr>
        <p:xfrm>
          <a:off x="2895600" y="2743200"/>
          <a:ext cx="2627313" cy="446088"/>
        </p:xfrm>
        <a:graphic>
          <a:graphicData uri="http://schemas.openxmlformats.org/presentationml/2006/ole">
            <p:oleObj spid="_x0000_s36867" name="Equation" r:id="rId4" imgW="1346040" imgH="228600" progId="Equation.3">
              <p:embed/>
            </p:oleObj>
          </a:graphicData>
        </a:graphic>
      </p:graphicFrame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99A72-46BA-451A-9413-24A2455CABC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5029200" y="228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381000" y="304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dirty="0"/>
              <a:t>AC Analysis   -   </a:t>
            </a:r>
            <a:r>
              <a:rPr lang="en-US" sz="2000" dirty="0"/>
              <a:t>Double ended 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81000" y="685800"/>
            <a:ext cx="838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dirty="0"/>
              <a:t>	A similar analysis can be used to show that for the condition of signals applied to both inputs, the differential voltage gain magnitude 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 descr="1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1219200" y="460668"/>
            <a:ext cx="6934200" cy="5341646"/>
          </a:xfrm>
          <a:noFill/>
        </p:spPr>
      </p:pic>
      <p:sp>
        <p:nvSpPr>
          <p:cNvPr id="460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5A130-6ACC-4276-8B3C-CBFD1AA3AE7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5029200" y="228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28600" y="228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dirty="0"/>
              <a:t>AC Analysis   - </a:t>
            </a:r>
            <a:r>
              <a:rPr lang="en-US" sz="2000" dirty="0"/>
              <a:t>Common-mode </a:t>
            </a:r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1752600" y="5943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/>
              <a:t>Common-mode connection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838200" y="5638800"/>
          <a:ext cx="2133600" cy="1098550"/>
        </p:xfrm>
        <a:graphic>
          <a:graphicData uri="http://schemas.openxmlformats.org/presentationml/2006/ole">
            <p:oleObj spid="_x0000_s37890" name="Equation" r:id="rId3" imgW="1282680" imgH="660240" progId="Equation.3">
              <p:embed/>
            </p:oleObj>
          </a:graphicData>
        </a:graphic>
      </p:graphicFrame>
      <p:graphicFrame>
        <p:nvGraphicFramePr>
          <p:cNvPr id="12291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4572000" y="5943600"/>
          <a:ext cx="2738438" cy="750888"/>
        </p:xfrm>
        <a:graphic>
          <a:graphicData uri="http://schemas.openxmlformats.org/presentationml/2006/ole">
            <p:oleObj spid="_x0000_s37891" name="Equation" r:id="rId4" imgW="1574640" imgH="431640" progId="Equation.3">
              <p:embed/>
            </p:oleObj>
          </a:graphicData>
        </a:graphic>
      </p:graphicFrame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52B19-4CC1-4759-A6A2-8DEFB6300D2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5029200" y="228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Differential Amplifier Circuit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228600" y="228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b="1" dirty="0">
                <a:solidFill>
                  <a:srgbClr val="FF0066"/>
                </a:solidFill>
              </a:rPr>
              <a:t>AC Analysis   - </a:t>
            </a:r>
            <a:r>
              <a:rPr lang="en-US" sz="2000" dirty="0">
                <a:solidFill>
                  <a:srgbClr val="FF0066"/>
                </a:solidFill>
              </a:rPr>
              <a:t>Common-mode </a:t>
            </a: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685800" y="4805363"/>
          <a:ext cx="2590800" cy="812800"/>
        </p:xfrm>
        <a:graphic>
          <a:graphicData uri="http://schemas.openxmlformats.org/presentationml/2006/ole">
            <p:oleObj spid="_x0000_s37892" name="Equation" r:id="rId5" imgW="1371600" imgH="431640" progId="Equation.3">
              <p:embed/>
            </p:oleObj>
          </a:graphicData>
        </a:graphic>
      </p:graphicFrame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200525" y="5070475"/>
          <a:ext cx="3800475" cy="796925"/>
        </p:xfrm>
        <a:graphic>
          <a:graphicData uri="http://schemas.openxmlformats.org/presentationml/2006/ole">
            <p:oleObj spid="_x0000_s37893" name="Equation" r:id="rId6" imgW="2171520" imgH="457200" progId="Equation.3">
              <p:embed/>
            </p:oleObj>
          </a:graphicData>
        </a:graphic>
      </p:graphicFrame>
      <p:pic>
        <p:nvPicPr>
          <p:cNvPr id="12298" name="Picture 22" descr="1019"/>
          <p:cNvPicPr>
            <a:picLocks noChangeAspect="1" noChangeArrowheads="1"/>
          </p:cNvPicPr>
          <p:nvPr/>
        </p:nvPicPr>
        <p:blipFill>
          <a:blip r:embed="rId7">
            <a:lum bright="-6000" contrast="20000"/>
          </a:blip>
          <a:srcRect/>
          <a:stretch>
            <a:fillRect/>
          </a:stretch>
        </p:blipFill>
        <p:spPr bwMode="auto">
          <a:xfrm>
            <a:off x="457201" y="609600"/>
            <a:ext cx="80010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9050-21E4-4481-99AC-48F93A74894C}" type="slidenum">
              <a:rPr lang="en-US" altLang="zh-TW" sz="1800"/>
              <a:pPr/>
              <a:t>37</a:t>
            </a:fld>
            <a:endParaRPr lang="en-US" altLang="zh-TW" sz="18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/>
              <a:t>Distortion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96365"/>
            <a:ext cx="6324600" cy="29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4892675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800" dirty="0"/>
              <a:t>The output voltage never excess the DC voltage supply of the Op-Amp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Operational Amplifier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7739-8596-4BBF-A1DD-EE8E716A9CBF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zh-TW"/>
              <a:t>Common-Mode Operation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3051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62000" y="1725613"/>
            <a:ext cx="426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zh-TW" sz="2400" dirty="0"/>
              <a:t> Same voltage source is applied     </a:t>
            </a:r>
          </a:p>
          <a:p>
            <a:r>
              <a:rPr lang="en-US" altLang="zh-TW" sz="2400" dirty="0"/>
              <a:t>  at both terminals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/>
              <a:t> Ideally, two input are equally  </a:t>
            </a:r>
          </a:p>
          <a:p>
            <a:r>
              <a:rPr lang="en-US" altLang="zh-TW" sz="2400" dirty="0"/>
              <a:t>  amplified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/>
              <a:t> Output voltage is ideally zero </a:t>
            </a:r>
          </a:p>
          <a:p>
            <a:r>
              <a:rPr lang="en-US" altLang="zh-TW" sz="2400" dirty="0"/>
              <a:t>  due to differential voltage is </a:t>
            </a:r>
          </a:p>
          <a:p>
            <a:r>
              <a:rPr lang="en-US" altLang="zh-TW" sz="2400" dirty="0"/>
              <a:t>  zero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/>
              <a:t> Practically, a small output    </a:t>
            </a:r>
          </a:p>
          <a:p>
            <a:r>
              <a:rPr lang="en-US" altLang="zh-TW" sz="2400" dirty="0"/>
              <a:t>   signal can still be </a:t>
            </a:r>
            <a:r>
              <a:rPr lang="en-US" altLang="zh-TW" sz="2400" dirty="0" smtClean="0"/>
              <a:t>measured.</a:t>
            </a:r>
            <a:endParaRPr lang="en-US" altLang="zh-TW" sz="2400" dirty="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86325" y="4186238"/>
            <a:ext cx="38004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/>
              <a:t>Note for differential circuits:</a:t>
            </a:r>
          </a:p>
          <a:p>
            <a:r>
              <a:rPr lang="en-US" altLang="zh-TW" sz="2000"/>
              <a:t>Opposite inputs : highly amplified</a:t>
            </a:r>
          </a:p>
          <a:p>
            <a:r>
              <a:rPr lang="en-US" altLang="zh-TW" sz="2000"/>
              <a:t>Common inputs : slightly amplified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sym typeface="Symbol" pitchFamily="18" charset="2"/>
              </a:rPr>
              <a:t> Common-Mode Rejection </a:t>
            </a:r>
            <a:endParaRPr lang="en-US" altLang="zh-TW" sz="200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800600" y="4125913"/>
            <a:ext cx="3886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41C6-8A28-4020-9106-2D3B99E42839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altLang="zh-TW" sz="3600"/>
              <a:t>Common-Mode Rejection Ratio (CMRR)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95338" y="1352550"/>
            <a:ext cx="351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Differential voltage input : 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914400" y="1768475"/>
          <a:ext cx="1828800" cy="522288"/>
        </p:xfrm>
        <a:graphic>
          <a:graphicData uri="http://schemas.openxmlformats.org/presentationml/2006/ole">
            <p:oleObj spid="_x0000_s68610" r:id="rId3" imgW="800100" imgH="228600" progId="Equation.3">
              <p:embed/>
            </p:oleObj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2555875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Common voltage input : </a:t>
            </a: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914400" y="2930525"/>
          <a:ext cx="2362200" cy="898525"/>
        </p:xfrm>
        <a:graphic>
          <a:graphicData uri="http://schemas.openxmlformats.org/presentationml/2006/ole">
            <p:oleObj spid="_x0000_s68611" r:id="rId4" imgW="1028254" imgH="393529" progId="Equation.3">
              <p:embed/>
            </p:oleObj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22325" y="40195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Output voltage :</a:t>
            </a: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914400" y="4511675"/>
          <a:ext cx="2743200" cy="561975"/>
        </p:xfrm>
        <a:graphic>
          <a:graphicData uri="http://schemas.openxmlformats.org/presentationml/2006/ole">
            <p:oleObj spid="_x0000_s68612" r:id="rId5" imgW="1117600" imgH="228600" progId="Equation.3">
              <p:embed/>
            </p:oleObj>
          </a:graphicData>
        </a:graphic>
      </p:graphicFrame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22325" y="5273675"/>
            <a:ext cx="3217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i="1"/>
              <a:t>G</a:t>
            </a:r>
            <a:r>
              <a:rPr lang="en-US" altLang="zh-TW" baseline="-25000"/>
              <a:t>d</a:t>
            </a:r>
            <a:r>
              <a:rPr lang="en-US" altLang="zh-TW"/>
              <a:t> : Differential gain</a:t>
            </a:r>
          </a:p>
          <a:p>
            <a:r>
              <a:rPr lang="en-US" altLang="zh-TW" i="1"/>
              <a:t>G</a:t>
            </a:r>
            <a:r>
              <a:rPr lang="en-US" altLang="zh-TW" baseline="-25000"/>
              <a:t>c</a:t>
            </a:r>
            <a:r>
              <a:rPr lang="en-US" altLang="zh-TW"/>
              <a:t> : Common mode gain</a:t>
            </a:r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4724400" y="3810000"/>
          <a:ext cx="3505200" cy="766763"/>
        </p:xfrm>
        <a:graphic>
          <a:graphicData uri="http://schemas.openxmlformats.org/presentationml/2006/ole">
            <p:oleObj spid="_x0000_s68613" r:id="rId6" imgW="2044700" imgH="444500" progId="Equation.3">
              <p:embed/>
            </p:oleObj>
          </a:graphicData>
        </a:graphic>
      </p:graphicFrame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648200" y="3429000"/>
            <a:ext cx="395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Common-mode rejection ratio: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495800" y="4832350"/>
            <a:ext cx="4283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Note:</a:t>
            </a:r>
          </a:p>
          <a:p>
            <a:r>
              <a:rPr lang="en-US" altLang="zh-TW"/>
              <a:t>When </a:t>
            </a:r>
            <a:r>
              <a:rPr lang="en-US" altLang="zh-TW" i="1"/>
              <a:t>G</a:t>
            </a:r>
            <a:r>
              <a:rPr lang="en-US" altLang="zh-TW" baseline="-25000"/>
              <a:t>d</a:t>
            </a:r>
            <a:r>
              <a:rPr lang="en-US" altLang="zh-TW"/>
              <a:t> &gt;&gt; </a:t>
            </a:r>
            <a:r>
              <a:rPr lang="en-US" altLang="zh-TW" i="1"/>
              <a:t>G</a:t>
            </a:r>
            <a:r>
              <a:rPr lang="en-US" altLang="zh-TW" baseline="-25000"/>
              <a:t>c </a:t>
            </a:r>
            <a:r>
              <a:rPr lang="en-US" altLang="zh-TW">
                <a:sym typeface="Symbol" pitchFamily="18" charset="2"/>
              </a:rPr>
              <a:t>or CMRR </a:t>
            </a:r>
          </a:p>
          <a:p>
            <a:r>
              <a:rPr lang="en-US" altLang="zh-TW" i="1">
                <a:sym typeface="Symbol" pitchFamily="18" charset="2"/>
              </a:rPr>
              <a:t></a:t>
            </a:r>
            <a:r>
              <a:rPr lang="en-US" altLang="zh-TW" i="1"/>
              <a:t>V</a:t>
            </a:r>
            <a:r>
              <a:rPr lang="en-US" altLang="zh-TW" baseline="-25000"/>
              <a:t>o</a:t>
            </a:r>
            <a:r>
              <a:rPr lang="en-US" altLang="zh-TW"/>
              <a:t> = </a:t>
            </a:r>
            <a:r>
              <a:rPr lang="en-US" altLang="zh-TW" i="1"/>
              <a:t>G</a:t>
            </a:r>
            <a:r>
              <a:rPr lang="en-US" altLang="zh-TW" baseline="-25000"/>
              <a:t>d</a:t>
            </a:r>
            <a:r>
              <a:rPr lang="en-US" altLang="zh-TW" i="1"/>
              <a:t>V</a:t>
            </a:r>
            <a:r>
              <a:rPr lang="en-US" altLang="zh-TW" baseline="-25000"/>
              <a:t>d</a:t>
            </a:r>
            <a:endParaRPr lang="en-US" altLang="zh-TW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495800" y="4876800"/>
            <a:ext cx="4114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435100"/>
            <a:ext cx="4191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altLang="zh-CN" sz="2000" dirty="0" smtClean="0">
                <a:latin typeface="Book Antiqua" pitchFamily="18" charset="0"/>
              </a:rPr>
              <a:t>Summing Amplifiers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 Antiqua" pitchFamily="18" charset="0"/>
              </a:rPr>
              <a:t>AC </a:t>
            </a:r>
            <a:r>
              <a:rPr lang="en-US" sz="2000" dirty="0" smtClean="0">
                <a:latin typeface="Book Antiqua" pitchFamily="18" charset="0"/>
              </a:rPr>
              <a:t>and DC signals application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Book Antiqua" pitchFamily="18" charset="0"/>
              </a:rPr>
              <a:t>Digital-to-Analog </a:t>
            </a:r>
            <a:r>
              <a:rPr lang="en-US" sz="2000" dirty="0" smtClean="0">
                <a:latin typeface="Book Antiqua" pitchFamily="18" charset="0"/>
              </a:rPr>
              <a:t>converters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Analog computers</a:t>
            </a:r>
          </a:p>
          <a:p>
            <a:pPr marL="285750" indent="-285750" algn="ctr">
              <a:lnSpc>
                <a:spcPct val="150000"/>
              </a:lnSpc>
              <a:buSzPct val="120000"/>
              <a:buFont typeface="Wingdings" pitchFamily="2" charset="2"/>
              <a:buChar char="v"/>
            </a:pPr>
            <a:r>
              <a:rPr lang="en-US" sz="2000" dirty="0" smtClean="0">
                <a:latin typeface="Book Antiqua" pitchFamily="18" charset="0"/>
              </a:rPr>
              <a:t>Active filters [</a:t>
            </a:r>
            <a:r>
              <a:rPr lang="en-US" altLang="zh-CN" sz="2000" dirty="0" smtClean="0">
                <a:latin typeface="Book Antiqua" pitchFamily="18" charset="0"/>
              </a:rPr>
              <a:t>Low-Pass and High-Pass Band-Pass Filters</a:t>
            </a:r>
            <a:r>
              <a:rPr lang="en-US" sz="2000" dirty="0" smtClean="0">
                <a:latin typeface="Book Antiqua" pitchFamily="18" charset="0"/>
              </a:rPr>
              <a:t>]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 Antiqua" pitchFamily="18" charset="0"/>
              </a:rPr>
              <a:t> Oscillators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 Antiqua" pitchFamily="18" charset="0"/>
              </a:rPr>
              <a:t>Regulators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Rectifiers</a:t>
            </a:r>
          </a:p>
          <a:p>
            <a:pPr marL="285750" indent="-285750" algn="ctr">
              <a:lnSpc>
                <a:spcPct val="150000"/>
              </a:lnSpc>
              <a:buSzPct val="120000"/>
              <a:buFont typeface="Wingdings" pitchFamily="2" charset="2"/>
              <a:buChar char="v"/>
            </a:pPr>
            <a:r>
              <a:rPr lang="en-US" altLang="zh-CN" sz="2000" dirty="0" smtClean="0">
                <a:latin typeface="Book Antiqua" pitchFamily="18" charset="0"/>
              </a:rPr>
              <a:t>Comparators</a:t>
            </a:r>
            <a:endParaRPr lang="en-US" altLang="zh-CN" sz="2000" dirty="0" smtClean="0">
              <a:latin typeface="Book Antiqua" pitchFamily="18" charset="0"/>
            </a:endParaRPr>
          </a:p>
          <a:p>
            <a:pPr marL="285750" indent="-285750" algn="ctr">
              <a:lnSpc>
                <a:spcPct val="150000"/>
              </a:lnSpc>
              <a:buSzPct val="120000"/>
              <a:buFont typeface="Wingdings" pitchFamily="2" charset="2"/>
              <a:buChar char="v"/>
            </a:pPr>
            <a:r>
              <a:rPr lang="en-US" altLang="zh-CN" sz="2000" dirty="0" smtClean="0">
                <a:latin typeface="Book Antiqua" pitchFamily="18" charset="0"/>
              </a:rPr>
              <a:t>Integrators and Differentiators </a:t>
            </a:r>
            <a:r>
              <a:rPr lang="en-US" sz="2000" dirty="0" smtClean="0">
                <a:latin typeface="Book Antiqua" pitchFamily="18" charset="0"/>
              </a:rPr>
              <a:t>etc.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72869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Bodoni MT Black" pitchFamily="18" charset="0"/>
                <a:cs typeface="Calibri" pitchFamily="34" charset="0"/>
              </a:rPr>
              <a:t>Applications of Op-amp</a:t>
            </a:r>
            <a:endParaRPr lang="en-US" sz="4000" b="1" dirty="0">
              <a:solidFill>
                <a:srgbClr val="0070C0"/>
              </a:solidFill>
              <a:latin typeface="Bodoni MT Black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108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E168-1ED7-448A-81AF-7989BD77D9B6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zh-TW"/>
              <a:t>CMRR Example</a:t>
            </a:r>
          </a:p>
        </p:txBody>
      </p:sp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914400" y="1371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6" name="Text Box 1032"/>
          <p:cNvSpPr txBox="1">
            <a:spLocks noChangeArrowheads="1"/>
          </p:cNvSpPr>
          <p:nvPr/>
        </p:nvSpPr>
        <p:spPr bwMode="auto">
          <a:xfrm>
            <a:off x="762000" y="1143000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What is the CMRR?</a:t>
            </a:r>
          </a:p>
        </p:txBody>
      </p:sp>
      <p:sp>
        <p:nvSpPr>
          <p:cNvPr id="37897" name="Text Box 1033"/>
          <p:cNvSpPr txBox="1">
            <a:spLocks noChangeArrowheads="1"/>
          </p:cNvSpPr>
          <p:nvPr/>
        </p:nvSpPr>
        <p:spPr bwMode="auto">
          <a:xfrm>
            <a:off x="833438" y="2784475"/>
            <a:ext cx="1376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Solution :</a:t>
            </a:r>
          </a:p>
        </p:txBody>
      </p:sp>
      <p:graphicFrame>
        <p:nvGraphicFramePr>
          <p:cNvPr id="41984" name="Object 1024"/>
          <p:cNvGraphicFramePr>
            <a:graphicFrameLocks noChangeAspect="1"/>
          </p:cNvGraphicFramePr>
          <p:nvPr/>
        </p:nvGraphicFramePr>
        <p:xfrm>
          <a:off x="1101725" y="3276600"/>
          <a:ext cx="7204075" cy="2230438"/>
        </p:xfrm>
        <a:graphic>
          <a:graphicData uri="http://schemas.openxmlformats.org/presentationml/2006/ole">
            <p:oleObj spid="_x0000_s69634" name="方程式" r:id="rId3" imgW="4267080" imgH="1320480" progId="Equation.3">
              <p:embed/>
            </p:oleObj>
          </a:graphicData>
        </a:graphic>
      </p:graphicFrame>
      <p:pic>
        <p:nvPicPr>
          <p:cNvPr id="37900" name="Picture 1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76400"/>
            <a:ext cx="6705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01" name="Text Box 1037"/>
          <p:cNvSpPr txBox="1">
            <a:spLocks noChangeArrowheads="1"/>
          </p:cNvSpPr>
          <p:nvPr/>
        </p:nvSpPr>
        <p:spPr bwMode="auto">
          <a:xfrm>
            <a:off x="2667000" y="55626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NB: This method is Not work! Why?</a:t>
            </a:r>
          </a:p>
        </p:txBody>
      </p:sp>
      <p:sp>
        <p:nvSpPr>
          <p:cNvPr id="37902" name="AutoShape 1038"/>
          <p:cNvSpPr>
            <a:spLocks/>
          </p:cNvSpPr>
          <p:nvPr/>
        </p:nvSpPr>
        <p:spPr bwMode="auto">
          <a:xfrm>
            <a:off x="3352800" y="33528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903" name="AutoShape 1039"/>
          <p:cNvSpPr>
            <a:spLocks/>
          </p:cNvSpPr>
          <p:nvPr/>
        </p:nvSpPr>
        <p:spPr bwMode="auto">
          <a:xfrm>
            <a:off x="7086600" y="33528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904" name="Text Box 1040"/>
          <p:cNvSpPr txBox="1">
            <a:spLocks noChangeArrowheads="1"/>
          </p:cNvSpPr>
          <p:nvPr/>
        </p:nvSpPr>
        <p:spPr bwMode="auto">
          <a:xfrm>
            <a:off x="3581400" y="34893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(1)</a:t>
            </a:r>
          </a:p>
        </p:txBody>
      </p:sp>
      <p:sp>
        <p:nvSpPr>
          <p:cNvPr id="37905" name="Text Box 1041"/>
          <p:cNvSpPr txBox="1">
            <a:spLocks noChangeArrowheads="1"/>
          </p:cNvSpPr>
          <p:nvPr/>
        </p:nvSpPr>
        <p:spPr bwMode="auto">
          <a:xfrm>
            <a:off x="7315200" y="342900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/>
              <a:t>(2)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15F281E-0E32-460B-A544-00107A5ABA6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33400" y="609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Applications of Op-Amp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6002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dirty="0"/>
              <a:t>To provide voltage amplitude changes (amplitude and polarity)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dirty="0"/>
              <a:t>Comparators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dirty="0"/>
              <a:t>Oscillators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dirty="0"/>
              <a:t>Filters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dirty="0"/>
              <a:t>Sensors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3600" dirty="0"/>
              <a:t>Instrumentation amplifiers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11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533400"/>
            <a:ext cx="3598863" cy="2438400"/>
          </a:xfrm>
          <a:noFill/>
        </p:spPr>
      </p:pic>
      <p:pic>
        <p:nvPicPr>
          <p:cNvPr id="17412" name="Picture 6" descr="111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81000"/>
            <a:ext cx="3954463" cy="2971800"/>
          </a:xfrm>
          <a:noFill/>
        </p:spPr>
      </p:pic>
      <p:sp>
        <p:nvSpPr>
          <p:cNvPr id="2150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B0B707E-5C25-4D6D-AA77-C52AFBCDAA3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38200" y="3352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dirty="0"/>
              <a:t>Typical IC packages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0" y="3733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 dirty="0"/>
              <a:t>IC packages placed on circuit board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Picture 5" descr="741_phot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04702" y="3396418"/>
            <a:ext cx="2238798" cy="419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53000" y="44196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Amplifier with </a:t>
            </a:r>
            <a:r>
              <a:rPr lang="en-IN" sz="2400" dirty="0" smtClean="0"/>
              <a:t>ICs</a:t>
            </a:r>
            <a:r>
              <a:rPr lang="en-IN" sz="2400" dirty="0" smtClean="0"/>
              <a:t>:</a:t>
            </a:r>
          </a:p>
          <a:p>
            <a:pPr lvl="1"/>
            <a:r>
              <a:rPr lang="en-IN" sz="2400" dirty="0" smtClean="0"/>
              <a:t>Reliable </a:t>
            </a:r>
          </a:p>
          <a:p>
            <a:pPr lvl="1"/>
            <a:r>
              <a:rPr lang="en-IN" sz="2400" dirty="0" smtClean="0"/>
              <a:t>Reduced Cost</a:t>
            </a:r>
          </a:p>
          <a:p>
            <a:pPr lvl="1"/>
            <a:r>
              <a:rPr lang="en-IN" sz="2400" dirty="0" smtClean="0"/>
              <a:t>Reduced Size</a:t>
            </a:r>
          </a:p>
          <a:p>
            <a:pPr lvl="1"/>
            <a:r>
              <a:rPr lang="en-IN" sz="2400" dirty="0" smtClean="0"/>
              <a:t>High Noise Reduction Capacity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charset="0"/>
              </a:rPr>
              <a:t>Introduction-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Operational Amplifier (Op-Amp)</a:t>
            </a:r>
            <a:endParaRPr lang="en-US" sz="3600" b="1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382000" cy="495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is an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integrated circuit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uses external voltage to amplify the input through a very high gain.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Op-amps are used to model the basic mathematical operations; addition, subtraction, integration and differentiation  in electronic analog computers. </a:t>
            </a:r>
          </a:p>
          <a:p>
            <a:pPr algn="just">
              <a:spcBef>
                <a:spcPts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1C0CDF9-BBFF-4E23-8B71-75BAF213B59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are 8 pins in a common Op-Amp, like the 741.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9248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5765" y="533399"/>
            <a:ext cx="6715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ooper Black" pitchFamily="18" charset="0"/>
              </a:rPr>
              <a:t>Ideal Operational Amplifier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6344230"/>
              </p:ext>
            </p:extLst>
          </p:nvPr>
        </p:nvGraphicFramePr>
        <p:xfrm>
          <a:off x="1386361" y="1847671"/>
          <a:ext cx="5630862" cy="1430337"/>
        </p:xfrm>
        <a:graphic>
          <a:graphicData uri="http://schemas.openxmlformats.org/presentationml/2006/ole">
            <p:oleObj spid="_x0000_s123906" name="Equation" r:id="rId3" imgW="2171520" imgH="67284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12192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n-US" sz="2400" b="1" dirty="0">
                <a:latin typeface="Constantia" pitchFamily="18" charset="0"/>
                <a:cs typeface="Simplified Arabic" pitchFamily="18" charset="-78"/>
              </a:rPr>
              <a:t>Ideal op-amp is characterized by: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2192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</a:rPr>
              <a:t>4.  Zero output voltage when input is voltage is zero.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ook Antiqua" pitchFamily="18" charset="0"/>
              </a:rPr>
              <a:t>5.  Infinite CMRR.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205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2600" y="1447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2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828800" y="37338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/>
              <a:t>3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505200" y="2819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/>
              <a:t>6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934200" y="3505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/>
              <a:t>4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781800" y="1676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/>
              <a:t>7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1126</Words>
  <Application>Microsoft Office PowerPoint</Application>
  <PresentationFormat>On-screen Show (4:3)</PresentationFormat>
  <Paragraphs>263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Office Theme</vt:lpstr>
      <vt:lpstr>Equation</vt:lpstr>
      <vt:lpstr>Bitmap Image</vt:lpstr>
      <vt:lpstr>Microsoft Equation 3.0</vt:lpstr>
      <vt:lpstr>方程式</vt:lpstr>
      <vt:lpstr>US05CPHY05  UNIT - IV  Operational Amplifier [OpAmp]</vt:lpstr>
      <vt:lpstr>US05CPHY05  UNIT - IV  Operational Amplifier [OpAmp]</vt:lpstr>
      <vt:lpstr>Slide 3</vt:lpstr>
      <vt:lpstr>Slide 4</vt:lpstr>
      <vt:lpstr>Slide 5</vt:lpstr>
      <vt:lpstr>Introduction- Operational Amplifier (Op-Amp)</vt:lpstr>
      <vt:lpstr>Slide 7</vt:lpstr>
      <vt:lpstr>Slide 8</vt:lpstr>
      <vt:lpstr>Slide 9</vt:lpstr>
      <vt:lpstr>Op-Amp Input Modes </vt:lpstr>
      <vt:lpstr>Op-Amp Input Modes</vt:lpstr>
      <vt:lpstr>Op-Amp Input Modes</vt:lpstr>
      <vt:lpstr>Slide 13</vt:lpstr>
      <vt:lpstr>Slide 14</vt:lpstr>
      <vt:lpstr>Slide 15</vt:lpstr>
      <vt:lpstr>Ideal Vs Practical Op-Amp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Operation</vt:lpstr>
      <vt:lpstr>Four Possible Configurations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Distortion</vt:lpstr>
      <vt:lpstr>Common-Mode Operation</vt:lpstr>
      <vt:lpstr>Common-Mode Rejection Ratio (CMRR)</vt:lpstr>
      <vt:lpstr>CMRR Example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Tirth</dc:creator>
  <cp:lastModifiedBy>Jivani Anil</cp:lastModifiedBy>
  <cp:revision>103</cp:revision>
  <dcterms:created xsi:type="dcterms:W3CDTF">2006-08-16T00:00:00Z</dcterms:created>
  <dcterms:modified xsi:type="dcterms:W3CDTF">2017-07-31T05:11:15Z</dcterms:modified>
</cp:coreProperties>
</file>