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0" r:id="rId7"/>
    <p:sldId id="272" r:id="rId8"/>
    <p:sldId id="262" r:id="rId9"/>
    <p:sldId id="271" r:id="rId10"/>
    <p:sldId id="263" r:id="rId11"/>
    <p:sldId id="264" r:id="rId12"/>
    <p:sldId id="269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E879-4500-4FB1-BC37-93D593C002CC}" type="datetimeFigureOut">
              <a:rPr lang="en-US" smtClean="0"/>
              <a:pPr/>
              <a:t>2/15/2021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7ECC-3EF0-47DB-9591-6438F5AD64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E879-4500-4FB1-BC37-93D593C002CC}" type="datetimeFigureOut">
              <a:rPr lang="en-US" smtClean="0"/>
              <a:pPr/>
              <a:t>2/15/2021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7ECC-3EF0-47DB-9591-6438F5AD64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E879-4500-4FB1-BC37-93D593C002CC}" type="datetimeFigureOut">
              <a:rPr lang="en-US" smtClean="0"/>
              <a:pPr/>
              <a:t>2/15/2021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7ECC-3EF0-47DB-9591-6438F5AD64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E879-4500-4FB1-BC37-93D593C002CC}" type="datetimeFigureOut">
              <a:rPr lang="en-US" smtClean="0"/>
              <a:pPr/>
              <a:t>2/15/2021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7ECC-3EF0-47DB-9591-6438F5AD64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E879-4500-4FB1-BC37-93D593C002CC}" type="datetimeFigureOut">
              <a:rPr lang="en-US" smtClean="0"/>
              <a:pPr/>
              <a:t>2/15/2021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7ECC-3EF0-47DB-9591-6438F5AD64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E879-4500-4FB1-BC37-93D593C002CC}" type="datetimeFigureOut">
              <a:rPr lang="en-US" smtClean="0"/>
              <a:pPr/>
              <a:t>2/15/2021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7ECC-3EF0-47DB-9591-6438F5AD64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E879-4500-4FB1-BC37-93D593C002CC}" type="datetimeFigureOut">
              <a:rPr lang="en-US" smtClean="0"/>
              <a:pPr/>
              <a:t>2/15/2021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7ECC-3EF0-47DB-9591-6438F5AD64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E879-4500-4FB1-BC37-93D593C002CC}" type="datetimeFigureOut">
              <a:rPr lang="en-US" smtClean="0"/>
              <a:pPr/>
              <a:t>2/15/2021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7ECC-3EF0-47DB-9591-6438F5AD64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E879-4500-4FB1-BC37-93D593C002CC}" type="datetimeFigureOut">
              <a:rPr lang="en-US" smtClean="0"/>
              <a:pPr/>
              <a:t>2/15/2021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7ECC-3EF0-47DB-9591-6438F5AD64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E879-4500-4FB1-BC37-93D593C002CC}" type="datetimeFigureOut">
              <a:rPr lang="en-US" smtClean="0"/>
              <a:pPr/>
              <a:t>2/15/2021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7ECC-3EF0-47DB-9591-6438F5AD64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E879-4500-4FB1-BC37-93D593C002CC}" type="datetimeFigureOut">
              <a:rPr lang="en-US" smtClean="0"/>
              <a:pPr/>
              <a:t>2/15/2021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97ECC-3EF0-47DB-9591-6438F5AD64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3E879-4500-4FB1-BC37-93D593C002CC}" type="datetimeFigureOut">
              <a:rPr lang="en-US" smtClean="0"/>
              <a:pPr/>
              <a:t>2/15/2021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97ECC-3EF0-47DB-9591-6438F5AD649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IN" sz="3600" b="1" u="sng" dirty="0" smtClean="0"/>
              <a:t>Unit  :  2  </a:t>
            </a:r>
          </a:p>
          <a:p>
            <a:pPr algn="ctr">
              <a:buNone/>
            </a:pPr>
            <a:r>
              <a:rPr lang="en-IN" sz="3600" b="1" u="sng" dirty="0" smtClean="0"/>
              <a:t>Bioassay </a:t>
            </a:r>
            <a:r>
              <a:rPr lang="en-IN" sz="3600" b="1" u="sng" dirty="0"/>
              <a:t>of fermentation </a:t>
            </a:r>
            <a:r>
              <a:rPr lang="en-IN" sz="3600" b="1" u="sng" dirty="0" smtClean="0"/>
              <a:t>product</a:t>
            </a:r>
          </a:p>
          <a:p>
            <a:r>
              <a:rPr lang="en-US" sz="3600" dirty="0" smtClean="0"/>
              <a:t>Biological assays include both assays in which compound being </a:t>
            </a:r>
            <a:r>
              <a:rPr lang="en-US" sz="3600" dirty="0" err="1" smtClean="0"/>
              <a:t>quantitated</a:t>
            </a:r>
            <a:r>
              <a:rPr lang="en-US" sz="3600" dirty="0" smtClean="0"/>
              <a:t> either depresses or stimulates the growth of a sensitive test organisms and those that employ enzymes.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600" dirty="0" smtClean="0"/>
              <a:t>-  Bioassays are more difficult to perform, provide greater error and less reproducible than chemical &amp; physical assays.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600" dirty="0" smtClean="0"/>
              <a:t>-  Various types of </a:t>
            </a:r>
            <a:r>
              <a:rPr lang="en-US" sz="3600" dirty="0" err="1" smtClean="0"/>
              <a:t>m.o</a:t>
            </a:r>
            <a:r>
              <a:rPr lang="en-US" sz="3600" dirty="0" smtClean="0"/>
              <a:t> are employed.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600" dirty="0" smtClean="0"/>
              <a:t>-  Bacteria are used for the assay of amino acids, antibiotics, and vitamins.</a:t>
            </a:r>
            <a:endParaRPr lang="en-IN" sz="3600" dirty="0" smtClean="0"/>
          </a:p>
          <a:p>
            <a:pPr>
              <a:buNone/>
            </a:pPr>
            <a:endParaRPr lang="en-IN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000" b="1" dirty="0" smtClean="0"/>
              <a:t>End point determination assays  :</a:t>
            </a:r>
          </a:p>
          <a:p>
            <a:pPr>
              <a:buNone/>
            </a:pPr>
            <a:r>
              <a:rPr lang="en-US" sz="4000" b="1" dirty="0" smtClean="0"/>
              <a:t>	-  </a:t>
            </a:r>
            <a:r>
              <a:rPr lang="en-US" sz="4000" dirty="0" smtClean="0"/>
              <a:t>End point assay is employed when the Microbial </a:t>
            </a:r>
            <a:r>
              <a:rPr lang="en-US" sz="4000" b="1" dirty="0" smtClean="0"/>
              <a:t>growth  occurs as a pellicle on the surface of the medium or cells clump at bottom. </a:t>
            </a:r>
          </a:p>
          <a:p>
            <a:pPr>
              <a:buNone/>
            </a:pPr>
            <a:r>
              <a:rPr lang="en-US" sz="4000" b="1" dirty="0" smtClean="0"/>
              <a:t>	</a:t>
            </a:r>
            <a:r>
              <a:rPr lang="en-US" sz="4000" dirty="0" smtClean="0"/>
              <a:t>-  series of tubes of growth medium containing </a:t>
            </a:r>
            <a:r>
              <a:rPr lang="en-US" sz="4000" b="1" dirty="0" smtClean="0"/>
              <a:t>serially diluted compound</a:t>
            </a:r>
            <a:r>
              <a:rPr lang="en-US" sz="4000" dirty="0" smtClean="0"/>
              <a:t>( </a:t>
            </a:r>
            <a:r>
              <a:rPr lang="en-US" sz="4000" dirty="0" err="1" smtClean="0"/>
              <a:t>e.g</a:t>
            </a:r>
            <a:r>
              <a:rPr lang="en-US" sz="4000" dirty="0" smtClean="0"/>
              <a:t> Antibiotic) , is inoculated with test organism and incubated.</a:t>
            </a:r>
          </a:p>
          <a:p>
            <a:pPr>
              <a:buNone/>
            </a:pPr>
            <a:r>
              <a:rPr lang="en-US" sz="4000" dirty="0" smtClean="0"/>
              <a:t>	-   each tube is observed to determine the presence or absence of growth.</a:t>
            </a:r>
            <a:endParaRPr lang="en-IN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900" dirty="0" smtClean="0"/>
              <a:t>-  </a:t>
            </a:r>
            <a:r>
              <a:rPr lang="en-US" sz="4900" b="1" dirty="0" smtClean="0"/>
              <a:t>The last tube that does not show growth </a:t>
            </a:r>
            <a:r>
              <a:rPr lang="en-US" sz="4900" dirty="0" smtClean="0"/>
              <a:t>in the dilution series is equivalent to a dilution of the compound/ fermentation broth.</a:t>
            </a:r>
          </a:p>
          <a:p>
            <a:pPr>
              <a:buNone/>
            </a:pPr>
            <a:r>
              <a:rPr lang="en-US" sz="4900" dirty="0" smtClean="0"/>
              <a:t>	 </a:t>
            </a:r>
            <a:r>
              <a:rPr lang="en-US" sz="4900" dirty="0" err="1" smtClean="0"/>
              <a:t>e.g</a:t>
            </a:r>
            <a:r>
              <a:rPr lang="en-US" sz="4900" dirty="0" smtClean="0"/>
              <a:t> if the last dilution is 1/64, then approximately 64 dilution units /ml of the compound present.</a:t>
            </a:r>
          </a:p>
          <a:p>
            <a:pPr>
              <a:buNone/>
            </a:pPr>
            <a:r>
              <a:rPr lang="en-US" sz="4900" dirty="0" smtClean="0"/>
              <a:t>	-  Dilution units are of value when the fermentation product is newly discovered and the standard reference is not available.</a:t>
            </a:r>
          </a:p>
          <a:p>
            <a:pPr>
              <a:buNone/>
            </a:pPr>
            <a:r>
              <a:rPr lang="en-US" sz="4900" dirty="0" smtClean="0"/>
              <a:t>	</a:t>
            </a:r>
            <a:endParaRPr lang="en-IN" sz="3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sz="4200" b="1" dirty="0" smtClean="0"/>
              <a:t>Metabolic Response assays  :</a:t>
            </a:r>
          </a:p>
          <a:p>
            <a:pPr>
              <a:buNone/>
            </a:pPr>
            <a:r>
              <a:rPr lang="en-US" sz="4200" b="1" dirty="0" smtClean="0"/>
              <a:t>	-  </a:t>
            </a:r>
            <a:r>
              <a:rPr lang="en-US" sz="4200" dirty="0" smtClean="0"/>
              <a:t>Similar to </a:t>
            </a:r>
            <a:r>
              <a:rPr lang="en-US" sz="4200" dirty="0" err="1" smtClean="0"/>
              <a:t>turbidimetric</a:t>
            </a:r>
            <a:r>
              <a:rPr lang="en-US" sz="4200" dirty="0" smtClean="0"/>
              <a:t> assays, except that, instead of measuring the effect of the product on the growth of test organism, we measure  its </a:t>
            </a:r>
            <a:r>
              <a:rPr lang="en-US" sz="4200" b="1" dirty="0" smtClean="0"/>
              <a:t>effect on some metabolic reaction during growth. </a:t>
            </a:r>
          </a:p>
          <a:p>
            <a:pPr>
              <a:buNone/>
            </a:pPr>
            <a:r>
              <a:rPr lang="en-US" sz="4200" dirty="0" smtClean="0"/>
              <a:t>	-  </a:t>
            </a:r>
            <a:r>
              <a:rPr lang="en-US" sz="4200" dirty="0" err="1" smtClean="0"/>
              <a:t>e.g</a:t>
            </a:r>
            <a:r>
              <a:rPr lang="en-US" sz="4200" dirty="0" smtClean="0"/>
              <a:t>  Acid production, CO2 evolution, O2 absorption and Enzyme </a:t>
            </a:r>
            <a:r>
              <a:rPr lang="en-US" sz="4200" dirty="0" err="1" smtClean="0"/>
              <a:t>dehydrogenase</a:t>
            </a:r>
            <a:r>
              <a:rPr lang="en-US" sz="4200" dirty="0" smtClean="0"/>
              <a:t> activity.</a:t>
            </a:r>
            <a:endParaRPr lang="en-IN" sz="42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100" b="1" dirty="0" smtClean="0"/>
              <a:t>Enzymatic Assays :</a:t>
            </a:r>
          </a:p>
          <a:p>
            <a:pPr>
              <a:buNone/>
            </a:pPr>
            <a:r>
              <a:rPr lang="en-US" sz="4100" dirty="0" smtClean="0"/>
              <a:t>	-  Enzymatic assays are highly specific and will quantitatively detect minute amounts of a fermentation product as well as differentiate between biologically active and inactive forms of compound.</a:t>
            </a:r>
          </a:p>
          <a:p>
            <a:pPr>
              <a:buNone/>
            </a:pPr>
            <a:r>
              <a:rPr lang="en-US" sz="4100" dirty="0" smtClean="0"/>
              <a:t>	-  Enzyme preparation is incubated with a sample of culture broth so as to cause some </a:t>
            </a:r>
            <a:r>
              <a:rPr lang="en-US" sz="4100" b="1" dirty="0" smtClean="0"/>
              <a:t>enzyme mediated change in the fermentation product </a:t>
            </a:r>
            <a:r>
              <a:rPr lang="en-US" sz="4100" dirty="0" smtClean="0"/>
              <a:t>such as partial decomposition with formation of measurable product.</a:t>
            </a:r>
            <a:endParaRPr lang="en-IN" sz="4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 smtClean="0"/>
              <a:t>	- e.g.  L- </a:t>
            </a:r>
            <a:r>
              <a:rPr lang="en-US" sz="3600" dirty="0" err="1" smtClean="0"/>
              <a:t>Glutamic</a:t>
            </a:r>
            <a:r>
              <a:rPr lang="en-US" sz="3600" dirty="0" smtClean="0"/>
              <a:t> acid  in a sample of fermentation broth can be assayed by adding washed cells of </a:t>
            </a:r>
            <a:r>
              <a:rPr lang="en-US" sz="3600" dirty="0" err="1" smtClean="0"/>
              <a:t>E.coli</a:t>
            </a:r>
            <a:r>
              <a:rPr lang="en-US" sz="3600" dirty="0" smtClean="0"/>
              <a:t> contain the enzyme </a:t>
            </a:r>
            <a:r>
              <a:rPr lang="en-US" sz="3600" dirty="0" err="1" smtClean="0"/>
              <a:t>glutamic</a:t>
            </a:r>
            <a:r>
              <a:rPr lang="en-US" sz="3600" dirty="0" smtClean="0"/>
              <a:t> acid </a:t>
            </a:r>
            <a:r>
              <a:rPr lang="en-US" sz="3600" dirty="0" err="1" smtClean="0"/>
              <a:t>decarboxylase</a:t>
            </a:r>
            <a:r>
              <a:rPr lang="en-US" sz="3600" dirty="0" smtClean="0"/>
              <a:t>.  Toluene is added to this mixture to liberate the enzyme from the cells and the assay is carried out at pH-5.  </a:t>
            </a:r>
          </a:p>
          <a:p>
            <a:pPr>
              <a:buNone/>
            </a:pPr>
            <a:r>
              <a:rPr lang="en-US" sz="3600" dirty="0" smtClean="0"/>
              <a:t>	-  One mole of CO2 is liberated from each mole of </a:t>
            </a:r>
            <a:r>
              <a:rPr lang="en-US" sz="3600" dirty="0" err="1" smtClean="0"/>
              <a:t>glutamic</a:t>
            </a:r>
            <a:r>
              <a:rPr lang="en-US" sz="3600" dirty="0" smtClean="0"/>
              <a:t> acid.</a:t>
            </a:r>
          </a:p>
          <a:p>
            <a:pPr>
              <a:buNone/>
            </a:pPr>
            <a:r>
              <a:rPr lang="en-US" sz="3600" dirty="0" smtClean="0"/>
              <a:t>	-  The CO2 is poorly soluble in water at this pH, is evolved to the atmosphere as the gas and measured by </a:t>
            </a:r>
            <a:r>
              <a:rPr lang="en-US" sz="3600" dirty="0" err="1" smtClean="0"/>
              <a:t>manometric</a:t>
            </a:r>
            <a:r>
              <a:rPr lang="en-US" sz="3600" smtClean="0"/>
              <a:t>  </a:t>
            </a:r>
            <a:r>
              <a:rPr lang="en-US" sz="3600" dirty="0" smtClean="0"/>
              <a:t>means with a </a:t>
            </a:r>
            <a:r>
              <a:rPr lang="en-US" sz="3600" smtClean="0"/>
              <a:t>Warburg </a:t>
            </a:r>
            <a:r>
              <a:rPr lang="en-US" sz="3600" smtClean="0"/>
              <a:t> </a:t>
            </a:r>
            <a:r>
              <a:rPr lang="en-US" sz="3600" dirty="0" err="1" smtClean="0"/>
              <a:t>Respirometer</a:t>
            </a:r>
            <a:r>
              <a:rPr lang="en-US" sz="3600" dirty="0" smtClean="0"/>
              <a:t>.</a:t>
            </a:r>
            <a:endParaRPr lang="en-IN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707229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16000" dirty="0" smtClean="0"/>
              <a:t>-  Yeasts are used in vitamins and antibiotic assays.</a:t>
            </a:r>
          </a:p>
          <a:p>
            <a:pPr>
              <a:buNone/>
            </a:pPr>
            <a:r>
              <a:rPr lang="en-US" sz="16000" dirty="0" smtClean="0"/>
              <a:t>	-  Fungi for vitamins, trace metals, antibiotics, and fungicidal and </a:t>
            </a:r>
            <a:r>
              <a:rPr lang="en-US" sz="16000" dirty="0" err="1" smtClean="0"/>
              <a:t>fungistatic</a:t>
            </a:r>
            <a:r>
              <a:rPr lang="en-US" sz="16000" dirty="0" smtClean="0"/>
              <a:t> materials.</a:t>
            </a:r>
          </a:p>
          <a:p>
            <a:pPr>
              <a:buNone/>
            </a:pPr>
            <a:r>
              <a:rPr lang="en-US" sz="16000" dirty="0" smtClean="0"/>
              <a:t>	-  Protozoan – </a:t>
            </a:r>
            <a:r>
              <a:rPr lang="en-US" sz="16000" i="1" dirty="0" smtClean="0"/>
              <a:t>Euglena </a:t>
            </a:r>
            <a:r>
              <a:rPr lang="en-US" sz="16000" i="1" dirty="0" err="1" smtClean="0"/>
              <a:t>gracilis</a:t>
            </a:r>
            <a:r>
              <a:rPr lang="en-US" sz="16000" i="1" dirty="0" smtClean="0"/>
              <a:t> </a:t>
            </a:r>
            <a:r>
              <a:rPr lang="en-US" sz="16000" dirty="0" smtClean="0"/>
              <a:t>used in Vitamin B12 assay.</a:t>
            </a:r>
          </a:p>
          <a:p>
            <a:r>
              <a:rPr lang="en-US" sz="16000" dirty="0" smtClean="0"/>
              <a:t>Requirements for a </a:t>
            </a:r>
            <a:r>
              <a:rPr lang="en-US" sz="16000" b="1" dirty="0" smtClean="0"/>
              <a:t>good test Organisms </a:t>
            </a:r>
            <a:r>
              <a:rPr lang="en-US" sz="16000" dirty="0" smtClean="0"/>
              <a:t>:</a:t>
            </a:r>
          </a:p>
          <a:p>
            <a:pPr>
              <a:buNone/>
            </a:pPr>
            <a:r>
              <a:rPr lang="en-US" sz="16000" dirty="0" smtClean="0"/>
              <a:t>	1.  It should be genetically stable.</a:t>
            </a:r>
          </a:p>
          <a:p>
            <a:pPr>
              <a:buNone/>
            </a:pPr>
            <a:r>
              <a:rPr lang="en-US" sz="16000" dirty="0" smtClean="0"/>
              <a:t>	2.  It should respond in a graded manner only to a test compound and not to the other materials.</a:t>
            </a:r>
          </a:p>
          <a:p>
            <a:pPr>
              <a:buNone/>
            </a:pPr>
            <a:endParaRPr lang="en-US" sz="16000" dirty="0" smtClean="0"/>
          </a:p>
          <a:p>
            <a:pPr>
              <a:buNone/>
            </a:pPr>
            <a:endParaRPr lang="en-US" sz="16000" dirty="0" smtClean="0"/>
          </a:p>
          <a:p>
            <a:pPr>
              <a:buNone/>
            </a:pPr>
            <a:r>
              <a:rPr lang="en-US" sz="16000" dirty="0" smtClean="0"/>
              <a:t>	</a:t>
            </a:r>
            <a:endParaRPr lang="en-IN" sz="1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600" dirty="0" smtClean="0"/>
              <a:t>3.  should grow relatively quickly on a simple media.</a:t>
            </a:r>
          </a:p>
          <a:p>
            <a:pPr>
              <a:buNone/>
            </a:pPr>
            <a:r>
              <a:rPr lang="en-US" sz="3600" dirty="0" smtClean="0"/>
              <a:t>	4.  should not be pathogen.</a:t>
            </a:r>
          </a:p>
          <a:p>
            <a:pPr>
              <a:buNone/>
            </a:pPr>
            <a:r>
              <a:rPr lang="en-US" sz="3600" dirty="0" smtClean="0"/>
              <a:t>	5.  should grow in a fashion that facilitates reading the assay. </a:t>
            </a:r>
            <a:r>
              <a:rPr lang="en-US" sz="3600" dirty="0" err="1" smtClean="0"/>
              <a:t>i.e</a:t>
            </a:r>
            <a:r>
              <a:rPr lang="en-US" sz="3600" dirty="0" smtClean="0"/>
              <a:t> the cells should not clump in </a:t>
            </a:r>
            <a:r>
              <a:rPr lang="en-US" sz="3600" dirty="0" err="1" smtClean="0"/>
              <a:t>turbidimetric</a:t>
            </a:r>
            <a:r>
              <a:rPr lang="en-US" sz="3600" dirty="0" smtClean="0"/>
              <a:t>  assays or swarm across the agar surface for diffusion assays.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600" dirty="0" smtClean="0"/>
              <a:t>6. Should be aerobic or facultative aerobe as anaerobic assays are difficult to perform and require special equipment.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600" dirty="0" smtClean="0"/>
              <a:t>7.  Should grow well at a pH that does not affect the stability or toxicity of the material.</a:t>
            </a:r>
            <a:endParaRPr lang="en-IN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Biological assays fall in to four groups :</a:t>
            </a:r>
          </a:p>
          <a:p>
            <a:pPr marL="1200150" lvl="1" indent="-742950">
              <a:buAutoNum type="arabicPeriod"/>
            </a:pPr>
            <a:r>
              <a:rPr lang="en-US" sz="3600" dirty="0" smtClean="0"/>
              <a:t>Diffusion Assays</a:t>
            </a:r>
          </a:p>
          <a:p>
            <a:pPr marL="1200150" lvl="1" indent="-742950">
              <a:buAutoNum type="arabicPeriod"/>
            </a:pPr>
            <a:r>
              <a:rPr lang="en-US" sz="3600" dirty="0" err="1" smtClean="0"/>
              <a:t>Turbidimetric</a:t>
            </a:r>
            <a:r>
              <a:rPr lang="en-US" sz="3600" dirty="0" smtClean="0"/>
              <a:t>  and Growth Assays</a:t>
            </a:r>
          </a:p>
          <a:p>
            <a:pPr marL="1200150" lvl="1" indent="-742950">
              <a:buAutoNum type="arabicPeriod"/>
            </a:pPr>
            <a:r>
              <a:rPr lang="en-US" sz="3600" dirty="0" smtClean="0"/>
              <a:t>Metabolic Response Assays</a:t>
            </a:r>
          </a:p>
          <a:p>
            <a:pPr marL="1200150" lvl="1" indent="-742950">
              <a:buAutoNum type="arabicPeriod"/>
            </a:pPr>
            <a:r>
              <a:rPr lang="en-US" sz="3600" dirty="0" smtClean="0"/>
              <a:t>Enzymatic Assays</a:t>
            </a:r>
            <a:endParaRPr lang="en-US" sz="3600" b="1" dirty="0" smtClean="0"/>
          </a:p>
          <a:p>
            <a:pPr marL="1200150" lvl="1" indent="-742950">
              <a:buNone/>
            </a:pPr>
            <a:r>
              <a:rPr lang="en-US" sz="3600" b="1" dirty="0" smtClean="0"/>
              <a:t>Diffusion Assays :</a:t>
            </a:r>
          </a:p>
          <a:p>
            <a:pPr marL="1200150" lvl="1" indent="-742950">
              <a:buNone/>
            </a:pPr>
            <a:r>
              <a:rPr lang="en-US" sz="3600" dirty="0" smtClean="0"/>
              <a:t>Diffusion assays are carried out on a solid</a:t>
            </a:r>
          </a:p>
          <a:p>
            <a:pPr marL="1200150" lvl="1" indent="-742950">
              <a:buNone/>
            </a:pPr>
            <a:r>
              <a:rPr lang="en-US" sz="3600" dirty="0" smtClean="0"/>
              <a:t>Agar medium – suitable for the growth of the          </a:t>
            </a:r>
          </a:p>
          <a:p>
            <a:pPr marL="1200150" lvl="1" indent="-742950">
              <a:buNone/>
            </a:pPr>
            <a:r>
              <a:rPr lang="en-US" sz="3600" dirty="0" smtClean="0"/>
              <a:t>test organism. </a:t>
            </a:r>
          </a:p>
          <a:p>
            <a:pPr marL="1200150" lvl="1" indent="-742950">
              <a:buNone/>
            </a:pPr>
            <a:r>
              <a:rPr lang="en-US" sz="3600" dirty="0" smtClean="0"/>
              <a:t>-  Compound to assayed is allowed to diffuse </a:t>
            </a:r>
          </a:p>
          <a:p>
            <a:pPr marL="1200150" lvl="1" indent="-742950">
              <a:buNone/>
            </a:pPr>
            <a:r>
              <a:rPr lang="en-US" sz="3600" dirty="0" smtClean="0"/>
              <a:t>through the medium in a radial fashion</a:t>
            </a:r>
          </a:p>
          <a:p>
            <a:pPr marL="1200150" lvl="1" indent="-742950">
              <a:buAutoNum type="arabicPeriod"/>
            </a:pPr>
            <a:endParaRPr lang="en-US" sz="3600" b="1" dirty="0" smtClean="0"/>
          </a:p>
          <a:p>
            <a:pPr marL="1200150" lvl="1" indent="-742950">
              <a:buNone/>
            </a:pPr>
            <a:endParaRPr lang="en-IN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	</a:t>
            </a:r>
            <a:r>
              <a:rPr lang="en-US" sz="4500" dirty="0" smtClean="0"/>
              <a:t>from a cup so that the growth of the test organism is either depressed  with antibiotic or stimulated with  a growth factor (vitamins).</a:t>
            </a:r>
          </a:p>
          <a:p>
            <a:pPr>
              <a:buNone/>
            </a:pPr>
            <a:r>
              <a:rPr lang="en-US" sz="4500" dirty="0"/>
              <a:t>	</a:t>
            </a:r>
            <a:r>
              <a:rPr lang="en-US" sz="4500" dirty="0" smtClean="0"/>
              <a:t>-  diameter of this area reflects the concentration of the compound being assayed and is compared with similar zones produced by known concentrations of standard compound.</a:t>
            </a:r>
          </a:p>
          <a:p>
            <a:pPr>
              <a:buNone/>
            </a:pPr>
            <a:r>
              <a:rPr lang="en-US" sz="4500" dirty="0"/>
              <a:t>	</a:t>
            </a:r>
            <a:endParaRPr lang="en-IN" sz="4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400" dirty="0" smtClean="0"/>
              <a:t>There are Two types of Diffusion assays :</a:t>
            </a:r>
          </a:p>
          <a:p>
            <a:pPr>
              <a:buNone/>
            </a:pPr>
            <a:r>
              <a:rPr lang="en-US" sz="4400" dirty="0" smtClean="0"/>
              <a:t>	-  Cylinder method : antibiotic solution or other fermentation product diffuses from a reservoir  or Cylinder in to the surrounding agar. </a:t>
            </a:r>
          </a:p>
          <a:p>
            <a:pPr>
              <a:buNone/>
            </a:pPr>
            <a:r>
              <a:rPr lang="en-US" sz="4400" dirty="0" smtClean="0"/>
              <a:t>	-  Paper Disc method : Defined amount of fermentation solution(0.1ml) is applied to the disc.</a:t>
            </a:r>
          </a:p>
          <a:p>
            <a:endParaRPr lang="en-IN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icture\20210203_1939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8953"/>
            <a:ext cx="9144000" cy="6220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100" b="1" dirty="0" err="1" smtClean="0"/>
              <a:t>Turbidimetric</a:t>
            </a:r>
            <a:r>
              <a:rPr lang="en-US" sz="4100" b="1" dirty="0" smtClean="0"/>
              <a:t> </a:t>
            </a:r>
            <a:r>
              <a:rPr lang="en-US" sz="4100" b="1" dirty="0" smtClean="0"/>
              <a:t>and Growth Assays :</a:t>
            </a:r>
          </a:p>
          <a:p>
            <a:pPr marL="342900" lvl="1" indent="-342900">
              <a:buNone/>
            </a:pPr>
            <a:r>
              <a:rPr lang="en-US" sz="4100" dirty="0" smtClean="0"/>
              <a:t>	-  The effect of the compound under test in liquid culture is measured as increased or decreased turbidity associated with the growth rate or total growth of M.O.</a:t>
            </a:r>
          </a:p>
          <a:p>
            <a:pPr marL="342900" lvl="1" indent="-342900">
              <a:buNone/>
            </a:pPr>
            <a:r>
              <a:rPr lang="en-US" sz="4100" dirty="0" smtClean="0"/>
              <a:t>	-  Series of tubes with a suitable liquid medium  are added with material to be assayed in a graded amount.</a:t>
            </a:r>
          </a:p>
          <a:p>
            <a:pPr marL="342900" lvl="1" indent="-342900">
              <a:buNone/>
            </a:pPr>
            <a:r>
              <a:rPr lang="en-US" sz="4100" dirty="0" smtClean="0"/>
              <a:t>	-  Tubes are inoculated with test organism, and incubated.</a:t>
            </a:r>
          </a:p>
          <a:p>
            <a:pPr marL="342900" lvl="1" indent="-342900">
              <a:buNone/>
            </a:pPr>
            <a:r>
              <a:rPr lang="en-US" sz="4100" dirty="0" smtClean="0"/>
              <a:t>	-  Reading are taken as O.D or absorbance.</a:t>
            </a:r>
          </a:p>
          <a:p>
            <a:pPr marL="342900" lvl="1" indent="-342900">
              <a:buNone/>
            </a:pPr>
            <a:r>
              <a:rPr lang="en-US" sz="4100" dirty="0" smtClean="0"/>
              <a:t>	 -  The O.D is plotted against the conc. of Standard to obtain a standard curve.</a:t>
            </a:r>
          </a:p>
          <a:p>
            <a:pPr marL="342900" lvl="1" indent="-342900">
              <a:buNone/>
            </a:pPr>
            <a:endParaRPr lang="en-US" sz="4100" dirty="0" smtClean="0"/>
          </a:p>
          <a:p>
            <a:pPr>
              <a:buNone/>
            </a:pPr>
            <a:endParaRPr lang="en-IN" sz="4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92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</cp:lastModifiedBy>
  <cp:revision>33</cp:revision>
  <dcterms:created xsi:type="dcterms:W3CDTF">2020-12-06T04:51:12Z</dcterms:created>
  <dcterms:modified xsi:type="dcterms:W3CDTF">2021-02-15T04:56:34Z</dcterms:modified>
</cp:coreProperties>
</file>