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Topic: </a:t>
            </a:r>
            <a:r>
              <a:rPr lang="en-US" dirty="0" smtClean="0"/>
              <a:t>Connectives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62200"/>
            <a:ext cx="7406640" cy="1240464"/>
          </a:xfrm>
        </p:spPr>
        <p:txBody>
          <a:bodyPr/>
          <a:lstStyle/>
          <a:p>
            <a:r>
              <a:rPr lang="en-US" dirty="0" smtClean="0"/>
              <a:t>V P &amp; R P T P Science College, </a:t>
            </a:r>
            <a:r>
              <a:rPr lang="en-US" dirty="0" err="1" smtClean="0"/>
              <a:t>Vallabha</a:t>
            </a:r>
            <a:r>
              <a:rPr lang="en-US" dirty="0" smtClean="0"/>
              <a:t> Vidyanagar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connective?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 Connectives are words that are used to join sentences or phrases</a:t>
            </a:r>
            <a:endParaRPr lang="en-US" dirty="0" smtClean="0"/>
          </a:p>
          <a:p>
            <a:r>
              <a:rPr lang="en-US" b="1" dirty="0" smtClean="0"/>
              <a:t> </a:t>
            </a:r>
            <a:r>
              <a:rPr lang="en-US" b="1" u="sng" dirty="0" smtClean="0"/>
              <a:t>AND</a:t>
            </a:r>
            <a:r>
              <a:rPr lang="en-US" u="sng" dirty="0" smtClean="0"/>
              <a:t>   </a:t>
            </a:r>
            <a:r>
              <a:rPr lang="en-US" b="1" u="sng" dirty="0" smtClean="0"/>
              <a:t>WORDS</a:t>
            </a:r>
          </a:p>
          <a:p>
            <a:endParaRPr lang="en-US" dirty="0" smtClean="0"/>
          </a:p>
          <a:p>
            <a:pPr lvl="0"/>
            <a:r>
              <a:rPr lang="en-US" b="1" dirty="0" smtClean="0"/>
              <a:t>And</a:t>
            </a:r>
            <a:r>
              <a:rPr lang="en-US" dirty="0" smtClean="0"/>
              <a:t>— for two days we had only bread </a:t>
            </a:r>
            <a:r>
              <a:rPr lang="en-US" b="1" dirty="0" smtClean="0"/>
              <a:t>and </a:t>
            </a:r>
            <a:r>
              <a:rPr lang="en-US" dirty="0" smtClean="0"/>
              <a:t>butter.</a:t>
            </a:r>
          </a:p>
          <a:p>
            <a:pPr lvl="0"/>
            <a:r>
              <a:rPr lang="en-US" b="1" dirty="0" smtClean="0"/>
              <a:t>Also</a:t>
            </a:r>
            <a:r>
              <a:rPr lang="en-US" dirty="0" smtClean="0"/>
              <a:t>—He is a student and a typist </a:t>
            </a:r>
            <a:r>
              <a:rPr lang="en-US" b="1" dirty="0" smtClean="0"/>
              <a:t>also.</a:t>
            </a:r>
            <a:endParaRPr lang="en-US" dirty="0" smtClean="0"/>
          </a:p>
          <a:p>
            <a:pPr lvl="0"/>
            <a:r>
              <a:rPr lang="en-US" b="1" dirty="0" smtClean="0"/>
              <a:t>As well</a:t>
            </a:r>
            <a:r>
              <a:rPr lang="en-US" dirty="0" smtClean="0"/>
              <a:t>—   He is a singer and a musician </a:t>
            </a:r>
            <a:r>
              <a:rPr lang="en-US" b="1" dirty="0" smtClean="0"/>
              <a:t>as well.</a:t>
            </a:r>
            <a:endParaRPr lang="en-US" dirty="0" smtClean="0"/>
          </a:p>
          <a:p>
            <a:pPr lvl="0"/>
            <a:r>
              <a:rPr lang="en-US" b="1" dirty="0" smtClean="0"/>
              <a:t>Besides</a:t>
            </a:r>
            <a:r>
              <a:rPr lang="en-US" dirty="0" smtClean="0"/>
              <a:t>— we had sandwiches </a:t>
            </a:r>
            <a:r>
              <a:rPr lang="en-US" b="1" dirty="0" smtClean="0"/>
              <a:t>besides </a:t>
            </a:r>
            <a:r>
              <a:rPr lang="en-US" dirty="0" smtClean="0"/>
              <a:t>coffee.</a:t>
            </a:r>
          </a:p>
          <a:p>
            <a:pPr lvl="0"/>
            <a:r>
              <a:rPr lang="en-US" b="1" dirty="0" smtClean="0"/>
              <a:t>Moreover</a:t>
            </a:r>
            <a:r>
              <a:rPr lang="en-US" dirty="0" smtClean="0"/>
              <a:t> (used to add information) also and more importantly:</a:t>
            </a:r>
          </a:p>
          <a:p>
            <a:pPr lvl="0"/>
            <a:r>
              <a:rPr lang="en-US" dirty="0" smtClean="0"/>
              <a:t>The whole report is badly written. </a:t>
            </a:r>
            <a:r>
              <a:rPr lang="en-US" b="1" dirty="0" smtClean="0"/>
              <a:t>Moreover,</a:t>
            </a:r>
            <a:r>
              <a:rPr lang="en-US" dirty="0" smtClean="0"/>
              <a:t> it's inaccurate.</a:t>
            </a:r>
          </a:p>
          <a:p>
            <a:pPr lvl="0"/>
            <a:r>
              <a:rPr lang="en-US" b="1" dirty="0" smtClean="0"/>
              <a:t>Furthermore </a:t>
            </a:r>
            <a:r>
              <a:rPr lang="en-US" dirty="0" smtClean="0"/>
              <a:t>--      I suggest we   buy Zenith computers - they're good   and </a:t>
            </a:r>
            <a:r>
              <a:rPr lang="en-US" b="1" dirty="0" smtClean="0"/>
              <a:t>furthermore</a:t>
            </a:r>
            <a:r>
              <a:rPr lang="en-US" dirty="0" smtClean="0"/>
              <a:t>   they're   cheap.</a:t>
            </a:r>
          </a:p>
          <a:p>
            <a:pPr lvl="0"/>
            <a:r>
              <a:rPr lang="en-US" b="1" dirty="0" smtClean="0"/>
              <a:t>In addition to </a:t>
            </a:r>
            <a:r>
              <a:rPr lang="en-US" dirty="0" smtClean="0"/>
              <a:t>-- </a:t>
            </a:r>
            <a:r>
              <a:rPr lang="en-US" b="1" dirty="0" smtClean="0"/>
              <a:t>In addition to</a:t>
            </a:r>
            <a:r>
              <a:rPr lang="en-US" dirty="0" smtClean="0"/>
              <a:t> a good degree, you also need experience for this job.</a:t>
            </a:r>
          </a:p>
          <a:p>
            <a:pPr lvl="0"/>
            <a:r>
              <a:rPr lang="en-US" b="1" dirty="0" smtClean="0"/>
              <a:t>Not only… but also</a:t>
            </a:r>
            <a:r>
              <a:rPr lang="en-US" dirty="0" smtClean="0"/>
              <a:t>-- The thief </a:t>
            </a:r>
            <a:r>
              <a:rPr lang="en-US" b="1" dirty="0" smtClean="0"/>
              <a:t>not only</a:t>
            </a:r>
            <a:r>
              <a:rPr lang="en-US" dirty="0" smtClean="0"/>
              <a:t> took the money </a:t>
            </a:r>
            <a:r>
              <a:rPr lang="en-US" b="1" dirty="0" smtClean="0"/>
              <a:t>but also</a:t>
            </a:r>
            <a:r>
              <a:rPr lang="en-US" dirty="0" smtClean="0"/>
              <a:t> my car.</a:t>
            </a:r>
          </a:p>
          <a:p>
            <a:pPr lvl="0"/>
            <a:r>
              <a:rPr lang="en-US" b="1" dirty="0" smtClean="0"/>
              <a:t>As well as-</a:t>
            </a:r>
            <a:r>
              <a:rPr lang="en-US" dirty="0" smtClean="0"/>
              <a:t> He   is a singer </a:t>
            </a:r>
            <a:r>
              <a:rPr lang="en-US" b="1" dirty="0" smtClean="0"/>
              <a:t>as well as</a:t>
            </a:r>
            <a:r>
              <a:rPr lang="en-US" dirty="0" smtClean="0"/>
              <a:t> a composer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BECAUSE WORDS (to express reason)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As</a:t>
            </a:r>
            <a:r>
              <a:rPr lang="en-US" dirty="0" smtClean="0"/>
              <a:t>—    </a:t>
            </a:r>
            <a:r>
              <a:rPr lang="en-US" b="1" dirty="0" smtClean="0"/>
              <a:t>As</a:t>
            </a:r>
            <a:r>
              <a:rPr lang="en-US" dirty="0" smtClean="0"/>
              <a:t> I got up late, I could not reach the class in time.</a:t>
            </a:r>
          </a:p>
          <a:p>
            <a:pPr lvl="0"/>
            <a:r>
              <a:rPr lang="en-US" b="1" dirty="0" smtClean="0"/>
              <a:t>Since</a:t>
            </a:r>
            <a:r>
              <a:rPr lang="en-US" dirty="0" smtClean="0"/>
              <a:t>—    </a:t>
            </a:r>
            <a:r>
              <a:rPr lang="en-US" b="1" dirty="0" smtClean="0"/>
              <a:t>Since </a:t>
            </a:r>
            <a:r>
              <a:rPr lang="en-US" dirty="0" smtClean="0"/>
              <a:t>I was not invited , I did not go  to the function.</a:t>
            </a:r>
          </a:p>
          <a:p>
            <a:pPr lvl="0"/>
            <a:r>
              <a:rPr lang="en-US" b="1" dirty="0" smtClean="0"/>
              <a:t>On account of</a:t>
            </a:r>
            <a:r>
              <a:rPr lang="en-US" dirty="0" smtClean="0"/>
              <a:t>— The college will observe a holiday </a:t>
            </a:r>
            <a:r>
              <a:rPr lang="en-US" b="1" dirty="0" smtClean="0"/>
              <a:t>on account o</a:t>
            </a:r>
            <a:r>
              <a:rPr lang="en-US" dirty="0" smtClean="0"/>
              <a:t>f   Republic Day.              </a:t>
            </a:r>
          </a:p>
          <a:p>
            <a:pPr lvl="0"/>
            <a:r>
              <a:rPr lang="en-US" b="1" dirty="0" smtClean="0"/>
              <a:t>Due to</a:t>
            </a:r>
            <a:r>
              <a:rPr lang="en-US" dirty="0" smtClean="0"/>
              <a:t>—   He   did not play   </a:t>
            </a:r>
            <a:r>
              <a:rPr lang="en-US" b="1" dirty="0" smtClean="0"/>
              <a:t>due to</a:t>
            </a:r>
            <a:r>
              <a:rPr lang="en-US" dirty="0" smtClean="0"/>
              <a:t> his injury.</a:t>
            </a:r>
          </a:p>
          <a:p>
            <a:pPr lvl="0"/>
            <a:r>
              <a:rPr lang="en-US" b="1" dirty="0" smtClean="0"/>
              <a:t>Because</a:t>
            </a:r>
            <a:r>
              <a:rPr lang="en-US" dirty="0" smtClean="0"/>
              <a:t>-- He won’t be able to come </a:t>
            </a:r>
            <a:r>
              <a:rPr lang="en-US" b="1" dirty="0" smtClean="0"/>
              <a:t>because  he missed his train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BUT   WORDS (to express contrast)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But</a:t>
            </a:r>
            <a:r>
              <a:rPr lang="en-US" dirty="0" smtClean="0"/>
              <a:t>—I called twice </a:t>
            </a:r>
            <a:r>
              <a:rPr lang="en-US" b="1" dirty="0" smtClean="0"/>
              <a:t>but t</a:t>
            </a:r>
            <a:r>
              <a:rPr lang="en-US" dirty="0" smtClean="0"/>
              <a:t>here was no answer. / He is rich </a:t>
            </a:r>
            <a:r>
              <a:rPr lang="en-US" b="1" dirty="0" smtClean="0"/>
              <a:t>but his life style is simple</a:t>
            </a:r>
            <a:endParaRPr lang="en-US" dirty="0" smtClean="0"/>
          </a:p>
          <a:p>
            <a:pPr lvl="0"/>
            <a:r>
              <a:rPr lang="en-US" b="1" dirty="0" smtClean="0"/>
              <a:t>Though/ although</a:t>
            </a:r>
            <a:r>
              <a:rPr lang="en-US" dirty="0" smtClean="0"/>
              <a:t>/ </a:t>
            </a:r>
            <a:r>
              <a:rPr lang="en-US" b="1" dirty="0" smtClean="0"/>
              <a:t>Even though </a:t>
            </a:r>
            <a:r>
              <a:rPr lang="en-US" dirty="0" smtClean="0"/>
              <a:t>— </a:t>
            </a:r>
            <a:r>
              <a:rPr lang="en-US" b="1" dirty="0" smtClean="0"/>
              <a:t>although</a:t>
            </a:r>
            <a:r>
              <a:rPr lang="en-US" dirty="0" smtClean="0"/>
              <a:t> ours is a small company, we make good profit.</a:t>
            </a:r>
          </a:p>
          <a:p>
            <a:pPr lvl="0"/>
            <a:r>
              <a:rPr lang="en-US" dirty="0" smtClean="0"/>
              <a:t>I enjoy watching football </a:t>
            </a:r>
            <a:r>
              <a:rPr lang="en-US" b="1" dirty="0" smtClean="0"/>
              <a:t>even though</a:t>
            </a:r>
            <a:r>
              <a:rPr lang="en-US" dirty="0" smtClean="0"/>
              <a:t> I don’t play the game.</a:t>
            </a:r>
          </a:p>
          <a:p>
            <a:pPr lvl="0"/>
            <a:r>
              <a:rPr lang="en-US" b="1" dirty="0" smtClean="0"/>
              <a:t>On the other hand</a:t>
            </a:r>
            <a:r>
              <a:rPr lang="en-US" dirty="0" smtClean="0"/>
              <a:t>—Nuclear power is cheap. </a:t>
            </a:r>
            <a:r>
              <a:rPr lang="en-US" b="1" dirty="0" smtClean="0"/>
              <a:t>On the other hand</a:t>
            </a:r>
            <a:r>
              <a:rPr lang="en-US" dirty="0" smtClean="0"/>
              <a:t>, it is also true that it is not safe.</a:t>
            </a:r>
          </a:p>
          <a:p>
            <a:pPr lvl="0"/>
            <a:r>
              <a:rPr lang="en-US" b="1" dirty="0" smtClean="0"/>
              <a:t>However/ nevertheless—</a:t>
            </a:r>
            <a:r>
              <a:rPr lang="en-US" dirty="0" smtClean="0"/>
              <a:t>this was the worst plane crash in recent times</a:t>
            </a:r>
            <a:r>
              <a:rPr lang="en-US" b="1" dirty="0" smtClean="0"/>
              <a:t>.   Nevertheless (even then)</a:t>
            </a:r>
            <a:r>
              <a:rPr lang="en-US" dirty="0" smtClean="0"/>
              <a:t> air travel is still a safe form of travel.</a:t>
            </a:r>
          </a:p>
          <a:p>
            <a:r>
              <a:rPr lang="en-US" dirty="0" smtClean="0"/>
              <a:t>This drug is cheap. </a:t>
            </a:r>
            <a:r>
              <a:rPr lang="en-US" b="1" dirty="0" smtClean="0"/>
              <a:t>However, </a:t>
            </a:r>
            <a:r>
              <a:rPr lang="en-US" dirty="0" smtClean="0"/>
              <a:t>it is not very effective</a:t>
            </a:r>
          </a:p>
          <a:p>
            <a:pPr lvl="0"/>
            <a:r>
              <a:rPr lang="en-US" b="1" dirty="0" smtClean="0"/>
              <a:t>In spite of/ despite</a:t>
            </a:r>
            <a:r>
              <a:rPr lang="en-US" dirty="0" smtClean="0"/>
              <a:t>—</a:t>
            </a:r>
            <a:r>
              <a:rPr lang="en-US" b="1" dirty="0" smtClean="0"/>
              <a:t>In spite of</a:t>
            </a:r>
            <a:r>
              <a:rPr lang="en-US" dirty="0" smtClean="0"/>
              <a:t>   having lots of money, he was an unhappy man.</a:t>
            </a:r>
          </a:p>
          <a:p>
            <a:pPr lvl="0"/>
            <a:r>
              <a:rPr lang="en-US" b="1" dirty="0" smtClean="0"/>
              <a:t>Despite</a:t>
            </a:r>
            <a:r>
              <a:rPr lang="en-US" dirty="0" smtClean="0"/>
              <a:t>   having lots of money, he was an unhappy man.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IV    IF WORDS   (conditionals)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If</a:t>
            </a:r>
            <a:r>
              <a:rPr lang="en-US" dirty="0" smtClean="0"/>
              <a:t>—</a:t>
            </a:r>
            <a:r>
              <a:rPr lang="en-US" b="1" dirty="0" smtClean="0"/>
              <a:t>If</a:t>
            </a:r>
            <a:r>
              <a:rPr lang="en-US" dirty="0" smtClean="0"/>
              <a:t> I work hard, I will surely succeed.</a:t>
            </a:r>
          </a:p>
          <a:p>
            <a:pPr lvl="0"/>
            <a:r>
              <a:rPr lang="en-US" b="1" dirty="0" smtClean="0"/>
              <a:t>Unless</a:t>
            </a:r>
            <a:r>
              <a:rPr lang="en-US" dirty="0" smtClean="0"/>
              <a:t>—</a:t>
            </a:r>
            <a:r>
              <a:rPr lang="en-US" b="1" dirty="0" smtClean="0"/>
              <a:t>unless</a:t>
            </a:r>
            <a:r>
              <a:rPr lang="en-US" dirty="0" smtClean="0"/>
              <a:t> I work hard, I will not succeed (If I do not work hard, I will not succeed).</a:t>
            </a:r>
          </a:p>
          <a:p>
            <a:pPr lvl="0"/>
            <a:r>
              <a:rPr lang="en-US" b="1" dirty="0" smtClean="0"/>
              <a:t>Provided that</a:t>
            </a:r>
            <a:r>
              <a:rPr lang="en-US" dirty="0" smtClean="0"/>
              <a:t>— you can use my car </a:t>
            </a:r>
            <a:r>
              <a:rPr lang="en-US" b="1" dirty="0" smtClean="0"/>
              <a:t>provided that</a:t>
            </a:r>
            <a:r>
              <a:rPr lang="en-US" dirty="0" smtClean="0"/>
              <a:t> you drive </a:t>
            </a:r>
            <a:r>
              <a:rPr lang="en-US" dirty="0" err="1" smtClean="0"/>
              <a:t>carefully.</a:t>
            </a:r>
            <a:r>
              <a:rPr lang="en-US" b="1" dirty="0" err="1" smtClean="0"/>
              <a:t>Otherwise</a:t>
            </a:r>
            <a:r>
              <a:rPr lang="en-US" dirty="0" smtClean="0"/>
              <a:t>—Complete your journal before the First Test,</a:t>
            </a:r>
            <a:r>
              <a:rPr lang="en-US" b="1" dirty="0" smtClean="0"/>
              <a:t> otherwise</a:t>
            </a:r>
            <a:r>
              <a:rPr lang="en-US" dirty="0" smtClean="0"/>
              <a:t> you will not be allowed to sit for the test.</a:t>
            </a:r>
          </a:p>
          <a:p>
            <a:pPr lvl="0"/>
            <a:r>
              <a:rPr lang="en-US" b="1" dirty="0" smtClean="0"/>
              <a:t>IF… then</a:t>
            </a:r>
            <a:r>
              <a:rPr lang="en-US" dirty="0" smtClean="0"/>
              <a:t>--   </a:t>
            </a:r>
            <a:r>
              <a:rPr lang="en-US" b="1" dirty="0" smtClean="0"/>
              <a:t>If</a:t>
            </a:r>
            <a:r>
              <a:rPr lang="en-US" dirty="0" smtClean="0"/>
              <a:t> he returns my money, </a:t>
            </a:r>
            <a:r>
              <a:rPr lang="en-US" b="1" dirty="0" smtClean="0"/>
              <a:t>then</a:t>
            </a:r>
            <a:r>
              <a:rPr lang="en-US" dirty="0" smtClean="0"/>
              <a:t> I will think of a new deal   with him.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RESULT   /   PURPOSE / EFFECT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b="1" dirty="0" smtClean="0"/>
              <a:t>In order to</a:t>
            </a:r>
            <a:r>
              <a:rPr lang="en-US" dirty="0" smtClean="0"/>
              <a:t>—</a:t>
            </a:r>
            <a:r>
              <a:rPr lang="en-US" b="1" dirty="0" smtClean="0"/>
              <a:t>In order to </a:t>
            </a:r>
            <a:r>
              <a:rPr lang="en-US" dirty="0" smtClean="0"/>
              <a:t>succeed, you have to work hard.</a:t>
            </a:r>
          </a:p>
          <a:p>
            <a:pPr lvl="0"/>
            <a:r>
              <a:rPr lang="en-US" b="1" dirty="0" smtClean="0"/>
              <a:t>So…. That</a:t>
            </a:r>
            <a:r>
              <a:rPr lang="en-US" dirty="0" smtClean="0"/>
              <a:t>—He gets up early </a:t>
            </a:r>
            <a:r>
              <a:rPr lang="en-US" b="1" dirty="0" smtClean="0"/>
              <a:t>so that</a:t>
            </a:r>
            <a:r>
              <a:rPr lang="en-US" dirty="0" smtClean="0"/>
              <a:t> he can do some extra reading.</a:t>
            </a:r>
          </a:p>
          <a:p>
            <a:pPr lvl="0"/>
            <a:r>
              <a:rPr lang="en-US" b="1" dirty="0" smtClean="0"/>
              <a:t>As a result</a:t>
            </a:r>
            <a:r>
              <a:rPr lang="en-US" dirty="0" smtClean="0"/>
              <a:t>-- He was not attentive</a:t>
            </a:r>
            <a:r>
              <a:rPr lang="en-US" b="1" dirty="0" smtClean="0"/>
              <a:t>. As a result,</a:t>
            </a:r>
            <a:r>
              <a:rPr lang="en-US" dirty="0" smtClean="0"/>
              <a:t> he did not understand what   was taught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en-US" dirty="0" smtClean="0"/>
              <a:t>C</a:t>
            </a:r>
            <a:r>
              <a:rPr lang="en-US" b="1" dirty="0" smtClean="0"/>
              <a:t>onsequently</a:t>
            </a:r>
            <a:r>
              <a:rPr lang="en-US" dirty="0" smtClean="0"/>
              <a:t>—I spent all my holidays   wasting   time.     </a:t>
            </a:r>
            <a:r>
              <a:rPr lang="en-US" b="1" dirty="0" smtClean="0"/>
              <a:t>Consequently </a:t>
            </a:r>
            <a:r>
              <a:rPr lang="en-US" dirty="0" smtClean="0"/>
              <a:t>I had little   time for my studies. /    I  did not save any money </a:t>
            </a:r>
            <a:r>
              <a:rPr lang="en-US" b="1" dirty="0" smtClean="0"/>
              <a:t>consequently </a:t>
            </a:r>
            <a:r>
              <a:rPr lang="en-US" dirty="0" smtClean="0"/>
              <a:t>I had no money for an emergency.</a:t>
            </a:r>
          </a:p>
          <a:p>
            <a:pPr lvl="0"/>
            <a:r>
              <a:rPr lang="en-US" dirty="0" smtClean="0"/>
              <a:t>(purpose)   </a:t>
            </a:r>
            <a:r>
              <a:rPr lang="en-US" b="1" dirty="0" smtClean="0"/>
              <a:t>With a view to</a:t>
            </a:r>
            <a:r>
              <a:rPr lang="en-US" dirty="0" smtClean="0"/>
              <a:t>—</a:t>
            </a:r>
            <a:r>
              <a:rPr lang="en-US" b="1" dirty="0" smtClean="0"/>
              <a:t>With a view</a:t>
            </a:r>
            <a:r>
              <a:rPr lang="en-US" dirty="0" smtClean="0"/>
              <a:t> </a:t>
            </a:r>
            <a:r>
              <a:rPr lang="en-US" b="1" dirty="0" smtClean="0"/>
              <a:t>to</a:t>
            </a:r>
            <a:r>
              <a:rPr lang="en-US" dirty="0" smtClean="0"/>
              <a:t> impress his   friends, he spent     a lot of money on them.</a:t>
            </a:r>
          </a:p>
          <a:p>
            <a:pPr lvl="0"/>
            <a:r>
              <a:rPr lang="en-US" b="1" dirty="0" smtClean="0"/>
              <a:t>So as to</a:t>
            </a:r>
            <a:r>
              <a:rPr lang="en-US" dirty="0" smtClean="0"/>
              <a:t>— All banks   send   written reminders </a:t>
            </a:r>
            <a:r>
              <a:rPr lang="en-US" b="1" dirty="0" smtClean="0"/>
              <a:t>so as to</a:t>
            </a:r>
            <a:r>
              <a:rPr lang="en-US" dirty="0" smtClean="0"/>
              <a:t> remind people about payments.</a:t>
            </a:r>
          </a:p>
          <a:p>
            <a:pPr lvl="0"/>
            <a:r>
              <a:rPr lang="en-US" b="1" dirty="0" smtClean="0"/>
              <a:t>Therefore</a:t>
            </a:r>
            <a:r>
              <a:rPr lang="en-US" dirty="0" smtClean="0"/>
              <a:t>-   He was late. </a:t>
            </a:r>
            <a:r>
              <a:rPr lang="en-US" b="1" dirty="0" smtClean="0"/>
              <a:t>Therefore</a:t>
            </a:r>
            <a:r>
              <a:rPr lang="en-US" dirty="0" smtClean="0"/>
              <a:t> he was not allowed to enter    the hall</a:t>
            </a:r>
          </a:p>
          <a:p>
            <a:pPr lvl="0"/>
            <a:r>
              <a:rPr lang="en-US" b="1" dirty="0" smtClean="0"/>
              <a:t>So</a:t>
            </a:r>
            <a:r>
              <a:rPr lang="en-US" dirty="0" smtClean="0"/>
              <a:t>-   They were late </a:t>
            </a:r>
            <a:r>
              <a:rPr lang="en-US" b="1" dirty="0" smtClean="0"/>
              <a:t>so </a:t>
            </a:r>
            <a:r>
              <a:rPr lang="en-US" dirty="0" smtClean="0"/>
              <a:t>they missed the bus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TIME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No sooner</a:t>
            </a:r>
            <a:r>
              <a:rPr lang="en-US" dirty="0" smtClean="0"/>
              <a:t>…. </a:t>
            </a:r>
            <a:r>
              <a:rPr lang="en-US" b="1" dirty="0" smtClean="0"/>
              <a:t>Than</a:t>
            </a:r>
            <a:r>
              <a:rPr lang="en-US" dirty="0" smtClean="0"/>
              <a:t>—    No sooner </a:t>
            </a:r>
            <a:r>
              <a:rPr lang="en-US" b="1" dirty="0" smtClean="0"/>
              <a:t>did </a:t>
            </a:r>
            <a:r>
              <a:rPr lang="en-US" dirty="0" smtClean="0"/>
              <a:t>the teacher enter the class   </a:t>
            </a:r>
            <a:r>
              <a:rPr lang="en-US" b="1" dirty="0" smtClean="0"/>
              <a:t>than</a:t>
            </a:r>
            <a:r>
              <a:rPr lang="en-US" dirty="0" smtClean="0"/>
              <a:t> the students </a:t>
            </a:r>
            <a:r>
              <a:rPr lang="en-US" b="1" dirty="0" smtClean="0"/>
              <a:t>got</a:t>
            </a:r>
            <a:r>
              <a:rPr lang="en-US" dirty="0" smtClean="0"/>
              <a:t> up.</a:t>
            </a:r>
          </a:p>
          <a:p>
            <a:pPr lvl="0"/>
            <a:r>
              <a:rPr lang="en-US" b="1" dirty="0" smtClean="0"/>
              <a:t>Hardly…. When</a:t>
            </a:r>
            <a:r>
              <a:rPr lang="en-US" dirty="0" smtClean="0"/>
              <a:t> —   He </a:t>
            </a:r>
            <a:r>
              <a:rPr lang="en-US" b="1" dirty="0" smtClean="0"/>
              <a:t>had   scarcely / hardly</a:t>
            </a:r>
            <a:r>
              <a:rPr lang="en-US" dirty="0" smtClean="0"/>
              <a:t> closed the door</a:t>
            </a:r>
            <a:r>
              <a:rPr lang="en-US" b="1" dirty="0" smtClean="0"/>
              <a:t> when </a:t>
            </a:r>
            <a:r>
              <a:rPr lang="en-US" dirty="0" smtClean="0"/>
              <a:t>he realized that the keys are inside.</a:t>
            </a:r>
          </a:p>
          <a:p>
            <a:pPr lvl="0"/>
            <a:r>
              <a:rPr lang="en-US" b="1" dirty="0" smtClean="0"/>
              <a:t>As soon as—   As soon   as </a:t>
            </a:r>
            <a:r>
              <a:rPr lang="en-US" dirty="0" smtClean="0"/>
              <a:t>the bell</a:t>
            </a:r>
            <a:r>
              <a:rPr lang="en-US" b="1" dirty="0" smtClean="0"/>
              <a:t> </a:t>
            </a:r>
            <a:r>
              <a:rPr lang="en-US" dirty="0" smtClean="0"/>
              <a:t>rang all the children came to the dining room. </a:t>
            </a:r>
          </a:p>
          <a:p>
            <a:pPr lvl="0"/>
            <a:r>
              <a:rPr lang="en-US" b="1" dirty="0" smtClean="0"/>
              <a:t>Whenever-  </a:t>
            </a:r>
            <a:r>
              <a:rPr lang="en-US" dirty="0" smtClean="0"/>
              <a:t> </a:t>
            </a:r>
            <a:r>
              <a:rPr lang="en-US" b="1" dirty="0" smtClean="0"/>
              <a:t>Whenever</a:t>
            </a:r>
            <a:r>
              <a:rPr lang="en-US" dirty="0" smtClean="0"/>
              <a:t> I see him</a:t>
            </a:r>
            <a:r>
              <a:rPr lang="en-US" b="1" dirty="0" smtClean="0"/>
              <a:t> </a:t>
            </a:r>
            <a:r>
              <a:rPr lang="en-US" dirty="0" smtClean="0"/>
              <a:t>I am reminded of my brother</a:t>
            </a:r>
            <a:r>
              <a:rPr lang="en-US" b="1" dirty="0" smtClean="0"/>
              <a:t>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OTHERS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Neither… Nor--  </a:t>
            </a:r>
            <a:r>
              <a:rPr lang="en-US" dirty="0" smtClean="0"/>
              <a:t>He  </a:t>
            </a:r>
            <a:r>
              <a:rPr lang="en-US" b="1" dirty="0" smtClean="0"/>
              <a:t>neither   </a:t>
            </a:r>
            <a:r>
              <a:rPr lang="en-US" dirty="0" smtClean="0"/>
              <a:t>talks to me </a:t>
            </a:r>
            <a:r>
              <a:rPr lang="en-US" b="1" dirty="0" smtClean="0"/>
              <a:t>nor</a:t>
            </a:r>
            <a:r>
              <a:rPr lang="en-US" dirty="0" smtClean="0"/>
              <a:t> responds to my  call.</a:t>
            </a:r>
          </a:p>
          <a:p>
            <a:pPr lvl="0"/>
            <a:r>
              <a:rPr lang="en-US" b="1" dirty="0" smtClean="0"/>
              <a:t>Either … Or</a:t>
            </a:r>
            <a:r>
              <a:rPr lang="en-US" dirty="0" smtClean="0"/>
              <a:t>  :      You can </a:t>
            </a:r>
            <a:r>
              <a:rPr lang="en-US" b="1" dirty="0" smtClean="0"/>
              <a:t>either</a:t>
            </a:r>
            <a:r>
              <a:rPr lang="en-US" dirty="0" smtClean="0"/>
              <a:t> stay  in the hostel </a:t>
            </a:r>
            <a:r>
              <a:rPr lang="en-US" b="1" dirty="0" smtClean="0"/>
              <a:t>or s</a:t>
            </a:r>
            <a:r>
              <a:rPr lang="en-US" dirty="0" smtClean="0"/>
              <a:t>tay with us. </a:t>
            </a:r>
          </a:p>
          <a:p>
            <a:pPr lvl="0"/>
            <a:r>
              <a:rPr lang="en-US" b="1" dirty="0" smtClean="0"/>
              <a:t>Such… that</a:t>
            </a:r>
            <a:r>
              <a:rPr lang="en-US" dirty="0" smtClean="0"/>
              <a:t>  : </a:t>
            </a:r>
            <a:r>
              <a:rPr lang="en-US" b="1" dirty="0" smtClean="0"/>
              <a:t>Such</a:t>
            </a:r>
            <a:r>
              <a:rPr lang="en-US" dirty="0" smtClean="0"/>
              <a:t> heavy was the rain </a:t>
            </a:r>
            <a:r>
              <a:rPr lang="en-US" b="1" dirty="0" smtClean="0"/>
              <a:t>that</a:t>
            </a:r>
            <a:r>
              <a:rPr lang="en-US" dirty="0" smtClean="0"/>
              <a:t> I could not see anything.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EXERCISE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1    </a:t>
            </a:r>
            <a:r>
              <a:rPr lang="en-US" b="1" dirty="0" smtClean="0"/>
              <a:t>( but,  /  therefore /, as a result, / also ,/ so, / however , /despite,/ in addition to, / in order to  /,  due to)</a:t>
            </a:r>
            <a:endParaRPr lang="en-US" dirty="0" smtClean="0"/>
          </a:p>
          <a:p>
            <a:r>
              <a:rPr lang="en-US" dirty="0" smtClean="0"/>
              <a:t>John was a brilliant student 1________fell into bad company.2___ ____ he almost spoilt his career.  He started missing his classes. 3________ his result was poor.  In the company of his friends he 4_________ picked up bad habits. The teachers were worried. ________ they called the parents. 5___________   , they were too busy to come.  6__________ this attitude, the teachers did not give up. They once calmly spoke to John 7________ make him realize his mistakes. From then on, he was a changed man. 8_____________ scoring well, he also won a Scholarship.  9__________  the  teachers’ care, a good student’s career was saved.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</TotalTime>
  <Words>919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Topic: Connectives</vt:lpstr>
      <vt:lpstr>What is connective?</vt:lpstr>
      <vt:lpstr>BECAUSE WORDS (to express reason)</vt:lpstr>
      <vt:lpstr>BUT   WORDS (to express contrast) </vt:lpstr>
      <vt:lpstr>IV    IF WORDS   (conditionals)</vt:lpstr>
      <vt:lpstr>RESULT   /   PURPOSE / EFFECT </vt:lpstr>
      <vt:lpstr>TIME </vt:lpstr>
      <vt:lpstr>OTHERS </vt:lpstr>
      <vt:lpstr>EXERCISE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Note-Taking</dc:title>
  <dc:creator>engish</dc:creator>
  <cp:lastModifiedBy>engish</cp:lastModifiedBy>
  <cp:revision>4</cp:revision>
  <dcterms:created xsi:type="dcterms:W3CDTF">2015-02-25T07:12:10Z</dcterms:created>
  <dcterms:modified xsi:type="dcterms:W3CDTF">2015-03-13T10:17:00Z</dcterms:modified>
</cp:coreProperties>
</file>