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258" r:id="rId3"/>
    <p:sldId id="259" r:id="rId4"/>
    <p:sldId id="260" r:id="rId5"/>
    <p:sldId id="261" r:id="rId6"/>
    <p:sldId id="263" r:id="rId7"/>
    <p:sldId id="264" r:id="rId8"/>
    <p:sldId id="265" r:id="rId9"/>
    <p:sldId id="266" r:id="rId10"/>
    <p:sldId id="267" r:id="rId11"/>
    <p:sldId id="269" r:id="rId12"/>
    <p:sldId id="268"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AB42B1-85E4-4F03-AAB4-857CF33ABEDE}" type="datetimeFigureOut">
              <a:rPr lang="en-US" smtClean="0"/>
              <a:t>7/20/2020</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F184C8D-2E32-45B3-9240-0C05A0C59856}" type="slidenum">
              <a:rPr lang="en-IN" smtClean="0"/>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DC9DFE4-9966-4DB6-928E-8BBF83C8481A}"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1DC9DFE4-9966-4DB6-928E-8BBF83C8481A}" type="slidenum">
              <a:rPr lang="en-US" smtClean="0"/>
              <a:pPr/>
              <a:t>22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792CFE4D-97EE-4E30-868F-DFA465FF390D}" type="datetimeFigureOut">
              <a:rPr lang="en-US" smtClean="0"/>
              <a:t>7/20/2020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2CFE4D-97EE-4E30-868F-DFA465FF390D}" type="datetimeFigureOut">
              <a:rPr lang="en-US" smtClean="0"/>
              <a:t>7/20/2020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2CFE4D-97EE-4E30-868F-DFA465FF390D}" type="datetimeFigureOut">
              <a:rPr lang="en-US" smtClean="0"/>
              <a:t>7/20/2020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792CFE4D-97EE-4E30-868F-DFA465FF390D}" type="datetimeFigureOut">
              <a:rPr lang="en-US" smtClean="0"/>
              <a:t>7/20/2020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92CFE4D-97EE-4E30-868F-DFA465FF390D}" type="datetimeFigureOut">
              <a:rPr lang="en-US" smtClean="0"/>
              <a:t>7/20/2020</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792CFE4D-97EE-4E30-868F-DFA465FF390D}" type="datetimeFigureOut">
              <a:rPr lang="en-US" smtClean="0"/>
              <a:t>7/20/2020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792CFE4D-97EE-4E30-868F-DFA465FF390D}" type="datetimeFigureOut">
              <a:rPr lang="en-US" smtClean="0"/>
              <a:t>7/20/2020</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792CFE4D-97EE-4E30-868F-DFA465FF390D}" type="datetimeFigureOut">
              <a:rPr lang="en-US" smtClean="0"/>
              <a:t>7/20/2020</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2CFE4D-97EE-4E30-868F-DFA465FF390D}" type="datetimeFigureOut">
              <a:rPr lang="en-US" smtClean="0"/>
              <a:t>7/20/2020</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2CFE4D-97EE-4E30-868F-DFA465FF390D}" type="datetimeFigureOut">
              <a:rPr lang="en-US" smtClean="0"/>
              <a:t>7/20/2020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92CFE4D-97EE-4E30-868F-DFA465FF390D}" type="datetimeFigureOut">
              <a:rPr lang="en-US" smtClean="0"/>
              <a:t>7/20/2020</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65962EF6-B966-44FD-88EF-6FC821C5A5B1}"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2CFE4D-97EE-4E30-868F-DFA465FF390D}" type="datetimeFigureOut">
              <a:rPr lang="en-US" smtClean="0"/>
              <a:t>7/20/2020</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962EF6-B966-44FD-88EF-6FC821C5A5B1}"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en-US" sz="3600" b="1" u="sng" dirty="0" smtClean="0"/>
              <a:t>Fermentation and Substrate level </a:t>
            </a:r>
            <a:r>
              <a:rPr lang="en-US" sz="3600" b="1" u="sng" dirty="0" err="1" smtClean="0"/>
              <a:t>Phosphorylation</a:t>
            </a:r>
            <a:r>
              <a:rPr lang="en-US" sz="3600" b="1" u="sng" dirty="0" smtClean="0"/>
              <a:t> </a:t>
            </a:r>
            <a:r>
              <a:rPr lang="en-US" sz="3600" dirty="0" smtClean="0"/>
              <a:t>:</a:t>
            </a:r>
          </a:p>
          <a:p>
            <a:pPr>
              <a:buNone/>
            </a:pPr>
            <a:r>
              <a:rPr lang="en-US" sz="3600" dirty="0" smtClean="0"/>
              <a:t>	-  Fermentation is the simplest mode of ATP generating metabolism.</a:t>
            </a:r>
          </a:p>
          <a:p>
            <a:pPr>
              <a:buNone/>
            </a:pPr>
            <a:r>
              <a:rPr lang="en-US" sz="3600" dirty="0" smtClean="0"/>
              <a:t>	- Metabolic process in which organic compounds serve both as ē donor and ē acceptor.</a:t>
            </a:r>
          </a:p>
          <a:p>
            <a:pPr>
              <a:buNone/>
            </a:pPr>
            <a:r>
              <a:rPr lang="en-US" sz="3600" dirty="0" smtClean="0"/>
              <a:t>	- ē are not passed through ETC.</a:t>
            </a:r>
          </a:p>
          <a:p>
            <a:pPr>
              <a:buNone/>
            </a:pPr>
            <a:r>
              <a:rPr lang="en-US" sz="3600" dirty="0" smtClean="0"/>
              <a:t>	- ē  are passed to an oxidized pyridine nucleotide – reducing it.  Then donates ē directly to ē acceptor.</a:t>
            </a:r>
          </a:p>
          <a:p>
            <a:pPr>
              <a:buNone/>
            </a:pPr>
            <a:r>
              <a:rPr lang="en-US" sz="3600" dirty="0" smtClean="0"/>
              <a:t>	 </a:t>
            </a:r>
            <a:endParaRPr lang="en-IN" sz="3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a:buNone/>
            </a:pPr>
            <a:r>
              <a:rPr lang="en-US" sz="2800" dirty="0" smtClean="0"/>
              <a:t>	</a:t>
            </a:r>
          </a:p>
          <a:p>
            <a:r>
              <a:rPr lang="en-US" sz="14400" b="1" dirty="0" err="1" smtClean="0"/>
              <a:t>Carotenoids</a:t>
            </a:r>
            <a:r>
              <a:rPr lang="en-US" sz="14400" dirty="0" smtClean="0"/>
              <a:t>  :</a:t>
            </a:r>
          </a:p>
          <a:p>
            <a:pPr>
              <a:buNone/>
            </a:pPr>
            <a:r>
              <a:rPr lang="en-US" sz="14400" dirty="0" smtClean="0"/>
              <a:t>	- Found in almost all photosynthetic organisms.</a:t>
            </a:r>
          </a:p>
          <a:p>
            <a:pPr>
              <a:buNone/>
            </a:pPr>
            <a:r>
              <a:rPr lang="en-US" sz="14400" dirty="0" smtClean="0"/>
              <a:t>	-  Yellow and orange pigment- soluble inorganic solvents.</a:t>
            </a:r>
          </a:p>
          <a:p>
            <a:pPr>
              <a:buNone/>
            </a:pPr>
            <a:r>
              <a:rPr lang="en-US" sz="14400" dirty="0" smtClean="0"/>
              <a:t>-  Two types – Carotenes &amp; </a:t>
            </a:r>
            <a:r>
              <a:rPr lang="en-US" sz="14400" dirty="0" err="1" smtClean="0"/>
              <a:t>Carotenols</a:t>
            </a:r>
            <a:r>
              <a:rPr lang="en-US" sz="14400" dirty="0" smtClean="0"/>
              <a:t>.</a:t>
            </a:r>
          </a:p>
          <a:p>
            <a:pPr>
              <a:buNone/>
            </a:pPr>
            <a:r>
              <a:rPr lang="en-US" sz="14400" dirty="0" smtClean="0"/>
              <a:t>	Carotenes – e.g. </a:t>
            </a:r>
            <a:r>
              <a:rPr lang="el-GR" sz="14400" dirty="0" smtClean="0"/>
              <a:t>β</a:t>
            </a:r>
            <a:r>
              <a:rPr lang="en-US" sz="14400" dirty="0" smtClean="0"/>
              <a:t> – carotene , are hydrocarbon. </a:t>
            </a:r>
          </a:p>
          <a:p>
            <a:pPr>
              <a:buNone/>
            </a:pPr>
            <a:r>
              <a:rPr lang="en-US" sz="14400" dirty="0" smtClean="0"/>
              <a:t>	-  present in </a:t>
            </a:r>
            <a:r>
              <a:rPr lang="en-US" sz="14400" dirty="0" err="1" smtClean="0"/>
              <a:t>photosystem</a:t>
            </a:r>
            <a:r>
              <a:rPr lang="en-US" sz="14400" dirty="0" smtClean="0"/>
              <a:t>- I.</a:t>
            </a:r>
          </a:p>
          <a:p>
            <a:pPr>
              <a:buNone/>
            </a:pPr>
            <a:r>
              <a:rPr lang="en-US" sz="14400" dirty="0" smtClean="0"/>
              <a:t>	</a:t>
            </a:r>
            <a:r>
              <a:rPr lang="en-US" sz="14400" dirty="0" err="1" smtClean="0"/>
              <a:t>Carotenols</a:t>
            </a:r>
            <a:r>
              <a:rPr lang="en-US" sz="14400" dirty="0" smtClean="0"/>
              <a:t> (Xanthophylls) are alcohols. Present in </a:t>
            </a:r>
            <a:r>
              <a:rPr lang="en-US" sz="14400" dirty="0" err="1" smtClean="0"/>
              <a:t>photosystem</a:t>
            </a:r>
            <a:r>
              <a:rPr lang="en-US" sz="14400" dirty="0" smtClean="0"/>
              <a:t> – II.</a:t>
            </a:r>
          </a:p>
          <a:p>
            <a:pPr>
              <a:buNone/>
            </a:pPr>
            <a:r>
              <a:rPr lang="en-US" sz="14400" dirty="0" smtClean="0"/>
              <a:t>	-  </a:t>
            </a:r>
            <a:r>
              <a:rPr lang="en-US" sz="14400" dirty="0" err="1" smtClean="0"/>
              <a:t>Carotenods</a:t>
            </a:r>
            <a:r>
              <a:rPr lang="en-US" sz="14400" dirty="0" smtClean="0"/>
              <a:t> have single region of absorption between 450 &amp; 550 nm.</a:t>
            </a:r>
          </a:p>
          <a:p>
            <a:pPr>
              <a:buNone/>
            </a:pPr>
            <a:r>
              <a:rPr lang="en-US" sz="14400" dirty="0" smtClean="0"/>
              <a:t>	</a:t>
            </a:r>
          </a:p>
          <a:p>
            <a:pPr>
              <a:buNone/>
            </a:pPr>
            <a:endParaRPr lang="en-US" sz="10800" dirty="0" smtClean="0"/>
          </a:p>
          <a:p>
            <a:pPr>
              <a:buNone/>
            </a:pPr>
            <a:endParaRPr lang="en-US" sz="10800" b="1" dirty="0" smtClean="0"/>
          </a:p>
          <a:p>
            <a:pPr>
              <a:buNone/>
            </a:pPr>
            <a:r>
              <a:rPr lang="en-US" sz="10800" dirty="0" smtClean="0"/>
              <a:t>	 </a:t>
            </a:r>
            <a:endParaRPr lang="en-IN" sz="10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25000" lnSpcReduction="20000"/>
          </a:bodyPr>
          <a:lstStyle/>
          <a:p>
            <a:pPr>
              <a:buNone/>
            </a:pPr>
            <a:r>
              <a:rPr lang="en-US" sz="9600" b="1" dirty="0" smtClean="0"/>
              <a:t>	</a:t>
            </a:r>
            <a:r>
              <a:rPr lang="en-US" sz="14400" b="1" dirty="0" err="1" smtClean="0"/>
              <a:t>Phycobiliproteins</a:t>
            </a:r>
            <a:r>
              <a:rPr lang="en-US" sz="14400" b="1" dirty="0" smtClean="0"/>
              <a:t> :</a:t>
            </a:r>
          </a:p>
          <a:p>
            <a:pPr>
              <a:buNone/>
            </a:pPr>
            <a:r>
              <a:rPr lang="en-US" sz="14400" b="1" dirty="0" smtClean="0"/>
              <a:t>	</a:t>
            </a:r>
            <a:r>
              <a:rPr lang="en-US" sz="14400" dirty="0" smtClean="0"/>
              <a:t>-  are water soluble </a:t>
            </a:r>
            <a:r>
              <a:rPr lang="en-US" sz="14400" dirty="0" err="1" smtClean="0"/>
              <a:t>chromoproteins</a:t>
            </a:r>
            <a:r>
              <a:rPr lang="en-US" sz="14400" dirty="0" smtClean="0"/>
              <a:t>,  contain </a:t>
            </a:r>
            <a:r>
              <a:rPr lang="en-US" sz="14400" dirty="0" err="1" smtClean="0"/>
              <a:t>tetrapyrrols</a:t>
            </a:r>
            <a:r>
              <a:rPr lang="en-US" sz="14400" dirty="0" smtClean="0"/>
              <a:t>.</a:t>
            </a:r>
          </a:p>
          <a:p>
            <a:pPr>
              <a:buNone/>
            </a:pPr>
            <a:r>
              <a:rPr lang="en-US" sz="14400" dirty="0" smtClean="0"/>
              <a:t>	-  Region of absorption is between 550 &amp; 650 nm.</a:t>
            </a:r>
          </a:p>
          <a:p>
            <a:pPr>
              <a:buNone/>
            </a:pPr>
            <a:r>
              <a:rPr lang="en-US" sz="14400" dirty="0" smtClean="0"/>
              <a:t>	-  two kinds – </a:t>
            </a:r>
            <a:r>
              <a:rPr lang="en-US" sz="14400" dirty="0" err="1" smtClean="0"/>
              <a:t>Phycocyanins</a:t>
            </a:r>
            <a:r>
              <a:rPr lang="en-US" sz="14400" dirty="0" smtClean="0"/>
              <a:t> (predominate in Blue Green Bacteria)&amp; </a:t>
            </a:r>
            <a:r>
              <a:rPr lang="en-US" sz="14400" dirty="0" err="1" smtClean="0"/>
              <a:t>Phycoerythrins</a:t>
            </a:r>
            <a:r>
              <a:rPr lang="en-US" sz="14400" dirty="0" smtClean="0"/>
              <a:t>(Red algae).</a:t>
            </a:r>
          </a:p>
          <a:p>
            <a:pPr>
              <a:buNone/>
            </a:pPr>
            <a:endParaRPr lang="en-US" sz="14400" dirty="0" smtClean="0"/>
          </a:p>
          <a:p>
            <a:pPr>
              <a:buNone/>
            </a:pPr>
            <a:r>
              <a:rPr lang="en-US" sz="14400" dirty="0" smtClean="0"/>
              <a:t>	</a:t>
            </a:r>
            <a:r>
              <a:rPr lang="en-US" sz="14400" b="1" dirty="0" smtClean="0"/>
              <a:t>II.  Photochemical Reaction Center :</a:t>
            </a:r>
          </a:p>
          <a:p>
            <a:pPr>
              <a:buNone/>
            </a:pPr>
            <a:r>
              <a:rPr lang="en-US" sz="14400" b="1" dirty="0" smtClean="0"/>
              <a:t>	</a:t>
            </a:r>
            <a:r>
              <a:rPr lang="en-US" sz="14400" dirty="0" smtClean="0"/>
              <a:t>-  contains the site where a molecule of chlorophyll  becomes </a:t>
            </a:r>
            <a:r>
              <a:rPr lang="en-US" sz="14400" dirty="0" err="1" smtClean="0"/>
              <a:t>photoactivated</a:t>
            </a:r>
            <a:r>
              <a:rPr lang="en-US" sz="14400" dirty="0" smtClean="0"/>
              <a:t> &amp; oxidized by donating  ē to a carrier molecule.</a:t>
            </a:r>
          </a:p>
          <a:p>
            <a:pPr>
              <a:buNone/>
            </a:pPr>
            <a:r>
              <a:rPr lang="en-US" sz="14400" dirty="0" smtClean="0"/>
              <a:t>	</a:t>
            </a:r>
            <a:endParaRPr lang="en-IN" sz="14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800" dirty="0" smtClean="0"/>
              <a:t>	</a:t>
            </a:r>
            <a:r>
              <a:rPr lang="en-US" sz="3600" dirty="0" smtClean="0"/>
              <a:t>-  Chlorophyll molecule of reaction center differ from  antenna – (1) They are associated with certain proteins which on interaction decreases the energy required for activation.</a:t>
            </a:r>
          </a:p>
          <a:p>
            <a:pPr>
              <a:buNone/>
            </a:pPr>
            <a:r>
              <a:rPr lang="en-US" sz="3600" dirty="0" smtClean="0"/>
              <a:t>	(2)  They are in close proximity with carrier molecule which accept  ē  from them when activated.</a:t>
            </a:r>
          </a:p>
          <a:p>
            <a:pPr>
              <a:buNone/>
            </a:pPr>
            <a:r>
              <a:rPr lang="en-US" sz="3600" dirty="0" smtClean="0"/>
              <a:t>	-  Energy required to activate a molecule of chlorophyll is designated as </a:t>
            </a:r>
            <a:r>
              <a:rPr lang="en-US" sz="3600" b="1" dirty="0" smtClean="0"/>
              <a:t>P</a:t>
            </a:r>
            <a:r>
              <a:rPr lang="en-US" sz="3600" dirty="0" smtClean="0"/>
              <a:t> (pigment) in reaction center,  by a maximum wavelength of photon.</a:t>
            </a:r>
          </a:p>
          <a:p>
            <a:pPr>
              <a:buNone/>
            </a:pPr>
            <a:r>
              <a:rPr lang="en-US" sz="2800" dirty="0" smtClean="0"/>
              <a:t>	</a:t>
            </a:r>
            <a:endParaRPr lang="en-IN" sz="2800" b="1" i="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3600" dirty="0" smtClean="0"/>
              <a:t>e.g. the reaction center of purple bacterium that is activated maximally by photons of wavelength 870 nm is designated  </a:t>
            </a:r>
            <a:r>
              <a:rPr lang="en-US" sz="3600" b="1" dirty="0" smtClean="0"/>
              <a:t>P870.</a:t>
            </a:r>
          </a:p>
          <a:p>
            <a:pPr>
              <a:buNone/>
            </a:pPr>
            <a:r>
              <a:rPr lang="en-US" sz="3600" b="1" dirty="0" smtClean="0"/>
              <a:t>	</a:t>
            </a:r>
            <a:r>
              <a:rPr lang="en-US" sz="3600" dirty="0" smtClean="0"/>
              <a:t>Reaction center of Purple bacterium- </a:t>
            </a:r>
            <a:r>
              <a:rPr lang="en-US" sz="3600" i="1" dirty="0" err="1" smtClean="0"/>
              <a:t>Rhodobacter</a:t>
            </a:r>
            <a:r>
              <a:rPr lang="en-US" sz="3600" i="1" dirty="0" smtClean="0"/>
              <a:t> </a:t>
            </a:r>
            <a:r>
              <a:rPr lang="en-US" sz="3600" i="1" dirty="0" err="1" smtClean="0"/>
              <a:t>sphaeroides</a:t>
            </a:r>
            <a:r>
              <a:rPr lang="en-US" sz="3600" i="1" dirty="0" smtClean="0"/>
              <a:t> </a:t>
            </a:r>
            <a:r>
              <a:rPr lang="en-US" sz="3600" dirty="0" smtClean="0"/>
              <a:t>, --  contains three polypeptide chain, four </a:t>
            </a:r>
            <a:r>
              <a:rPr lang="en-US" sz="3600" dirty="0" err="1" smtClean="0"/>
              <a:t>bacterioChl</a:t>
            </a:r>
            <a:r>
              <a:rPr lang="en-US" sz="3600" dirty="0" smtClean="0"/>
              <a:t>. , two </a:t>
            </a:r>
            <a:r>
              <a:rPr lang="en-US" sz="3600" dirty="0" err="1" smtClean="0"/>
              <a:t>bacteriopheophytin</a:t>
            </a:r>
            <a:r>
              <a:rPr lang="en-US" sz="3600" dirty="0" smtClean="0"/>
              <a:t> , two </a:t>
            </a:r>
            <a:r>
              <a:rPr lang="en-US" sz="3600" dirty="0" err="1" smtClean="0"/>
              <a:t>ubiquinone</a:t>
            </a:r>
            <a:r>
              <a:rPr lang="en-US" sz="3600" dirty="0" smtClean="0"/>
              <a:t> and one iron molecule.</a:t>
            </a:r>
          </a:p>
          <a:p>
            <a:pPr>
              <a:buNone/>
            </a:pPr>
            <a:r>
              <a:rPr lang="en-US" sz="3600" dirty="0" smtClean="0"/>
              <a:t>-  </a:t>
            </a:r>
            <a:r>
              <a:rPr lang="en-US" sz="3600" i="1" dirty="0" err="1" smtClean="0"/>
              <a:t>Rhodopseudomonas</a:t>
            </a:r>
            <a:r>
              <a:rPr lang="en-US" sz="3600" i="1" dirty="0" smtClean="0"/>
              <a:t> </a:t>
            </a:r>
            <a:r>
              <a:rPr lang="en-US" sz="3600" i="1" dirty="0" err="1" smtClean="0"/>
              <a:t>viridis</a:t>
            </a:r>
            <a:r>
              <a:rPr lang="en-US" sz="3600" i="1" dirty="0" smtClean="0"/>
              <a:t> </a:t>
            </a:r>
            <a:r>
              <a:rPr lang="en-US" sz="3600" dirty="0" smtClean="0"/>
              <a:t> also contains </a:t>
            </a:r>
            <a:r>
              <a:rPr lang="en-US" sz="3600" dirty="0" err="1" smtClean="0"/>
              <a:t>cytochrome</a:t>
            </a:r>
            <a:r>
              <a:rPr lang="en-US" sz="3600" dirty="0" smtClean="0"/>
              <a:t> subunit with four C –type </a:t>
            </a:r>
            <a:r>
              <a:rPr lang="en-US" sz="3600" dirty="0" err="1" smtClean="0"/>
              <a:t>hemes</a:t>
            </a:r>
            <a:r>
              <a:rPr lang="en-US" sz="3600" dirty="0" smtClean="0"/>
              <a:t>.</a:t>
            </a:r>
            <a:endParaRPr lang="en-IN" sz="3600" b="1" i="1" dirty="0" smtClean="0"/>
          </a:p>
          <a:p>
            <a:endParaRPr lang="en-IN"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800" b="1" dirty="0" smtClean="0"/>
              <a:t>	</a:t>
            </a:r>
            <a:r>
              <a:rPr lang="en-US" b="1" dirty="0" smtClean="0"/>
              <a:t>III.  Photosynthetic ETC :</a:t>
            </a:r>
            <a:r>
              <a:rPr lang="en-US" dirty="0" smtClean="0"/>
              <a:t> </a:t>
            </a:r>
          </a:p>
          <a:p>
            <a:pPr>
              <a:buNone/>
            </a:pPr>
            <a:r>
              <a:rPr lang="en-US" i="1" dirty="0" smtClean="0"/>
              <a:t>	</a:t>
            </a:r>
            <a:r>
              <a:rPr lang="en-US" dirty="0" smtClean="0"/>
              <a:t>Photosynthetic ETC  located within Photosynthetic membrane – composed of carrier molecules -  </a:t>
            </a:r>
            <a:r>
              <a:rPr lang="en-US" dirty="0" err="1" smtClean="0"/>
              <a:t>cytochromes</a:t>
            </a:r>
            <a:r>
              <a:rPr lang="en-US" dirty="0" smtClean="0"/>
              <a:t>, </a:t>
            </a:r>
            <a:r>
              <a:rPr lang="en-US" dirty="0" err="1" smtClean="0"/>
              <a:t>quinones</a:t>
            </a:r>
            <a:r>
              <a:rPr lang="en-US" dirty="0" smtClean="0"/>
              <a:t> and Iron sulfur centers.</a:t>
            </a:r>
          </a:p>
          <a:p>
            <a:pPr>
              <a:buNone/>
            </a:pPr>
            <a:r>
              <a:rPr lang="en-US" dirty="0" smtClean="0"/>
              <a:t>	-  Electron flows through ETC – a proton motive force is generated- used to synthesize ATP by a membrane located </a:t>
            </a:r>
            <a:r>
              <a:rPr lang="en-US" dirty="0" err="1" smtClean="0"/>
              <a:t>ATPsynthase</a:t>
            </a:r>
            <a:r>
              <a:rPr lang="en-US" dirty="0" smtClean="0"/>
              <a:t>.</a:t>
            </a:r>
          </a:p>
          <a:p>
            <a:pPr>
              <a:buNone/>
            </a:pPr>
            <a:r>
              <a:rPr lang="en-US" dirty="0" smtClean="0"/>
              <a:t>    ETC :</a:t>
            </a:r>
          </a:p>
          <a:p>
            <a:pPr>
              <a:buNone/>
            </a:pPr>
            <a:r>
              <a:rPr lang="en-US" sz="2800" dirty="0" smtClean="0"/>
              <a:t>	 </a:t>
            </a:r>
            <a:r>
              <a:rPr lang="en-US" sz="2800" dirty="0" err="1" smtClean="0"/>
              <a:t>Hemes</a:t>
            </a:r>
            <a:r>
              <a:rPr lang="en-US" sz="2800" dirty="0" smtClean="0"/>
              <a:t> in </a:t>
            </a:r>
            <a:r>
              <a:rPr lang="en-US" sz="2800" dirty="0" err="1" smtClean="0"/>
              <a:t>cytochrome</a:t>
            </a:r>
            <a:r>
              <a:rPr lang="en-US" sz="2800" dirty="0" smtClean="0"/>
              <a:t> subunit of RC  →   P</a:t>
            </a:r>
            <a:r>
              <a:rPr lang="en-US" sz="2400" dirty="0" smtClean="0"/>
              <a:t>870 </a:t>
            </a:r>
            <a:r>
              <a:rPr lang="en-US" sz="2800" dirty="0" smtClean="0"/>
              <a:t> →    </a:t>
            </a:r>
            <a:r>
              <a:rPr lang="en-US" sz="2800" dirty="0" err="1" smtClean="0"/>
              <a:t>BChl</a:t>
            </a:r>
            <a:r>
              <a:rPr lang="en-US" sz="2800" dirty="0" smtClean="0"/>
              <a:t> →  ↑ 	           →  BP   →   QA →   QB  →   </a:t>
            </a:r>
            <a:r>
              <a:rPr lang="en-US" sz="2800" dirty="0" err="1" smtClean="0"/>
              <a:t>Cyt</a:t>
            </a:r>
            <a:r>
              <a:rPr lang="en-US" sz="2800" dirty="0" smtClean="0"/>
              <a:t>- bc</a:t>
            </a:r>
            <a:r>
              <a:rPr lang="en-US" sz="2400" dirty="0" smtClean="0"/>
              <a:t>1  → </a:t>
            </a:r>
            <a:r>
              <a:rPr lang="en-US" sz="2800" dirty="0" smtClean="0"/>
              <a:t> </a:t>
            </a:r>
            <a:r>
              <a:rPr lang="en-US" sz="2800" dirty="0" err="1" smtClean="0"/>
              <a:t>Cyt</a:t>
            </a:r>
            <a:r>
              <a:rPr lang="en-US" sz="2800" dirty="0" smtClean="0"/>
              <a:t>- C</a:t>
            </a:r>
            <a:r>
              <a:rPr lang="en-US" sz="2400" dirty="0" smtClean="0"/>
              <a:t>2 →</a:t>
            </a:r>
          </a:p>
          <a:p>
            <a:pPr>
              <a:buNone/>
            </a:pPr>
            <a:r>
              <a:rPr lang="en-US" sz="2400" dirty="0" smtClean="0"/>
              <a:t>	 ↑ ----------←-----------←-----------←---------- ←---------←------←---------↓   </a:t>
            </a:r>
            <a:endParaRPr lang="en-US" sz="28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b="1" u="sng" dirty="0" err="1" smtClean="0"/>
              <a:t>Photophosphorylation</a:t>
            </a:r>
            <a:r>
              <a:rPr lang="en-US" sz="3600" b="1" u="sng" dirty="0" smtClean="0"/>
              <a:t> </a:t>
            </a:r>
            <a:r>
              <a:rPr lang="en-US" sz="3600" b="1" dirty="0" smtClean="0"/>
              <a:t> :   </a:t>
            </a:r>
          </a:p>
          <a:p>
            <a:pPr>
              <a:buNone/>
            </a:pPr>
            <a:r>
              <a:rPr lang="en-US" sz="3600" dirty="0" smtClean="0"/>
              <a:t>	-  Photosynthetic bacteria have relatively simple </a:t>
            </a:r>
            <a:r>
              <a:rPr lang="en-US" sz="3600" dirty="0" err="1" smtClean="0"/>
              <a:t>phototransduction</a:t>
            </a:r>
            <a:r>
              <a:rPr lang="en-US" sz="3600" dirty="0" smtClean="0"/>
              <a:t> machinery, with one of two general types of reaction center. </a:t>
            </a:r>
          </a:p>
          <a:p>
            <a:pPr>
              <a:buNone/>
            </a:pPr>
            <a:r>
              <a:rPr lang="en-US" sz="3600" dirty="0" smtClean="0"/>
              <a:t>	-  One type (found in purple bacteria) passes electrons through </a:t>
            </a:r>
            <a:r>
              <a:rPr lang="en-US" sz="3600" b="1" dirty="0" err="1" smtClean="0"/>
              <a:t>pheophytin</a:t>
            </a:r>
            <a:r>
              <a:rPr lang="en-US" sz="3600" b="1" dirty="0" smtClean="0"/>
              <a:t> </a:t>
            </a:r>
            <a:r>
              <a:rPr lang="en-US" sz="3600" dirty="0" smtClean="0"/>
              <a:t>(chlorophyll lacking the central Mg2 ion) to a </a:t>
            </a:r>
            <a:r>
              <a:rPr lang="en-US" sz="3600" dirty="0" err="1" smtClean="0"/>
              <a:t>quinone</a:t>
            </a:r>
            <a:r>
              <a:rPr lang="en-US" sz="3600" dirty="0" smtClean="0"/>
              <a:t>. </a:t>
            </a:r>
          </a:p>
          <a:p>
            <a:pPr>
              <a:buNone/>
            </a:pPr>
            <a:r>
              <a:rPr lang="en-US" sz="3600" dirty="0" smtClean="0"/>
              <a:t>	-  The other (in green sulfur bacteria) passes electrons through a </a:t>
            </a:r>
            <a:r>
              <a:rPr lang="en-US" sz="3600" dirty="0" err="1" smtClean="0"/>
              <a:t>quinone</a:t>
            </a:r>
            <a:r>
              <a:rPr lang="en-US" sz="3600" dirty="0" smtClean="0"/>
              <a:t> to an iron-sulfur center.  </a:t>
            </a:r>
          </a:p>
          <a:p>
            <a:pPr>
              <a:buNone/>
            </a:pPr>
            <a:r>
              <a:rPr lang="en-US" sz="3600" dirty="0" smtClean="0"/>
              <a:t>	</a:t>
            </a:r>
            <a:endParaRPr lang="en-US" sz="3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 </a:t>
            </a:r>
            <a:r>
              <a:rPr lang="en-US" sz="3600" dirty="0" smtClean="0"/>
              <a:t>The photosynthetic machinery in purple bacteria</a:t>
            </a:r>
          </a:p>
          <a:p>
            <a:pPr>
              <a:buNone/>
            </a:pPr>
            <a:r>
              <a:rPr lang="en-US" sz="3600" dirty="0" smtClean="0"/>
              <a:t>	consists of three basic modules </a:t>
            </a:r>
            <a:r>
              <a:rPr lang="en-US" sz="3600" b="1" dirty="0" smtClean="0"/>
              <a:t>(Fig. ) </a:t>
            </a:r>
            <a:r>
              <a:rPr lang="en-US" sz="3600" dirty="0" smtClean="0"/>
              <a:t>: a single reaction center (P870), a </a:t>
            </a:r>
            <a:r>
              <a:rPr lang="en-US" sz="3600" dirty="0" err="1" smtClean="0"/>
              <a:t>cytochrome</a:t>
            </a:r>
            <a:r>
              <a:rPr lang="en-US" sz="3600" dirty="0" smtClean="0"/>
              <a:t> </a:t>
            </a:r>
            <a:r>
              <a:rPr lang="en-US" sz="3600" i="1" dirty="0" smtClean="0"/>
              <a:t>bc1 </a:t>
            </a:r>
            <a:r>
              <a:rPr lang="en-US" sz="3600" dirty="0" smtClean="0"/>
              <a:t>electron transfer complex , and an ATP </a:t>
            </a:r>
            <a:r>
              <a:rPr lang="en-US" sz="3600" dirty="0" err="1" smtClean="0"/>
              <a:t>synthase</a:t>
            </a:r>
            <a:r>
              <a:rPr lang="en-US" sz="3600" dirty="0" smtClean="0"/>
              <a:t>, similar to that of mitochondria.</a:t>
            </a:r>
          </a:p>
          <a:p>
            <a:endParaRPr lang="en-IN"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228600" y="0"/>
            <a:ext cx="8686800" cy="66294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3600" dirty="0" smtClean="0"/>
              <a:t>A pair of </a:t>
            </a:r>
            <a:r>
              <a:rPr lang="en-US" sz="3600" dirty="0" err="1" smtClean="0"/>
              <a:t>bacteriochlorophylls</a:t>
            </a:r>
            <a:r>
              <a:rPr lang="en-US" sz="3600" dirty="0" smtClean="0"/>
              <a:t>— designated (</a:t>
            </a:r>
            <a:r>
              <a:rPr lang="en-US" sz="3600" dirty="0" err="1" smtClean="0"/>
              <a:t>Chl</a:t>
            </a:r>
            <a:r>
              <a:rPr lang="en-US" sz="3600" dirty="0" smtClean="0"/>
              <a:t>)2—is the site of the initial photochemistry in the bacterial reaction center. </a:t>
            </a:r>
          </a:p>
          <a:p>
            <a:pPr>
              <a:buNone/>
            </a:pPr>
            <a:r>
              <a:rPr lang="en-US" sz="3600" dirty="0" smtClean="0"/>
              <a:t>	-  Energy from a photon absorbed by one of the many antenna chlorophyll molecules surrounding the reaction center reaches (</a:t>
            </a:r>
            <a:r>
              <a:rPr lang="en-US" sz="3600" dirty="0" err="1" smtClean="0"/>
              <a:t>Chl</a:t>
            </a:r>
            <a:r>
              <a:rPr lang="en-US" sz="3600" dirty="0" smtClean="0"/>
              <a:t>)2 by </a:t>
            </a:r>
            <a:r>
              <a:rPr lang="en-US" sz="3600" dirty="0" err="1" smtClean="0"/>
              <a:t>exciton</a:t>
            </a:r>
            <a:r>
              <a:rPr lang="en-US" sz="3600" dirty="0" smtClean="0"/>
              <a:t> transfer.</a:t>
            </a:r>
          </a:p>
          <a:p>
            <a:pPr>
              <a:buNone/>
            </a:pPr>
            <a:r>
              <a:rPr lang="en-US" sz="3600" dirty="0" smtClean="0"/>
              <a:t>	-  the energy of the photon, converting the special pair to a very strong electron donor.</a:t>
            </a:r>
          </a:p>
          <a:p>
            <a:pPr>
              <a:buNone/>
            </a:pPr>
            <a:r>
              <a:rPr lang="en-US" sz="3600" dirty="0" smtClean="0"/>
              <a:t>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a:t>
            </a:r>
            <a:r>
              <a:rPr lang="en-US" sz="3600" dirty="0" smtClean="0"/>
              <a:t>- The (</a:t>
            </a:r>
            <a:r>
              <a:rPr lang="en-US" sz="3600" dirty="0" err="1" smtClean="0"/>
              <a:t>Chl</a:t>
            </a:r>
            <a:r>
              <a:rPr lang="en-US" sz="3600" dirty="0" smtClean="0"/>
              <a:t>)2 donates an electron that passes through a neighboring chlorophyll monomer to </a:t>
            </a:r>
            <a:r>
              <a:rPr lang="en-US" sz="3600" dirty="0" err="1" smtClean="0"/>
              <a:t>pheophytin</a:t>
            </a:r>
            <a:r>
              <a:rPr lang="en-US" sz="3600" dirty="0" smtClean="0"/>
              <a:t> (</a:t>
            </a:r>
            <a:r>
              <a:rPr lang="en-US" sz="3600" dirty="0" err="1" smtClean="0"/>
              <a:t>Pheo</a:t>
            </a:r>
            <a:r>
              <a:rPr lang="en-US" sz="3600" dirty="0" smtClean="0"/>
              <a:t>).</a:t>
            </a:r>
          </a:p>
          <a:p>
            <a:pPr>
              <a:buNone/>
            </a:pPr>
            <a:r>
              <a:rPr lang="en-US" sz="3600" dirty="0" smtClean="0"/>
              <a:t>		</a:t>
            </a:r>
            <a:r>
              <a:rPr lang="pt-BR" sz="3600" dirty="0" smtClean="0"/>
              <a:t>(Chl)2   +  1 exciton </a:t>
            </a:r>
            <a:r>
              <a:rPr lang="en-US" sz="3600" dirty="0" smtClean="0"/>
              <a:t>→</a:t>
            </a:r>
            <a:r>
              <a:rPr lang="pt-BR" sz="3600" dirty="0" smtClean="0"/>
              <a:t>  (Chl)2</a:t>
            </a:r>
            <a:r>
              <a:rPr lang="en-US" sz="3600" dirty="0" smtClean="0"/>
              <a:t>* (excitation)</a:t>
            </a:r>
          </a:p>
          <a:p>
            <a:pPr>
              <a:buNone/>
            </a:pPr>
            <a:r>
              <a:rPr lang="en-US" sz="3600" dirty="0" smtClean="0"/>
              <a:t>		(</a:t>
            </a:r>
            <a:r>
              <a:rPr lang="en-US" sz="3600" dirty="0" err="1" smtClean="0"/>
              <a:t>Chl</a:t>
            </a:r>
            <a:r>
              <a:rPr lang="en-US" sz="3600" dirty="0" smtClean="0"/>
              <a:t>)2* +  </a:t>
            </a:r>
            <a:r>
              <a:rPr lang="en-US" sz="3600" dirty="0" err="1" smtClean="0"/>
              <a:t>Pheo</a:t>
            </a:r>
            <a:r>
              <a:rPr lang="en-US" sz="3600" dirty="0" smtClean="0"/>
              <a:t>  →  (</a:t>
            </a:r>
            <a:r>
              <a:rPr lang="en-US" sz="3600" dirty="0" err="1" smtClean="0"/>
              <a:t>Chl</a:t>
            </a:r>
            <a:r>
              <a:rPr lang="en-US" sz="3600" dirty="0" smtClean="0"/>
              <a:t>)2  +  </a:t>
            </a:r>
            <a:r>
              <a:rPr lang="en-US" sz="3600" dirty="0" err="1" smtClean="0"/>
              <a:t>Pheo</a:t>
            </a:r>
            <a:r>
              <a:rPr lang="en-US" sz="3600" dirty="0" smtClean="0"/>
              <a:t>⁻  						(charge separation)</a:t>
            </a:r>
          </a:p>
          <a:p>
            <a:pPr>
              <a:buNone/>
            </a:pPr>
            <a:r>
              <a:rPr lang="en-US" sz="3600" dirty="0" smtClean="0"/>
              <a:t>	- The </a:t>
            </a:r>
            <a:r>
              <a:rPr lang="en-US" sz="3600" dirty="0" err="1" smtClean="0"/>
              <a:t>pheophytin</a:t>
            </a:r>
            <a:r>
              <a:rPr lang="en-US" sz="3600" dirty="0" smtClean="0"/>
              <a:t> radical now passes its electron to a tightly bound molecule of </a:t>
            </a:r>
            <a:r>
              <a:rPr lang="en-US" sz="3600" dirty="0" err="1" smtClean="0"/>
              <a:t>quinone</a:t>
            </a:r>
            <a:r>
              <a:rPr lang="en-US" sz="3600" dirty="0" smtClean="0"/>
              <a:t> (QA), converting it to a </a:t>
            </a:r>
            <a:r>
              <a:rPr lang="en-US" sz="3600" dirty="0" err="1" smtClean="0"/>
              <a:t>semiquinone</a:t>
            </a:r>
            <a:r>
              <a:rPr lang="en-US" sz="3600" dirty="0" smtClean="0"/>
              <a:t> radical</a:t>
            </a:r>
          </a:p>
          <a:p>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US" sz="3300" dirty="0" smtClean="0"/>
              <a:t>	 </a:t>
            </a:r>
            <a:r>
              <a:rPr lang="en-US" sz="3600" dirty="0" smtClean="0"/>
              <a:t>- organic compounds  that serve both as ē donor and ē acceptor are usually two different metabolites derived from a single substrate.</a:t>
            </a:r>
          </a:p>
          <a:p>
            <a:pPr>
              <a:buNone/>
            </a:pPr>
            <a:r>
              <a:rPr lang="en-US" sz="3600" dirty="0" smtClean="0"/>
              <a:t>	- Fermentation often gives rise to a mixture of end products– some may be more reduced  and some may be more oxidized than the primary substrate.</a:t>
            </a:r>
          </a:p>
          <a:p>
            <a:pPr>
              <a:buNone/>
            </a:pPr>
            <a:r>
              <a:rPr lang="en-US" sz="3600" dirty="0" smtClean="0"/>
              <a:t>	- Carbohydrates are the principle substrate of fermentation.</a:t>
            </a:r>
          </a:p>
          <a:p>
            <a:pPr>
              <a:buNone/>
            </a:pPr>
            <a:r>
              <a:rPr lang="en-US" sz="3600" dirty="0" smtClean="0"/>
              <a:t>	</a:t>
            </a:r>
            <a:endParaRPr lang="en-IN" sz="3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800" dirty="0" smtClean="0"/>
              <a:t>	</a:t>
            </a:r>
            <a:r>
              <a:rPr lang="en-US" sz="3600" dirty="0" smtClean="0"/>
              <a:t>- which immediately donates its extra electron to a second, loosely bound </a:t>
            </a:r>
            <a:r>
              <a:rPr lang="en-US" sz="3600" dirty="0" err="1" smtClean="0"/>
              <a:t>quinone</a:t>
            </a:r>
            <a:r>
              <a:rPr lang="en-US" sz="3600" dirty="0" smtClean="0"/>
              <a:t> (QB) convert QB to its fully reduced form, QBH2.</a:t>
            </a:r>
          </a:p>
          <a:p>
            <a:pPr>
              <a:buNone/>
            </a:pPr>
            <a:r>
              <a:rPr lang="pt-BR" sz="3600" dirty="0" smtClean="0"/>
              <a:t>	2 Pheo⁻ + 2H⁺ + QB   →   2 Pheo   + QBH2  						</a:t>
            </a:r>
            <a:r>
              <a:rPr lang="en-US" sz="3600" dirty="0" smtClean="0"/>
              <a:t>(</a:t>
            </a:r>
            <a:r>
              <a:rPr lang="en-US" sz="3600" dirty="0" err="1" smtClean="0"/>
              <a:t>quinone</a:t>
            </a:r>
            <a:r>
              <a:rPr lang="en-US" sz="3600" dirty="0" smtClean="0"/>
              <a:t> reduction)</a:t>
            </a:r>
          </a:p>
          <a:p>
            <a:pPr>
              <a:buNone/>
            </a:pPr>
            <a:r>
              <a:rPr lang="en-US" sz="3600" dirty="0" smtClean="0"/>
              <a:t>	- The hydroquinone (QBH2), carrying  some of the energy of the photons that excited P870, enters the pool of reduced </a:t>
            </a:r>
            <a:r>
              <a:rPr lang="en-US" sz="3600" dirty="0" err="1" smtClean="0"/>
              <a:t>quinone</a:t>
            </a:r>
            <a:r>
              <a:rPr lang="en-US" sz="3600" dirty="0" smtClean="0"/>
              <a:t> (QH2) to  </a:t>
            </a:r>
            <a:r>
              <a:rPr lang="en-US" sz="3600" dirty="0" err="1" smtClean="0"/>
              <a:t>cytochrome</a:t>
            </a:r>
            <a:r>
              <a:rPr lang="en-US" sz="3600" dirty="0" smtClean="0"/>
              <a:t> </a:t>
            </a:r>
            <a:r>
              <a:rPr lang="en-US" sz="3600" i="1" dirty="0" smtClean="0"/>
              <a:t>bc1 </a:t>
            </a:r>
            <a:r>
              <a:rPr lang="en-US" sz="3600" dirty="0" smtClean="0"/>
              <a:t>complex.</a:t>
            </a:r>
          </a:p>
          <a:p>
            <a:pPr>
              <a:buNone/>
            </a:pPr>
            <a:r>
              <a:rPr lang="en-US" sz="3600" dirty="0" smtClean="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sz="3600" dirty="0" smtClean="0"/>
              <a:t>- </a:t>
            </a:r>
            <a:r>
              <a:rPr lang="en-US" sz="3600" dirty="0" err="1" smtClean="0"/>
              <a:t>cytochrome</a:t>
            </a:r>
            <a:r>
              <a:rPr lang="en-US" sz="3600" dirty="0" smtClean="0"/>
              <a:t> </a:t>
            </a:r>
            <a:r>
              <a:rPr lang="en-US" sz="3600" i="1" dirty="0" smtClean="0"/>
              <a:t>bc1 </a:t>
            </a:r>
            <a:r>
              <a:rPr lang="en-US" sz="3600" dirty="0" smtClean="0"/>
              <a:t>complex using the energy of electron transfer to pump protons across the membrane, producing a </a:t>
            </a:r>
            <a:r>
              <a:rPr lang="en-US" sz="3600" dirty="0" err="1" smtClean="0"/>
              <a:t>protonmotive</a:t>
            </a:r>
            <a:r>
              <a:rPr lang="en-US" sz="3600" dirty="0" smtClean="0"/>
              <a:t> force.  </a:t>
            </a:r>
          </a:p>
          <a:p>
            <a:pPr>
              <a:buNone/>
            </a:pPr>
            <a:r>
              <a:rPr lang="en-US" sz="3600" dirty="0" smtClean="0"/>
              <a:t>	- Electrons move from the </a:t>
            </a:r>
            <a:r>
              <a:rPr lang="en-US" sz="3600" dirty="0" err="1" smtClean="0"/>
              <a:t>cytochrome</a:t>
            </a:r>
            <a:r>
              <a:rPr lang="en-US" sz="3600" dirty="0" smtClean="0"/>
              <a:t> </a:t>
            </a:r>
            <a:r>
              <a:rPr lang="en-US" sz="3600" i="1" dirty="0" smtClean="0"/>
              <a:t>bc1 </a:t>
            </a:r>
            <a:r>
              <a:rPr lang="en-US" sz="3600" dirty="0" smtClean="0"/>
              <a:t>complex to P870 via a soluble </a:t>
            </a:r>
            <a:r>
              <a:rPr lang="en-US" sz="3600" dirty="0" err="1" smtClean="0"/>
              <a:t>cytochrome</a:t>
            </a:r>
            <a:r>
              <a:rPr lang="en-US" sz="3600" dirty="0" smtClean="0"/>
              <a:t> -c2</a:t>
            </a:r>
            <a:r>
              <a:rPr lang="en-US" sz="3600" i="1" dirty="0" smtClean="0"/>
              <a:t>. </a:t>
            </a:r>
          </a:p>
          <a:p>
            <a:pPr>
              <a:buNone/>
            </a:pPr>
            <a:r>
              <a:rPr lang="en-US" sz="3600" i="1" dirty="0" smtClean="0"/>
              <a:t>	-  </a:t>
            </a:r>
            <a:r>
              <a:rPr lang="en-US" sz="3600" dirty="0" smtClean="0"/>
              <a:t>The electron transfer process completes the cycle, returning the reaction center to its unbleached state, ready to absorb another </a:t>
            </a:r>
            <a:r>
              <a:rPr lang="en-US" sz="3600" dirty="0" err="1" smtClean="0"/>
              <a:t>exciton</a:t>
            </a:r>
            <a:r>
              <a:rPr lang="en-US" sz="3600" dirty="0" smtClean="0"/>
              <a:t> from antenna chlorophyll.</a:t>
            </a:r>
          </a:p>
          <a:p>
            <a:endParaRPr lang="en-IN"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r>
              <a:rPr lang="en-US" sz="3400" dirty="0" smtClean="0"/>
              <a:t>Photosynthesis in green sulfur bacteria involves the same three modules as in purple bacteria.</a:t>
            </a:r>
          </a:p>
          <a:p>
            <a:pPr>
              <a:buNone/>
            </a:pPr>
            <a:r>
              <a:rPr lang="en-US" sz="3400" dirty="0" smtClean="0"/>
              <a:t>	-  The process differs with respects to additional enzymatic reactions (Fig). </a:t>
            </a:r>
          </a:p>
          <a:p>
            <a:pPr>
              <a:buNone/>
            </a:pPr>
            <a:r>
              <a:rPr lang="en-US" sz="3400" dirty="0" smtClean="0"/>
              <a:t>-   Excitation causes an electron to move from the reaction center to the </a:t>
            </a:r>
            <a:r>
              <a:rPr lang="en-US" sz="3400" dirty="0" err="1" smtClean="0"/>
              <a:t>cytochrome</a:t>
            </a:r>
            <a:r>
              <a:rPr lang="en-US" sz="3400" dirty="0" smtClean="0"/>
              <a:t> </a:t>
            </a:r>
            <a:r>
              <a:rPr lang="en-US" sz="3400" i="1" dirty="0" smtClean="0"/>
              <a:t>bc1 </a:t>
            </a:r>
            <a:r>
              <a:rPr lang="en-US" sz="3400" dirty="0" smtClean="0"/>
              <a:t>complex via a </a:t>
            </a:r>
            <a:r>
              <a:rPr lang="en-US" sz="3400" dirty="0" err="1" smtClean="0"/>
              <a:t>quinone</a:t>
            </a:r>
            <a:r>
              <a:rPr lang="en-US" sz="3400" dirty="0" smtClean="0"/>
              <a:t> carrier</a:t>
            </a:r>
            <a:r>
              <a:rPr lang="en-US" sz="3400" i="1" dirty="0" smtClean="0"/>
              <a:t>. </a:t>
            </a:r>
          </a:p>
          <a:p>
            <a:pPr>
              <a:buNone/>
            </a:pPr>
            <a:r>
              <a:rPr lang="en-US" sz="3400" i="1" dirty="0" smtClean="0"/>
              <a:t>	-  </a:t>
            </a:r>
            <a:r>
              <a:rPr lang="en-US" sz="3400" dirty="0" smtClean="0"/>
              <a:t>Electron transfer through this complex powers proton transport</a:t>
            </a:r>
          </a:p>
          <a:p>
            <a:pPr>
              <a:buNone/>
            </a:pPr>
            <a:r>
              <a:rPr lang="en-US" sz="3400" dirty="0" smtClean="0"/>
              <a:t>	and creates the proton-motive force used for ATP synthesis, just as in purple bacteria.</a:t>
            </a:r>
          </a:p>
          <a:p>
            <a:pPr>
              <a:buNone/>
            </a:pPr>
            <a:r>
              <a:rPr lang="en-US" sz="3400" dirty="0" smtClean="0"/>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b="1" dirty="0" smtClean="0"/>
              <a:t>	- </a:t>
            </a:r>
            <a:r>
              <a:rPr lang="en-US" sz="3600" dirty="0" smtClean="0"/>
              <a:t>in contrast to the cyclic flow of electrons , some electrons flow from the reaction center to an iron-sulfur protein, </a:t>
            </a:r>
            <a:r>
              <a:rPr lang="en-US" sz="3600" dirty="0" err="1" smtClean="0"/>
              <a:t>ferredoxin</a:t>
            </a:r>
            <a:r>
              <a:rPr lang="en-US" sz="3600" dirty="0" smtClean="0"/>
              <a:t>, which then passes electrons via </a:t>
            </a:r>
            <a:r>
              <a:rPr lang="en-US" sz="3600" dirty="0" err="1" smtClean="0"/>
              <a:t>ferredoxin:NAD</a:t>
            </a:r>
            <a:r>
              <a:rPr lang="en-US" sz="3600" dirty="0" smtClean="0"/>
              <a:t> </a:t>
            </a:r>
            <a:r>
              <a:rPr lang="en-US" sz="3600" dirty="0" err="1" smtClean="0"/>
              <a:t>reductase</a:t>
            </a:r>
            <a:r>
              <a:rPr lang="en-US" sz="3600" dirty="0" smtClean="0"/>
              <a:t> to NAD, producing NADH. </a:t>
            </a:r>
          </a:p>
          <a:p>
            <a:pPr>
              <a:buNone/>
            </a:pPr>
            <a:r>
              <a:rPr lang="en-US" sz="3600" dirty="0" smtClean="0"/>
              <a:t>	-  The electrons taken from the reaction center to reduce NAD are replaced by the oxidation of H2S to elemental S, then to SO4, in the reaction that defines the green sulfur bacteria. </a:t>
            </a:r>
          </a:p>
          <a:p>
            <a:endParaRPr lang="en-IN" sz="36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b="1" u="sng" dirty="0" smtClean="0"/>
          </a:p>
          <a:p>
            <a:r>
              <a:rPr lang="en-US" sz="3600" b="1" u="sng" dirty="0" smtClean="0"/>
              <a:t>A</a:t>
            </a:r>
            <a:r>
              <a:rPr lang="en-US" sz="4000" b="1" u="sng" dirty="0" smtClean="0"/>
              <a:t>TP</a:t>
            </a:r>
            <a:r>
              <a:rPr lang="en-US" sz="4000" b="1" dirty="0" smtClean="0"/>
              <a:t> :  Structure, Generation &amp; Role :-</a:t>
            </a:r>
          </a:p>
          <a:p>
            <a:pPr>
              <a:buNone/>
            </a:pPr>
            <a:r>
              <a:rPr lang="en-US" sz="4000" b="1" dirty="0" smtClean="0"/>
              <a:t>	</a:t>
            </a:r>
            <a:r>
              <a:rPr lang="en-US" sz="4000" dirty="0" smtClean="0"/>
              <a:t>-  ATP was discovered in muscle extracts by </a:t>
            </a:r>
            <a:r>
              <a:rPr lang="en-US" sz="4000" dirty="0" err="1" smtClean="0"/>
              <a:t>C.Fiske</a:t>
            </a:r>
            <a:r>
              <a:rPr lang="en-US" sz="4000" dirty="0" smtClean="0"/>
              <a:t> &amp; Y. </a:t>
            </a:r>
            <a:r>
              <a:rPr lang="en-US" sz="4000" dirty="0" err="1" smtClean="0"/>
              <a:t>Subbarow</a:t>
            </a:r>
            <a:r>
              <a:rPr lang="en-US" sz="4000" dirty="0" smtClean="0"/>
              <a:t> in USA and independently by K. </a:t>
            </a:r>
            <a:r>
              <a:rPr lang="en-US" sz="4000" dirty="0" err="1" smtClean="0"/>
              <a:t>Lohmann</a:t>
            </a:r>
            <a:r>
              <a:rPr lang="en-US" sz="4000" dirty="0" smtClean="0"/>
              <a:t> in Germany in 1929.</a:t>
            </a:r>
          </a:p>
          <a:p>
            <a:pPr>
              <a:buNone/>
            </a:pPr>
            <a:r>
              <a:rPr lang="en-US" sz="4000" dirty="0" smtClean="0"/>
              <a:t>	-  The structure of ATP was first deduced by K. </a:t>
            </a:r>
            <a:r>
              <a:rPr lang="en-US" sz="4000" dirty="0" err="1" smtClean="0"/>
              <a:t>Lohmann</a:t>
            </a:r>
            <a:r>
              <a:rPr lang="en-US" sz="4000" dirty="0" smtClean="0"/>
              <a:t>  in 1930.</a:t>
            </a:r>
          </a:p>
          <a:p>
            <a:pPr>
              <a:buNone/>
            </a:pPr>
            <a:r>
              <a:rPr lang="en-US" sz="4000" dirty="0" smtClean="0"/>
              <a:t>	</a:t>
            </a:r>
          </a:p>
          <a:p>
            <a:pPr>
              <a:buNone/>
            </a:pPr>
            <a:r>
              <a:rPr lang="en-US" dirty="0" smtClean="0"/>
              <a:t>	</a:t>
            </a:r>
            <a:endParaRPr lang="en-IN"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r>
              <a:rPr lang="en-US" dirty="0" smtClean="0"/>
              <a:t>	- </a:t>
            </a:r>
            <a:r>
              <a:rPr lang="en-US" sz="4000" dirty="0" smtClean="0"/>
              <a:t>Derivative of nucleotide Adenosine Mono Phosphate (AMP) or </a:t>
            </a:r>
            <a:r>
              <a:rPr lang="en-US" sz="4000" dirty="0" err="1" smtClean="0"/>
              <a:t>Adenylic</a:t>
            </a:r>
            <a:r>
              <a:rPr lang="en-US" sz="4000" dirty="0" smtClean="0"/>
              <a:t> acid, to which two additional phosphate groups are linked through pyrophosphate bonds. </a:t>
            </a:r>
          </a:p>
          <a:p>
            <a:pPr>
              <a:buNone/>
            </a:pPr>
            <a:r>
              <a:rPr lang="en-US" sz="4000" dirty="0" smtClean="0"/>
              <a:t>	-  these two bonds are energy rich  and their removal by hydrolysis yield ADP &amp; AMP- liberates energy by the transfer of one or both terminal phosphate groups.</a:t>
            </a:r>
          </a:p>
          <a:p>
            <a:pPr>
              <a:buNone/>
            </a:pPr>
            <a:endParaRPr lang="en-IN" sz="4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smtClean="0"/>
              <a:t>		ATP : (Structure, generation &amp; role)</a:t>
            </a:r>
          </a:p>
          <a:p>
            <a:r>
              <a:rPr lang="en-US" dirty="0" smtClean="0"/>
              <a:t>	-  </a:t>
            </a:r>
          </a:p>
          <a:p>
            <a:endParaRPr lang="en-US" dirty="0" smtClean="0"/>
          </a:p>
          <a:p>
            <a:r>
              <a:rPr lang="en-US" dirty="0" smtClean="0"/>
              <a:t>	</a:t>
            </a:r>
            <a:endParaRPr lang="en-IN" dirty="0"/>
          </a:p>
        </p:txBody>
      </p:sp>
      <p:pic>
        <p:nvPicPr>
          <p:cNvPr id="2050" name="Picture 2" descr="Test #2 Biology 101 at Glendale Community College (CA ..."/>
          <p:cNvPicPr>
            <a:picLocks noChangeAspect="1" noChangeArrowheads="1"/>
          </p:cNvPicPr>
          <p:nvPr/>
        </p:nvPicPr>
        <p:blipFill>
          <a:blip r:embed="rId2"/>
          <a:srcRect/>
          <a:stretch>
            <a:fillRect/>
          </a:stretch>
        </p:blipFill>
        <p:spPr bwMode="auto">
          <a:xfrm>
            <a:off x="228600" y="0"/>
            <a:ext cx="8763000" cy="6858000"/>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Autofit/>
          </a:bodyPr>
          <a:lstStyle/>
          <a:p>
            <a:pPr>
              <a:buNone/>
            </a:pPr>
            <a:r>
              <a:rPr lang="en-US" sz="2800" dirty="0" smtClean="0"/>
              <a:t>	</a:t>
            </a:r>
            <a:r>
              <a:rPr lang="en-US" sz="3400" b="1" dirty="0" smtClean="0"/>
              <a:t>e.g.</a:t>
            </a:r>
            <a:r>
              <a:rPr lang="en-US" sz="3400" dirty="0" smtClean="0"/>
              <a:t>  Activation of Glucose :</a:t>
            </a:r>
          </a:p>
          <a:p>
            <a:pPr>
              <a:buNone/>
            </a:pPr>
            <a:r>
              <a:rPr lang="en-US" sz="3400" dirty="0" smtClean="0"/>
              <a:t>	        Glucose  +  ATP  →    Glucose-6-P  +  ADP      Activation of Amino acids :</a:t>
            </a:r>
          </a:p>
          <a:p>
            <a:pPr>
              <a:buNone/>
            </a:pPr>
            <a:r>
              <a:rPr lang="en-US" sz="3400" dirty="0" smtClean="0"/>
              <a:t>	 Amino acid  +  ATP  →  AMP- Amino acid  + P -  P</a:t>
            </a:r>
          </a:p>
          <a:p>
            <a:pPr>
              <a:buNone/>
            </a:pPr>
            <a:r>
              <a:rPr lang="en-US" sz="3400" dirty="0" smtClean="0"/>
              <a:t>	-  AMP is converted to ADP through energy transfer by enzymatic reaction-</a:t>
            </a:r>
          </a:p>
          <a:p>
            <a:pPr>
              <a:buNone/>
            </a:pPr>
            <a:r>
              <a:rPr lang="en-US" sz="3400" dirty="0" smtClean="0"/>
              <a:t>		        AMP  +  ATP →  2 ADP</a:t>
            </a:r>
          </a:p>
          <a:p>
            <a:pPr>
              <a:buNone/>
            </a:pPr>
            <a:r>
              <a:rPr lang="en-US" sz="3400" dirty="0" smtClean="0"/>
              <a:t>	 -  Carrier of free energy is ATP – plays a central role in the transfer of free energy from </a:t>
            </a:r>
            <a:r>
              <a:rPr lang="en-US" sz="3400" dirty="0" err="1" smtClean="0"/>
              <a:t>exergonic</a:t>
            </a:r>
            <a:r>
              <a:rPr lang="en-US" sz="3400" dirty="0" smtClean="0"/>
              <a:t> to the </a:t>
            </a:r>
            <a:r>
              <a:rPr lang="en-US" sz="3400" dirty="0" err="1" smtClean="0"/>
              <a:t>endergonic</a:t>
            </a:r>
            <a:r>
              <a:rPr lang="en-US" sz="3400" dirty="0" smtClean="0"/>
              <a:t> (energy requiring) processes in the cell.</a:t>
            </a:r>
          </a:p>
          <a:p>
            <a:pPr>
              <a:buNone/>
            </a:pPr>
            <a:endParaRPr lang="en-US" sz="2800" dirty="0" smtClean="0"/>
          </a:p>
          <a:p>
            <a:pPr>
              <a:buNone/>
            </a:pPr>
            <a:endParaRPr lang="en-US" sz="2800" dirty="0" smtClean="0"/>
          </a:p>
          <a:p>
            <a:pPr>
              <a:buNone/>
            </a:pPr>
            <a:r>
              <a:rPr lang="en-US" sz="2800" dirty="0" smtClean="0"/>
              <a:t>	</a:t>
            </a:r>
          </a:p>
          <a:p>
            <a:pPr>
              <a:buNone/>
            </a:pPr>
            <a:r>
              <a:rPr lang="en-US" sz="2800" dirty="0" smtClean="0"/>
              <a:t>	</a:t>
            </a:r>
          </a:p>
          <a:p>
            <a:pPr>
              <a:buNone/>
            </a:pPr>
            <a:r>
              <a:rPr lang="en-US" sz="2800" dirty="0" smtClean="0"/>
              <a:t>	</a:t>
            </a:r>
          </a:p>
          <a:p>
            <a:pPr>
              <a:buNone/>
            </a:pPr>
            <a:r>
              <a:rPr lang="en-US" sz="2800" dirty="0" smtClean="0"/>
              <a:t>	</a:t>
            </a:r>
            <a:endParaRPr lang="en-IN" sz="2800" dirty="0" smtClean="0"/>
          </a:p>
          <a:p>
            <a:endParaRPr lang="en-IN" sz="28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r>
              <a:rPr lang="en-US" sz="3600" b="1" dirty="0" smtClean="0"/>
              <a:t>Generation of ATP :</a:t>
            </a:r>
          </a:p>
          <a:p>
            <a:pPr>
              <a:buNone/>
            </a:pPr>
            <a:r>
              <a:rPr lang="en-US" sz="3600" b="1" dirty="0" smtClean="0"/>
              <a:t>	     </a:t>
            </a:r>
            <a:r>
              <a:rPr lang="en-US" sz="3600" dirty="0" smtClean="0"/>
              <a:t>Three Mechanisms :</a:t>
            </a:r>
          </a:p>
          <a:p>
            <a:pPr>
              <a:buNone/>
            </a:pPr>
            <a:r>
              <a:rPr lang="en-US" sz="3600" dirty="0" smtClean="0"/>
              <a:t>		1.  Oxidative </a:t>
            </a:r>
            <a:r>
              <a:rPr lang="en-US" sz="3600" dirty="0" err="1" smtClean="0"/>
              <a:t>Phosphorylation</a:t>
            </a:r>
            <a:endParaRPr lang="en-US" sz="3600" dirty="0" smtClean="0"/>
          </a:p>
          <a:p>
            <a:pPr>
              <a:buNone/>
            </a:pPr>
            <a:r>
              <a:rPr lang="en-US" sz="3600" dirty="0" smtClean="0"/>
              <a:t>		2.  Substrate level </a:t>
            </a:r>
            <a:r>
              <a:rPr lang="en-US" sz="3600" dirty="0" err="1" smtClean="0"/>
              <a:t>Phosphorylation</a:t>
            </a:r>
            <a:endParaRPr lang="en-US" sz="3600" dirty="0" smtClean="0"/>
          </a:p>
          <a:p>
            <a:pPr>
              <a:buNone/>
            </a:pPr>
            <a:r>
              <a:rPr lang="en-US" sz="3600" dirty="0" smtClean="0"/>
              <a:t>		3.  </a:t>
            </a:r>
            <a:r>
              <a:rPr lang="en-US" sz="3600" dirty="0" err="1" smtClean="0"/>
              <a:t>PhotoPhosphorylation</a:t>
            </a:r>
            <a:endParaRPr lang="en-US" sz="3600" dirty="0" smtClean="0"/>
          </a:p>
          <a:p>
            <a:r>
              <a:rPr lang="en-US" sz="3600" b="1" dirty="0" smtClean="0"/>
              <a:t>Role of ATP  :</a:t>
            </a:r>
          </a:p>
          <a:p>
            <a:pPr>
              <a:buNone/>
            </a:pPr>
            <a:r>
              <a:rPr lang="en-US" sz="3600" b="1" dirty="0" smtClean="0"/>
              <a:t>	</a:t>
            </a:r>
            <a:r>
              <a:rPr lang="en-US" sz="3600" dirty="0" smtClean="0"/>
              <a:t> - Fritz Lipmann- 1941 postulated that - ATP functions  in a cyclic manner from </a:t>
            </a:r>
            <a:r>
              <a:rPr lang="en-US" sz="3600" dirty="0" err="1" smtClean="0"/>
              <a:t>degradative</a:t>
            </a:r>
            <a:r>
              <a:rPr lang="en-US" sz="3600" dirty="0" smtClean="0"/>
              <a:t> reactions which yield energy to the various cellular processes that require energy.</a:t>
            </a:r>
          </a:p>
          <a:p>
            <a:endParaRPr lang="en-IN"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800" dirty="0" smtClean="0"/>
              <a:t>	</a:t>
            </a:r>
            <a:r>
              <a:rPr lang="en-US" sz="3600" dirty="0" smtClean="0"/>
              <a:t>-  Drive the entry of nutrients into the cell.</a:t>
            </a:r>
          </a:p>
          <a:p>
            <a:pPr>
              <a:buNone/>
            </a:pPr>
            <a:r>
              <a:rPr lang="en-US" sz="3600" dirty="0" smtClean="0"/>
              <a:t>	-  To convert these nutrients into intermediary metabolites.</a:t>
            </a:r>
          </a:p>
          <a:p>
            <a:pPr>
              <a:buNone/>
            </a:pPr>
            <a:r>
              <a:rPr lang="en-US" sz="3600" dirty="0" smtClean="0"/>
              <a:t>	e.g. amino acids, sugar- P ,nucleotides, fatty acids.</a:t>
            </a:r>
          </a:p>
          <a:p>
            <a:pPr>
              <a:buNone/>
            </a:pPr>
            <a:r>
              <a:rPr lang="en-US" sz="3600" dirty="0" smtClean="0"/>
              <a:t>	-  Polymerization of intermediates into biopolymers like Proteins, Polysaccharides, N. acids &amp; lipids. </a:t>
            </a:r>
          </a:p>
          <a:p>
            <a:pPr>
              <a:buNone/>
            </a:pPr>
            <a:r>
              <a:rPr lang="en-US" sz="3600" dirty="0" smtClean="0"/>
              <a:t>					        	</a:t>
            </a:r>
            <a:endParaRPr lang="en-IN" sz="36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20000"/>
          </a:bodyPr>
          <a:lstStyle/>
          <a:p>
            <a:pPr>
              <a:buNone/>
            </a:pPr>
            <a:r>
              <a:rPr lang="en-US" sz="2800" b="1" dirty="0"/>
              <a:t>	</a:t>
            </a:r>
            <a:r>
              <a:rPr lang="en-US" sz="3900" b="1" dirty="0" smtClean="0"/>
              <a:t>-</a:t>
            </a:r>
            <a:r>
              <a:rPr lang="en-US" sz="3900" dirty="0" smtClean="0"/>
              <a:t> ATP is formed from ADP &amp; Pi from </a:t>
            </a:r>
            <a:r>
              <a:rPr lang="en-US" sz="3900" dirty="0" err="1" smtClean="0"/>
              <a:t>phosphorylated</a:t>
            </a:r>
            <a:r>
              <a:rPr lang="en-US" sz="3900" dirty="0" smtClean="0"/>
              <a:t> intermediate arise during substrate breakdown – is only possible with fermentation is known as </a:t>
            </a:r>
            <a:r>
              <a:rPr lang="en-US" sz="3900" b="1" dirty="0" smtClean="0"/>
              <a:t>substrate level  </a:t>
            </a:r>
            <a:r>
              <a:rPr lang="en-US" sz="3900" b="1" dirty="0" err="1" smtClean="0"/>
              <a:t>phosphorylation</a:t>
            </a:r>
            <a:r>
              <a:rPr lang="en-US" sz="3900" b="1" dirty="0" smtClean="0"/>
              <a:t>.</a:t>
            </a:r>
          </a:p>
          <a:p>
            <a:pPr>
              <a:buNone/>
            </a:pPr>
            <a:r>
              <a:rPr lang="en-US" sz="3900" b="1" dirty="0"/>
              <a:t>	</a:t>
            </a:r>
            <a:r>
              <a:rPr lang="en-US" sz="3900" b="1" dirty="0" smtClean="0"/>
              <a:t>- </a:t>
            </a:r>
            <a:r>
              <a:rPr lang="en-US" sz="3900" b="1" dirty="0" smtClean="0"/>
              <a:t> </a:t>
            </a:r>
            <a:r>
              <a:rPr lang="en-US" sz="3900" dirty="0" smtClean="0"/>
              <a:t>Organisms that obtain energy  by fermentation are strict anaerobes.</a:t>
            </a:r>
          </a:p>
          <a:p>
            <a:pPr>
              <a:buNone/>
            </a:pPr>
            <a:r>
              <a:rPr lang="en-US" sz="3900" dirty="0" smtClean="0"/>
              <a:t>	- Pyridine nucleotides reduced in one step of fermentation are oxidized in another. </a:t>
            </a:r>
          </a:p>
          <a:p>
            <a:pPr>
              <a:buNone/>
            </a:pPr>
            <a:r>
              <a:rPr lang="en-US" sz="3900" dirty="0" smtClean="0"/>
              <a:t>	-  Two molecules of  NAD⁺ reduced are </a:t>
            </a:r>
            <a:r>
              <a:rPr lang="en-US" sz="3900" dirty="0" err="1" smtClean="0"/>
              <a:t>reoxidized</a:t>
            </a:r>
            <a:r>
              <a:rPr lang="en-US" sz="3900" dirty="0" smtClean="0"/>
              <a:t> by reactions involving the subsequent metabolism of </a:t>
            </a:r>
            <a:r>
              <a:rPr lang="en-US" sz="3900" dirty="0" err="1" smtClean="0"/>
              <a:t>pyruvic</a:t>
            </a:r>
            <a:r>
              <a:rPr lang="en-US" sz="3900" dirty="0" smtClean="0"/>
              <a:t> acid.</a:t>
            </a:r>
          </a:p>
          <a:p>
            <a:pPr>
              <a:buNone/>
            </a:pPr>
            <a:r>
              <a:rPr lang="en-US" sz="3900" dirty="0" smtClean="0"/>
              <a:t>	Fig :</a:t>
            </a:r>
            <a:endParaRPr lang="en-IN" sz="3900" dirty="0" smtClean="0"/>
          </a:p>
          <a:p>
            <a:pPr>
              <a:buNone/>
            </a:pPr>
            <a:r>
              <a:rPr lang="en-US" sz="3600" dirty="0" smtClean="0"/>
              <a:t>	</a:t>
            </a:r>
            <a:endParaRPr lang="en-IN"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a:srcRect/>
          <a:stretch>
            <a:fillRect/>
          </a:stretch>
        </p:blipFill>
        <p:spPr bwMode="auto">
          <a:xfrm>
            <a:off x="990600" y="609600"/>
            <a:ext cx="7315200" cy="5715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dirty="0" smtClean="0"/>
              <a:t>		</a:t>
            </a:r>
            <a:r>
              <a:rPr lang="en-US" sz="3600" b="1" u="sng" dirty="0" smtClean="0"/>
              <a:t>Photosynthesis &amp; </a:t>
            </a:r>
            <a:r>
              <a:rPr lang="en-US" sz="3600" b="1" u="sng" dirty="0" err="1" smtClean="0"/>
              <a:t>Photophosphorylation</a:t>
            </a:r>
            <a:endParaRPr lang="en-US" sz="3600" b="1" u="sng" dirty="0" smtClean="0"/>
          </a:p>
          <a:p>
            <a:r>
              <a:rPr lang="en-US" sz="3600" dirty="0" smtClean="0"/>
              <a:t>Photosynthesis is the process by which plants &amp; certain bacteria (</a:t>
            </a:r>
            <a:r>
              <a:rPr lang="en-US" sz="3600" dirty="0" err="1" smtClean="0"/>
              <a:t>Phototrophs</a:t>
            </a:r>
            <a:r>
              <a:rPr lang="en-US" sz="3600" dirty="0" smtClean="0"/>
              <a:t>) converts radiant (light) energy  in to metabolic energy &amp; reducing power.</a:t>
            </a:r>
          </a:p>
          <a:p>
            <a:r>
              <a:rPr lang="en-US" sz="3600" dirty="0" smtClean="0"/>
              <a:t>Photosynthetic structure in plant – Chloroplast. In bacteria- </a:t>
            </a:r>
            <a:r>
              <a:rPr lang="en-US" sz="3600" dirty="0" err="1" smtClean="0"/>
              <a:t>chromatophore</a:t>
            </a:r>
            <a:r>
              <a:rPr lang="en-US" sz="3600" dirty="0" smtClean="0"/>
              <a:t>.</a:t>
            </a:r>
          </a:p>
          <a:p>
            <a:r>
              <a:rPr lang="en-US" sz="3600" dirty="0" smtClean="0"/>
              <a:t>General equation for photosynthesis :</a:t>
            </a:r>
          </a:p>
          <a:p>
            <a:pPr>
              <a:buNone/>
            </a:pPr>
            <a:r>
              <a:rPr lang="en-US" sz="3600" dirty="0" smtClean="0"/>
              <a:t>	    </a:t>
            </a:r>
            <a:r>
              <a:rPr lang="pt-BR" sz="3600" dirty="0" smtClean="0"/>
              <a:t>CO2 +  H2O     →  O2   + (CH2O)</a:t>
            </a:r>
          </a:p>
          <a:p>
            <a:pPr>
              <a:buNone/>
            </a:pPr>
            <a:r>
              <a:rPr lang="pt-BR" sz="3600" dirty="0" smtClean="0"/>
              <a:t>	In plants it is H2O , in bacteria – H2S or organic compounds.</a:t>
            </a:r>
          </a:p>
          <a:p>
            <a:pPr lvl="1">
              <a:buNone/>
            </a:pPr>
            <a:endParaRPr lang="en-IN" sz="3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r>
              <a:rPr lang="pt-BR" b="1" dirty="0" smtClean="0"/>
              <a:t>Different types of reactions in Bacterial Photosynthesis:</a:t>
            </a:r>
          </a:p>
          <a:p>
            <a:pPr lvl="1">
              <a:buFontTx/>
              <a:buChar char="-"/>
            </a:pPr>
            <a:r>
              <a:rPr lang="pt-BR" sz="3200" dirty="0" smtClean="0"/>
              <a:t>Purple Sulphur Bacteria e.g. Chromatium utilize H2S.</a:t>
            </a:r>
          </a:p>
          <a:p>
            <a:pPr lvl="1">
              <a:buNone/>
            </a:pPr>
            <a:r>
              <a:rPr lang="pt-BR" sz="3200" dirty="0" smtClean="0"/>
              <a:t>	           2H2S +  CO2     →    C(H2O)  + 2S  +  H2O</a:t>
            </a:r>
          </a:p>
          <a:p>
            <a:pPr lvl="1">
              <a:buFontTx/>
              <a:buChar char="-"/>
            </a:pPr>
            <a:r>
              <a:rPr lang="pt-BR" sz="3200" dirty="0" smtClean="0"/>
              <a:t>Purple Sulphur Bacteria utilize Thiosulphate as reductant.</a:t>
            </a:r>
          </a:p>
          <a:p>
            <a:pPr>
              <a:buNone/>
            </a:pPr>
            <a:r>
              <a:rPr lang="en-US" dirty="0" smtClean="0"/>
              <a:t>	 2</a:t>
            </a:r>
            <a:r>
              <a:rPr lang="pt-BR" dirty="0" smtClean="0"/>
              <a:t>CO2  +  Na2S2O3  +  5H2O     →   2C(H2O)  +  2H2O  + 							2NaHSO4</a:t>
            </a:r>
          </a:p>
          <a:p>
            <a:pPr>
              <a:buNone/>
            </a:pPr>
            <a:r>
              <a:rPr lang="pt-BR" dirty="0" smtClean="0"/>
              <a:t>	-  Non sulphur bacteria e.g.- </a:t>
            </a:r>
            <a:r>
              <a:rPr lang="pt-BR" i="1" dirty="0" smtClean="0"/>
              <a:t>Rhodosprillum rubrum </a:t>
            </a:r>
            <a:r>
              <a:rPr lang="pt-BR" dirty="0" smtClean="0"/>
              <a:t>utilizes  organic compounds like ethanol, isopropanol or succinate.</a:t>
            </a:r>
          </a:p>
          <a:p>
            <a:pPr>
              <a:buNone/>
            </a:pPr>
            <a:r>
              <a:rPr lang="pt-BR" dirty="0" smtClean="0"/>
              <a:t>	    CO2  +  3 C2H5OH     →   2C(H2O)  +  H2O + CH3CHO</a:t>
            </a:r>
          </a:p>
          <a:p>
            <a:pPr>
              <a:buNone/>
            </a:pPr>
            <a:r>
              <a:rPr lang="pt-BR" dirty="0" smtClean="0"/>
              <a:t>	-  Purple and green  sulphur bacteria carry out anoxygenic photosynthesis.</a:t>
            </a:r>
          </a:p>
          <a:p>
            <a:pPr lvl="1">
              <a:buFontTx/>
              <a:buChar char="-"/>
            </a:pPr>
            <a:endParaRPr lang="pt-BR" dirty="0" smtClean="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2800" dirty="0" smtClean="0"/>
              <a:t>	</a:t>
            </a:r>
            <a:r>
              <a:rPr lang="pt-BR" sz="3600" b="1" u="sng" dirty="0" smtClean="0"/>
              <a:t>Photosynthetic Appratus </a:t>
            </a:r>
            <a:r>
              <a:rPr lang="pt-BR" sz="3600" b="1" dirty="0" smtClean="0"/>
              <a:t>– </a:t>
            </a:r>
          </a:p>
          <a:p>
            <a:pPr>
              <a:buNone/>
            </a:pPr>
            <a:r>
              <a:rPr lang="pt-BR" sz="3600" b="1" dirty="0" smtClean="0"/>
              <a:t>	C</a:t>
            </a:r>
            <a:r>
              <a:rPr lang="pt-BR" sz="3600" dirty="0" smtClean="0"/>
              <a:t>onsist of Three components:</a:t>
            </a:r>
          </a:p>
          <a:p>
            <a:pPr>
              <a:buNone/>
            </a:pPr>
            <a:r>
              <a:rPr lang="pt-BR" sz="3600" dirty="0" smtClean="0"/>
              <a:t>	1.  An antenna of light harvesting pigments.</a:t>
            </a:r>
          </a:p>
          <a:p>
            <a:pPr>
              <a:buNone/>
            </a:pPr>
            <a:r>
              <a:rPr lang="pt-BR" sz="3600" dirty="0" smtClean="0"/>
              <a:t>	2.  A photosynthetic Reaction Centre</a:t>
            </a:r>
          </a:p>
          <a:p>
            <a:pPr>
              <a:buNone/>
            </a:pPr>
            <a:r>
              <a:rPr lang="pt-BR" sz="3600" dirty="0" smtClean="0"/>
              <a:t>	3.  ETC</a:t>
            </a:r>
          </a:p>
          <a:p>
            <a:pPr>
              <a:buNone/>
            </a:pPr>
            <a:r>
              <a:rPr lang="pt-BR" sz="3600" b="1" dirty="0" smtClean="0"/>
              <a:t>	I.  An antenna of light harvesting pigments :</a:t>
            </a:r>
          </a:p>
          <a:p>
            <a:pPr>
              <a:buNone/>
            </a:pPr>
            <a:r>
              <a:rPr lang="pt-BR" sz="3600" dirty="0" smtClean="0"/>
              <a:t>	Light harvesting pigments include :  </a:t>
            </a:r>
            <a:r>
              <a:rPr lang="pt-BR" sz="3600" b="1" dirty="0" smtClean="0"/>
              <a:t>Chlorophylls, Carotenoids, Phycobiliproteins</a:t>
            </a:r>
            <a:r>
              <a:rPr lang="pt-BR" sz="3600" dirty="0" smtClean="0"/>
              <a:t>.</a:t>
            </a:r>
          </a:p>
          <a:p>
            <a:pPr>
              <a:buNone/>
            </a:pPr>
            <a:r>
              <a:rPr lang="pt-BR" sz="3600" dirty="0" smtClean="0"/>
              <a:t>	</a:t>
            </a:r>
            <a:endParaRPr lang="en-IN"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fontScale="92500" lnSpcReduction="10000"/>
          </a:bodyPr>
          <a:lstStyle/>
          <a:p>
            <a:pPr>
              <a:buNone/>
            </a:pPr>
            <a:r>
              <a:rPr lang="pt-BR" dirty="0" smtClean="0"/>
              <a:t>-  </a:t>
            </a:r>
            <a:r>
              <a:rPr lang="pt-BR" sz="3700" dirty="0" smtClean="0"/>
              <a:t>Chlorophylls-  Plays two roles  in photosynthesis -  as a light harvesting pigment and as light harvesting pigment.</a:t>
            </a:r>
          </a:p>
          <a:p>
            <a:pPr>
              <a:buNone/>
            </a:pPr>
            <a:r>
              <a:rPr lang="pt-BR" sz="3700" dirty="0" smtClean="0"/>
              <a:t>	 - Carotenoids &amp; Phycobiliproteins function  only as light harvesting pigment.</a:t>
            </a:r>
          </a:p>
          <a:p>
            <a:r>
              <a:rPr lang="en-US" sz="3700" b="1" dirty="0" smtClean="0"/>
              <a:t>Chlorophylls :  </a:t>
            </a:r>
            <a:endParaRPr lang="en-US" sz="3700" dirty="0" smtClean="0"/>
          </a:p>
          <a:p>
            <a:pPr>
              <a:buNone/>
            </a:pPr>
            <a:r>
              <a:rPr lang="en-US" sz="3700" b="1" dirty="0" smtClean="0"/>
              <a:t>	</a:t>
            </a:r>
            <a:r>
              <a:rPr lang="en-US" sz="3700" dirty="0" smtClean="0"/>
              <a:t>-  Seven kinds occur in various groups of </a:t>
            </a:r>
            <a:r>
              <a:rPr lang="en-US" sz="3700" dirty="0" err="1" smtClean="0"/>
              <a:t>Phototroph</a:t>
            </a:r>
            <a:r>
              <a:rPr lang="en-US" sz="3700" dirty="0" smtClean="0"/>
              <a:t>.</a:t>
            </a:r>
          </a:p>
          <a:p>
            <a:pPr>
              <a:buNone/>
            </a:pPr>
            <a:r>
              <a:rPr lang="en-US" sz="3700" b="1" dirty="0" smtClean="0"/>
              <a:t>	-  </a:t>
            </a:r>
            <a:r>
              <a:rPr lang="en-US" sz="3700" dirty="0" smtClean="0"/>
              <a:t>Absorb light intensity in  two regions – Violet around 400 nm and red or infrared around 600 to 1000nm.</a:t>
            </a:r>
          </a:p>
          <a:p>
            <a:pPr>
              <a:buNone/>
            </a:pPr>
            <a:r>
              <a:rPr lang="en-US" sz="3700" dirty="0" smtClean="0"/>
              <a:t>	 -   Resemble </a:t>
            </a:r>
            <a:r>
              <a:rPr lang="en-US" sz="3700" dirty="0" err="1" smtClean="0"/>
              <a:t>hemes</a:t>
            </a:r>
            <a:r>
              <a:rPr lang="en-US" sz="3700" dirty="0" smtClean="0"/>
              <a:t>.</a:t>
            </a:r>
          </a:p>
          <a:p>
            <a:pPr>
              <a:buNone/>
            </a:pPr>
            <a:r>
              <a:rPr lang="en-US" sz="3700" dirty="0" smtClean="0"/>
              <a:t>	</a:t>
            </a:r>
            <a:endParaRPr lang="en-IN" sz="37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US" sz="3400" dirty="0" smtClean="0"/>
              <a:t>	</a:t>
            </a:r>
            <a:r>
              <a:rPr lang="en-US" sz="3600" dirty="0" smtClean="0"/>
              <a:t>-  Contain four </a:t>
            </a:r>
            <a:r>
              <a:rPr lang="en-US" sz="3600" dirty="0" err="1" smtClean="0"/>
              <a:t>pyrrole</a:t>
            </a:r>
            <a:r>
              <a:rPr lang="en-US" sz="3600" dirty="0" smtClean="0"/>
              <a:t> ring which are linked to gather by  methane bridge.</a:t>
            </a:r>
            <a:endParaRPr lang="en-IN" sz="3600" dirty="0" smtClean="0"/>
          </a:p>
          <a:p>
            <a:pPr>
              <a:buNone/>
            </a:pPr>
            <a:r>
              <a:rPr lang="en-US" sz="3600" dirty="0" smtClean="0"/>
              <a:t>	-  In bacteria - chlorophylls  are </a:t>
            </a:r>
            <a:r>
              <a:rPr lang="en-US" sz="3600" dirty="0" err="1" smtClean="0"/>
              <a:t>Bacteriochlorophylls</a:t>
            </a:r>
            <a:r>
              <a:rPr lang="en-US" sz="3600" dirty="0" smtClean="0"/>
              <a:t> -  a, b, c, &amp; d.  Also contain small amounts of </a:t>
            </a:r>
            <a:r>
              <a:rPr lang="en-US" sz="3600" dirty="0" err="1" smtClean="0"/>
              <a:t>Pheophytins</a:t>
            </a:r>
            <a:r>
              <a:rPr lang="en-US" sz="3600" dirty="0" smtClean="0"/>
              <a:t> or </a:t>
            </a:r>
            <a:r>
              <a:rPr lang="en-US" sz="3600" dirty="0" err="1" smtClean="0"/>
              <a:t>Bacteriopheophytins</a:t>
            </a:r>
            <a:r>
              <a:rPr lang="en-US" sz="3600" dirty="0" smtClean="0"/>
              <a:t>(</a:t>
            </a:r>
            <a:r>
              <a:rPr lang="en-US" sz="3600" dirty="0" err="1" smtClean="0"/>
              <a:t>BChl</a:t>
            </a:r>
            <a:r>
              <a:rPr lang="en-US" sz="3600" dirty="0" smtClean="0"/>
              <a:t> that lack Mg⁺).</a:t>
            </a:r>
          </a:p>
          <a:p>
            <a:pPr>
              <a:buNone/>
            </a:pPr>
            <a:r>
              <a:rPr lang="en-US" sz="3600" dirty="0" smtClean="0"/>
              <a:t>	-  play a special role as ē carriers</a:t>
            </a:r>
            <a:r>
              <a:rPr lang="en-US" sz="3400" dirty="0" smtClean="0"/>
              <a:t>.</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TotalTime>
  <Words>137</Words>
  <Application>Microsoft Office PowerPoint</Application>
  <PresentationFormat>On-screen Show (4:3)</PresentationFormat>
  <Paragraphs>150</Paragraphs>
  <Slides>29</Slides>
  <Notes>2</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User</cp:lastModifiedBy>
  <cp:revision>3</cp:revision>
  <dcterms:created xsi:type="dcterms:W3CDTF">2020-07-20T16:37:36Z</dcterms:created>
  <dcterms:modified xsi:type="dcterms:W3CDTF">2020-07-20T17:01:24Z</dcterms:modified>
</cp:coreProperties>
</file>