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69" r:id="rId4"/>
    <p:sldId id="264" r:id="rId5"/>
    <p:sldId id="265" r:id="rId6"/>
    <p:sldId id="266" r:id="rId7"/>
    <p:sldId id="259" r:id="rId8"/>
    <p:sldId id="260" r:id="rId9"/>
    <p:sldId id="261" r:id="rId10"/>
    <p:sldId id="262" r:id="rId11"/>
    <p:sldId id="258" r:id="rId12"/>
    <p:sldId id="268" r:id="rId13"/>
    <p:sldId id="267" r:id="rId14"/>
    <p:sldId id="272" r:id="rId15"/>
    <p:sldId id="270" r:id="rId16"/>
    <p:sldId id="271" r:id="rId17"/>
    <p:sldId id="273" r:id="rId18"/>
    <p:sldId id="275" r:id="rId19"/>
    <p:sldId id="276" r:id="rId20"/>
    <p:sldId id="277" r:id="rId21"/>
    <p:sldId id="278" r:id="rId22"/>
    <p:sldId id="27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E7232F-6C8C-4AA9-A2C7-D532428AD500}" type="datetimeFigureOut">
              <a:rPr lang="en-IN" smtClean="0"/>
              <a:t>02-08-2020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A02D3-D22B-4712-9615-ED73910C8B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9679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4A02D3-D22B-4712-9615-ED73910C8BF6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0698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4A02D3-D22B-4712-9615-ED73910C8BF6}" type="slidenum">
              <a:rPr lang="en-IN" smtClean="0"/>
              <a:t>17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124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B4478-465F-401A-8759-7C772EC6F0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CEBE0D-B8AF-4036-9E5A-645ECDA813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194559-C30F-4A57-82C8-289C1350A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61A7-1E24-4508-93F8-4F37C429F515}" type="datetimeFigureOut">
              <a:rPr lang="en-IN" smtClean="0"/>
              <a:t>02-08-2020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AE214-B5DF-460D-AAAD-B1DA604A9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8D365D-711A-40B1-BF59-4A9F13416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53EE5-7A22-4804-A05A-B21A04750A0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1370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19BEA-F0B5-47AB-90DE-B41EF5FE8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83A1AF-10CD-4E45-8918-6006756DA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8DBB3E-4768-481A-BC05-F5820EAB1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61A7-1E24-4508-93F8-4F37C429F515}" type="datetimeFigureOut">
              <a:rPr lang="en-IN" smtClean="0"/>
              <a:t>02-08-2020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DF632-71C4-4E7E-B965-7BE3D0E7D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C1146-AFA0-41D2-AC42-AD67D1323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53EE5-7A22-4804-A05A-B21A04750A0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9914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74268B-9316-423D-89E9-6A91DE9214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1BBCC9-ADA3-4743-AEB9-8485BDBBFA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CAB7CC-A03B-4809-9CAF-62DEC5E32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61A7-1E24-4508-93F8-4F37C429F515}" type="datetimeFigureOut">
              <a:rPr lang="en-IN" smtClean="0"/>
              <a:t>02-08-2020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8C5A7-4B31-48FA-BFDD-467D1E56B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81FF4-3AF8-44D4-8C7C-EFAB2C035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53EE5-7A22-4804-A05A-B21A04750A0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7858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41E6E-B12C-4CF7-A410-B6E1BDF08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72A6F-7D70-4C45-BB82-33297DD45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0C2E43-5D36-41CB-ABF4-56FA6DD77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61A7-1E24-4508-93F8-4F37C429F515}" type="datetimeFigureOut">
              <a:rPr lang="en-IN" smtClean="0"/>
              <a:t>02-08-2020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8A978-5C6D-4B0B-9597-BBCEEE731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EDD1CA-F97A-4BCC-943A-60A4ACC62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53EE5-7A22-4804-A05A-B21A04750A0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2483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10E5A-00FA-407E-924C-DD78D70A7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281EDC-E227-4F3D-85C7-3A90D2FCC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88AC0-7859-4ABB-BEE1-1FE3D0346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61A7-1E24-4508-93F8-4F37C429F515}" type="datetimeFigureOut">
              <a:rPr lang="en-IN" smtClean="0"/>
              <a:t>02-08-2020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C347A-A608-4034-8BBB-ED3D15495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87F79-15B7-4A26-8899-B64B2BEFB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53EE5-7A22-4804-A05A-B21A04750A0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5818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5583A-2F6E-4ADA-B7D1-D31B6B1D5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F5BDD-BF91-4934-A2ED-4EEC06A1F1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B9C94C-A0ED-4D67-8ABB-ADA44F6C09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9B4AD6-1D95-48A2-93B0-84C459218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61A7-1E24-4508-93F8-4F37C429F515}" type="datetimeFigureOut">
              <a:rPr lang="en-IN" smtClean="0"/>
              <a:t>02-08-2020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7E387E-BA68-4AE8-B567-CDA25ED82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1E5E53-6266-4923-9A71-AC0ECF126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53EE5-7A22-4804-A05A-B21A04750A0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5938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640D4-A732-4590-884E-84476AF99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FC4292-7614-4532-803F-6D276EE02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5D656D-7BF4-4546-9A42-DA7881B2D1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795A35-8410-4993-B532-AB01737B6C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5C1ACA-DC3A-49A0-9A1D-C2904DDBB5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934C3C-D34B-4860-A936-0CF7D4FF0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61A7-1E24-4508-93F8-4F37C429F515}" type="datetimeFigureOut">
              <a:rPr lang="en-IN" smtClean="0"/>
              <a:t>02-08-2020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AE88D1-69DF-4F16-8AB9-BC7142879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FCCD73-CD09-42A5-8897-B21B1773E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53EE5-7A22-4804-A05A-B21A04750A0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4780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3ACAA-6073-45B2-B6EC-570975036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8AA7CE-5FFC-4D55-9F17-5A9DA93EB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61A7-1E24-4508-93F8-4F37C429F515}" type="datetimeFigureOut">
              <a:rPr lang="en-IN" smtClean="0"/>
              <a:t>02-08-2020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18EC95-1C57-45F4-9264-C836EFB62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F6456C-B30B-48F5-84AB-69F0FC315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53EE5-7A22-4804-A05A-B21A04750A0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9118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4FC1A5-3914-477A-AE7D-50783D4A6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61A7-1E24-4508-93F8-4F37C429F515}" type="datetimeFigureOut">
              <a:rPr lang="en-IN" smtClean="0"/>
              <a:t>02-08-2020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42591C-468C-49E0-A281-92FF85D0B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87A3AA-3864-4774-A553-0B6610C28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53EE5-7A22-4804-A05A-B21A04750A0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5693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4A167-41A8-4326-AA2A-465FCA3F9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CF956-175A-4A34-A0BC-904D41261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464F24-1495-4007-9626-9AF95D5911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8D58D0-1EF2-44BB-81C4-DE5B3BD36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61A7-1E24-4508-93F8-4F37C429F515}" type="datetimeFigureOut">
              <a:rPr lang="en-IN" smtClean="0"/>
              <a:t>02-08-2020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61006F-2E0C-47AB-97DE-4B07B145F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0D3D0D-8CB0-49FC-B4EA-215415E02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53EE5-7A22-4804-A05A-B21A04750A0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7326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D1984-A615-47C1-BE40-94BDDCF9E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EB9B65-03CC-4E76-B024-A1A82D2FB0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A4DB2D-7241-4CCC-B450-1143395C27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26B2DC-FB80-4B2B-8037-57FF0AC38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61A7-1E24-4508-93F8-4F37C429F515}" type="datetimeFigureOut">
              <a:rPr lang="en-IN" smtClean="0"/>
              <a:t>02-08-2020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04FC1B-62FB-4A6B-ADAD-C6468BC90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77F30-110A-424C-BCCD-25CB7EF3B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53EE5-7A22-4804-A05A-B21A04750A0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9665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756D68-C71D-49F3-AB9A-B62DB236A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FCA3DE-0446-42C2-A432-2A612780AE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79E97D-8A5E-468A-9630-0880141D8D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961A7-1E24-4508-93F8-4F37C429F515}" type="datetimeFigureOut">
              <a:rPr lang="en-IN" smtClean="0"/>
              <a:t>02-08-2020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D10E08-FA50-4B17-A1BA-E70763EB77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8415C-D563-43AA-8ED8-12A1DFF33D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53EE5-7A22-4804-A05A-B21A04750A0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3583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B4420-1224-469F-891A-C6BEC42F2A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t"/>
          <a:lstStyle/>
          <a:p>
            <a:r>
              <a:rPr lang="en-IN" dirty="0"/>
              <a:t>Fermentation Technology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EF008-D2F0-47DF-B940-D347EDC8FC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09927"/>
            <a:ext cx="9144000" cy="1819013"/>
          </a:xfrm>
        </p:spPr>
        <p:txBody>
          <a:bodyPr>
            <a:normAutofit/>
          </a:bodyPr>
          <a:lstStyle/>
          <a:p>
            <a:r>
              <a:rPr lang="en-IN" sz="2800" dirty="0"/>
              <a:t>Also known as Industrial Microbiology or Microbial </a:t>
            </a:r>
            <a:r>
              <a:rPr lang="en-IN" sz="2800" dirty="0" err="1"/>
              <a:t>biotechnology.important</a:t>
            </a:r>
            <a:r>
              <a:rPr lang="en-IN" sz="2800" dirty="0"/>
              <a:t> branch of Microbiology where economically valuable products are produced from cheaper raw materials by using large culture of </a:t>
            </a:r>
            <a:r>
              <a:rPr lang="en-IN" sz="2800" dirty="0" err="1"/>
              <a:t>m.o.</a:t>
            </a:r>
            <a:endParaRPr lang="en-IN" sz="2800" dirty="0"/>
          </a:p>
          <a:p>
            <a:endParaRPr lang="en-IN" sz="2800" dirty="0"/>
          </a:p>
          <a:p>
            <a:pPr algn="l"/>
            <a:endParaRPr lang="en-IN" sz="2800" dirty="0"/>
          </a:p>
          <a:p>
            <a:pPr algn="l"/>
            <a:endParaRPr lang="en-IN" sz="2800" b="1" dirty="0"/>
          </a:p>
          <a:p>
            <a:pPr algn="l"/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4237110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D413D-824E-45B2-B3FF-0E61EE73F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418"/>
            <a:ext cx="10515600" cy="1256285"/>
          </a:xfrm>
        </p:spPr>
        <p:txBody>
          <a:bodyPr/>
          <a:lstStyle/>
          <a:p>
            <a:r>
              <a:rPr lang="en-IN" dirty="0"/>
              <a:t>Significance of secondary screening.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29789-D022-4DAE-9B7B-858A583D6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1991"/>
            <a:ext cx="10515600" cy="5301039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en-IN" dirty="0"/>
              <a:t>Useful in sorting out </a:t>
            </a:r>
            <a:r>
              <a:rPr lang="en-IN" dirty="0" err="1"/>
              <a:t>m.o.which</a:t>
            </a:r>
            <a:r>
              <a:rPr lang="en-IN" dirty="0"/>
              <a:t> have a real commercial value from many isolates obtained during primary screening.at the same </a:t>
            </a:r>
            <a:r>
              <a:rPr lang="en-IN" dirty="0" err="1"/>
              <a:t>time,m.o.which</a:t>
            </a:r>
            <a:r>
              <a:rPr lang="en-IN" dirty="0"/>
              <a:t> have poor application are discarded </a:t>
            </a:r>
            <a:r>
              <a:rPr lang="en-IN"/>
              <a:t>since their </a:t>
            </a:r>
            <a:r>
              <a:rPr lang="en-IN" dirty="0"/>
              <a:t>studies involve much labour and expenses.</a:t>
            </a:r>
          </a:p>
          <a:p>
            <a:pPr marL="514350" indent="-514350">
              <a:buAutoNum type="arabicParenR"/>
            </a:pPr>
            <a:r>
              <a:rPr lang="en-IN" dirty="0"/>
              <a:t>Provides information whether the product produced by m.o.is a new one or </a:t>
            </a:r>
            <a:r>
              <a:rPr lang="en-IN" dirty="0" err="1"/>
              <a:t>not.this</a:t>
            </a:r>
            <a:r>
              <a:rPr lang="en-IN" dirty="0"/>
              <a:t> is done by </a:t>
            </a:r>
            <a:r>
              <a:rPr lang="en-IN" dirty="0" err="1"/>
              <a:t>paper,thin</a:t>
            </a:r>
            <a:r>
              <a:rPr lang="en-IN" dirty="0"/>
              <a:t> layer or other chromatography methods.</a:t>
            </a:r>
          </a:p>
          <a:p>
            <a:pPr marL="514350" indent="-514350">
              <a:buAutoNum type="arabicParenR"/>
            </a:pPr>
            <a:r>
              <a:rPr lang="en-IN" dirty="0"/>
              <a:t> Gives an idea about economic position of fermentation process involving a newly discovered </a:t>
            </a:r>
            <a:r>
              <a:rPr lang="en-IN" dirty="0" err="1"/>
              <a:t>culture.Thus</a:t>
            </a:r>
            <a:r>
              <a:rPr lang="en-IN" dirty="0"/>
              <a:t> one should have a comparative study of this process with processes already known.</a:t>
            </a:r>
          </a:p>
          <a:p>
            <a:pPr marL="514350" indent="-514350">
              <a:buAutoNum type="arabicParenR"/>
            </a:pPr>
            <a:r>
              <a:rPr lang="en-IN" dirty="0"/>
              <a:t>Helps in providing information regarding product yield potential of different isolates.so it is useful in selecting efficient cultures.</a:t>
            </a:r>
          </a:p>
        </p:txBody>
      </p:sp>
    </p:spTree>
    <p:extLst>
      <p:ext uri="{BB962C8B-B14F-4D97-AF65-F5344CB8AC3E}">
        <p14:creationId xmlns:p14="http://schemas.microsoft.com/office/powerpoint/2010/main" val="4077187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D8295-C430-447E-8A89-9CD06FFF2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5) It determines optimum conditions for growth or accumulation of product associated with culture.</a:t>
            </a:r>
          </a:p>
          <a:p>
            <a:pPr marL="0" indent="0">
              <a:buNone/>
            </a:pPr>
            <a:r>
              <a:rPr lang="en-IN" dirty="0"/>
              <a:t>6) Provides information about effect of different components of </a:t>
            </a:r>
            <a:r>
              <a:rPr lang="en-IN" dirty="0" err="1"/>
              <a:t>medium.This</a:t>
            </a:r>
            <a:r>
              <a:rPr lang="en-IN" dirty="0"/>
              <a:t> is valuable n designing the medium economic point of view.</a:t>
            </a:r>
          </a:p>
          <a:p>
            <a:pPr marL="0" indent="0">
              <a:buNone/>
            </a:pPr>
            <a:r>
              <a:rPr lang="en-IN" dirty="0"/>
              <a:t>7) It detects gross genetic instability of microbial cultures because </a:t>
            </a:r>
            <a:r>
              <a:rPr lang="en-IN" dirty="0" err="1"/>
              <a:t>m.o.usually</a:t>
            </a:r>
            <a:r>
              <a:rPr lang="en-IN" dirty="0"/>
              <a:t> undergo mutation and lose their capacity for maximum accumulation of product.</a:t>
            </a:r>
          </a:p>
          <a:p>
            <a:pPr marL="0" indent="0">
              <a:buNone/>
            </a:pPr>
            <a:r>
              <a:rPr lang="en-IN" dirty="0"/>
              <a:t>8) Gives information about number of products produced in a single fermentation additional products can be sold as </a:t>
            </a:r>
            <a:r>
              <a:rPr lang="en-IN" dirty="0" err="1"/>
              <a:t>byproducts</a:t>
            </a:r>
            <a:r>
              <a:rPr lang="en-IN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4530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0EB08-DA40-4E6C-A7BE-385B8042A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E9B76-5197-4E4A-9D17-729506044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dirty="0"/>
              <a:t>9 Gives information about solubility of product in various organic solvents.it is useful in recovery and purification of the product.</a:t>
            </a:r>
          </a:p>
          <a:p>
            <a:pPr marL="0" indent="0">
              <a:buNone/>
            </a:pPr>
            <a:r>
              <a:rPr lang="en-IN" dirty="0"/>
              <a:t>10)</a:t>
            </a:r>
            <a:r>
              <a:rPr lang="en-IN" dirty="0" err="1"/>
              <a:t>Chemical,physical</a:t>
            </a:r>
            <a:r>
              <a:rPr lang="en-IN" dirty="0"/>
              <a:t> and biological properties of the product are also determined.</a:t>
            </a:r>
          </a:p>
          <a:p>
            <a:pPr marL="0" indent="0">
              <a:buNone/>
            </a:pPr>
            <a:r>
              <a:rPr lang="en-IN" dirty="0"/>
              <a:t>11) It shows whether the culture is homofermentative or heterofermentative.</a:t>
            </a:r>
          </a:p>
          <a:p>
            <a:pPr marL="0" indent="0">
              <a:buNone/>
            </a:pPr>
            <a:r>
              <a:rPr lang="en-IN" dirty="0"/>
              <a:t>12) With certain types of products like </a:t>
            </a:r>
            <a:r>
              <a:rPr lang="en-IN" dirty="0" err="1"/>
              <a:t>antibiotics,determination</a:t>
            </a:r>
            <a:r>
              <a:rPr lang="en-IN" dirty="0"/>
              <a:t> of toxicity for </a:t>
            </a:r>
            <a:r>
              <a:rPr lang="en-IN" dirty="0" err="1"/>
              <a:t>animal,plant</a:t>
            </a:r>
            <a:r>
              <a:rPr lang="en-IN" dirty="0"/>
              <a:t> or humans are made if they are to be used for therapeutic purpose</a:t>
            </a:r>
          </a:p>
          <a:p>
            <a:pPr marL="0" indent="0">
              <a:buNone/>
            </a:pPr>
            <a:r>
              <a:rPr lang="en-IN" dirty="0"/>
              <a:t>13) It tells something about chemical stability of fermentation product.</a:t>
            </a:r>
          </a:p>
        </p:txBody>
      </p:sp>
    </p:spTree>
    <p:extLst>
      <p:ext uri="{BB962C8B-B14F-4D97-AF65-F5344CB8AC3E}">
        <p14:creationId xmlns:p14="http://schemas.microsoft.com/office/powerpoint/2010/main" val="850002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F6C12-C90C-493D-B29E-07D5CF4E4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6041" y="365125"/>
            <a:ext cx="8276254" cy="1325563"/>
          </a:xfrm>
        </p:spPr>
        <p:txBody>
          <a:bodyPr/>
          <a:lstStyle/>
          <a:p>
            <a:r>
              <a:rPr lang="en-IN" dirty="0"/>
              <a:t>The Fermentation Process Outline</a:t>
            </a:r>
            <a:br>
              <a:rPr lang="en-IN" dirty="0"/>
            </a:br>
            <a:endParaRPr lang="en-IN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BDA0696-2091-4B5C-BF58-5FC019FBE9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6874" y="1184275"/>
            <a:ext cx="8602824" cy="5141880"/>
          </a:xfrm>
        </p:spPr>
      </p:pic>
    </p:spTree>
    <p:extLst>
      <p:ext uri="{BB962C8B-B14F-4D97-AF65-F5344CB8AC3E}">
        <p14:creationId xmlns:p14="http://schemas.microsoft.com/office/powerpoint/2010/main" val="30888144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D486E-FDCA-48E0-8E85-DE3885007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7748"/>
            <a:ext cx="10515600" cy="5309216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1)The formulation of medium to be used to grow the </a:t>
            </a:r>
            <a:r>
              <a:rPr lang="en-IN" dirty="0" err="1"/>
              <a:t>org.during</a:t>
            </a:r>
            <a:r>
              <a:rPr lang="en-IN" dirty="0"/>
              <a:t> development of inoculum and in production fermenter.</a:t>
            </a:r>
          </a:p>
          <a:p>
            <a:pPr marL="0" indent="0">
              <a:buNone/>
            </a:pPr>
            <a:r>
              <a:rPr lang="en-IN" dirty="0"/>
              <a:t>2)The sterilization of medium, fermenter and other </a:t>
            </a:r>
            <a:r>
              <a:rPr lang="en-IN" dirty="0" err="1"/>
              <a:t>equipments</a:t>
            </a:r>
            <a:r>
              <a:rPr lang="en-IN" dirty="0"/>
              <a:t>.</a:t>
            </a:r>
          </a:p>
          <a:p>
            <a:pPr marL="0" indent="0">
              <a:buNone/>
            </a:pPr>
            <a:r>
              <a:rPr lang="en-IN" dirty="0"/>
              <a:t>3)Inoculate sufficient quantity of pure culture in production vessel.</a:t>
            </a:r>
          </a:p>
          <a:p>
            <a:pPr marL="0" indent="0">
              <a:buNone/>
            </a:pPr>
            <a:r>
              <a:rPr lang="en-IN" dirty="0"/>
              <a:t>4)Growth of organism n fermenter under optimum conditions for product formation.</a:t>
            </a:r>
          </a:p>
          <a:p>
            <a:pPr marL="0" indent="0">
              <a:buNone/>
            </a:pPr>
            <a:r>
              <a:rPr lang="en-IN" dirty="0"/>
              <a:t>5)The extraction of product and its purification.</a:t>
            </a:r>
          </a:p>
          <a:p>
            <a:pPr marL="0" indent="0">
              <a:buNone/>
            </a:pPr>
            <a:r>
              <a:rPr lang="en-IN" dirty="0"/>
              <a:t>6)The disposal of effluents produced by </a:t>
            </a:r>
            <a:r>
              <a:rPr lang="en-IN"/>
              <a:t>the process.</a:t>
            </a:r>
          </a:p>
        </p:txBody>
      </p:sp>
    </p:spTree>
    <p:extLst>
      <p:ext uri="{BB962C8B-B14F-4D97-AF65-F5344CB8AC3E}">
        <p14:creationId xmlns:p14="http://schemas.microsoft.com/office/powerpoint/2010/main" val="2335049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8DBBE-A209-4524-86C5-54E9D3486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Range of fermentation products.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3096B-FA80-46E6-86E3-B4532681B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3755"/>
          </a:xfrm>
        </p:spPr>
        <p:txBody>
          <a:bodyPr/>
          <a:lstStyle/>
          <a:p>
            <a:r>
              <a:rPr lang="en-IN" dirty="0"/>
              <a:t>Classified into </a:t>
            </a:r>
            <a:r>
              <a:rPr lang="en-IN" dirty="0" err="1"/>
              <a:t>foll.major</a:t>
            </a:r>
            <a:r>
              <a:rPr lang="en-IN" dirty="0"/>
              <a:t> groups.</a:t>
            </a:r>
          </a:p>
          <a:p>
            <a:pPr marL="514350" indent="-514350">
              <a:buAutoNum type="arabicParenR"/>
            </a:pPr>
            <a:r>
              <a:rPr lang="en-IN" dirty="0"/>
              <a:t>Those which produce microbial cells as product i.e. microbial biomass.</a:t>
            </a:r>
          </a:p>
          <a:p>
            <a:pPr marL="514350" indent="-514350">
              <a:buAutoNum type="arabicParenR"/>
            </a:pPr>
            <a:r>
              <a:rPr lang="en-IN" dirty="0"/>
              <a:t>Those which produce microbial metabolites </a:t>
            </a:r>
            <a:r>
              <a:rPr lang="en-IN" dirty="0" err="1"/>
              <a:t>i.e.primary&amp;secondary</a:t>
            </a:r>
            <a:r>
              <a:rPr lang="en-IN" dirty="0"/>
              <a:t>.</a:t>
            </a:r>
          </a:p>
          <a:p>
            <a:pPr marL="514350" indent="-514350">
              <a:buAutoNum type="arabicParenR"/>
            </a:pPr>
            <a:r>
              <a:rPr lang="en-IN" dirty="0"/>
              <a:t>Those that produce microbial enzymes.</a:t>
            </a:r>
          </a:p>
          <a:p>
            <a:pPr marL="514350" indent="-514350">
              <a:buAutoNum type="arabicParenR"/>
            </a:pPr>
            <a:r>
              <a:rPr lang="en-IN" dirty="0"/>
              <a:t>Those that modify a </a:t>
            </a:r>
            <a:r>
              <a:rPr lang="en-IN" dirty="0" err="1"/>
              <a:t>compd.which</a:t>
            </a:r>
            <a:r>
              <a:rPr lang="en-IN" dirty="0"/>
              <a:t> then added to fermentation i.e. biotransformation products.</a:t>
            </a:r>
          </a:p>
          <a:p>
            <a:pPr marL="514350" indent="-514350">
              <a:buAutoNum type="arabicParenR"/>
            </a:pPr>
            <a:r>
              <a:rPr lang="en-IN" dirty="0"/>
              <a:t>Those which produce recombinant products.</a:t>
            </a:r>
          </a:p>
          <a:p>
            <a:pPr marL="514350" indent="-514350">
              <a:buAutoNum type="arabicParenR"/>
            </a:pPr>
            <a:r>
              <a:rPr lang="en-IN" dirty="0"/>
              <a:t>Food industry products </a:t>
            </a:r>
            <a:r>
              <a:rPr lang="en-IN" dirty="0" err="1"/>
              <a:t>i.e.fermented</a:t>
            </a:r>
            <a:r>
              <a:rPr lang="en-IN" dirty="0"/>
              <a:t> foods.</a:t>
            </a:r>
          </a:p>
          <a:p>
            <a:pPr marL="514350" indent="-514350">
              <a:buAutoNum type="arabicParenR"/>
            </a:pPr>
            <a:r>
              <a:rPr lang="en-IN" dirty="0"/>
              <a:t>Elicitors-induced products.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66434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B0A49D0-8B92-42EC-AFCD-C5FC0203D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5860"/>
            <a:ext cx="10515600" cy="653142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dirty="0"/>
              <a:t>1)Microbial biomass involves production of microbial cells as major fermentation end products &amp;has 2 major applications.</a:t>
            </a:r>
          </a:p>
          <a:p>
            <a:pPr marL="514350" indent="-514350">
              <a:buAutoNum type="alphaLcParenR"/>
            </a:pPr>
            <a:r>
              <a:rPr lang="en-IN" dirty="0"/>
              <a:t>Production of yeast to be used in baking industry and</a:t>
            </a:r>
          </a:p>
          <a:p>
            <a:pPr marL="0" indent="0">
              <a:buNone/>
            </a:pPr>
            <a:r>
              <a:rPr lang="en-IN" dirty="0"/>
              <a:t>Production of microbial cells to be used as human or animal food </a:t>
            </a:r>
            <a:r>
              <a:rPr lang="en-IN" dirty="0" err="1"/>
              <a:t>i.e.SCP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                 Production of baker’s yeast involves large scale production of </a:t>
            </a:r>
            <a:r>
              <a:rPr lang="en-IN"/>
              <a:t>Saccharomyces cerevisiae </a:t>
            </a:r>
            <a:r>
              <a:rPr lang="en-IN" dirty="0"/>
              <a:t>on molasses medium and has been used as a protein supplement for humans and animals.</a:t>
            </a:r>
          </a:p>
          <a:p>
            <a:pPr marL="0" indent="0">
              <a:buNone/>
            </a:pPr>
            <a:r>
              <a:rPr lang="en-IN" dirty="0"/>
              <a:t>                  Similarly Candida </a:t>
            </a:r>
            <a:r>
              <a:rPr lang="en-IN" dirty="0" err="1"/>
              <a:t>utilis</a:t>
            </a:r>
            <a:r>
              <a:rPr lang="en-IN" dirty="0"/>
              <a:t> cultivated on </a:t>
            </a:r>
            <a:r>
              <a:rPr lang="en-IN" dirty="0" err="1"/>
              <a:t>sulfite</a:t>
            </a:r>
            <a:r>
              <a:rPr lang="en-IN" dirty="0"/>
              <a:t> waste liquor from paper pulp industry is used as SCP for humans and animals.</a:t>
            </a:r>
          </a:p>
          <a:p>
            <a:pPr marL="0" indent="0">
              <a:buNone/>
            </a:pPr>
            <a:r>
              <a:rPr lang="en-IN" dirty="0"/>
              <a:t>b)Microbial inoculants:</a:t>
            </a:r>
          </a:p>
          <a:p>
            <a:pPr marL="0" indent="0">
              <a:buNone/>
            </a:pPr>
            <a:r>
              <a:rPr lang="en-IN" dirty="0"/>
              <a:t>Used in a variety of food applications and result into changes in food properties like </a:t>
            </a:r>
            <a:r>
              <a:rPr lang="en-IN" dirty="0" err="1"/>
              <a:t>texture,flavour</a:t>
            </a:r>
            <a:r>
              <a:rPr lang="en-IN" dirty="0"/>
              <a:t> etc.</a:t>
            </a:r>
          </a:p>
          <a:p>
            <a:pPr marL="0" indent="0">
              <a:buNone/>
            </a:pPr>
            <a:r>
              <a:rPr lang="en-IN" dirty="0"/>
              <a:t>Also used as insecticidal bacteria for plant disease </a:t>
            </a:r>
            <a:r>
              <a:rPr lang="en-IN" dirty="0" err="1"/>
              <a:t>control,legume</a:t>
            </a:r>
            <a:r>
              <a:rPr lang="en-IN" dirty="0"/>
              <a:t> inoculants for use as biofertilizer &amp; methanogens for use in waste treatment </a:t>
            </a:r>
            <a:r>
              <a:rPr lang="en-IN" dirty="0" err="1"/>
              <a:t>processes.also</a:t>
            </a:r>
            <a:r>
              <a:rPr lang="en-IN" dirty="0"/>
              <a:t> in prophylactic treatment for diseases.</a:t>
            </a:r>
          </a:p>
          <a:p>
            <a:pPr marL="514350" indent="-514350">
              <a:buAutoNum type="alphaLcParenR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220829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B7A50F8-BA2D-4D7A-82D5-18F0186AD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232" y="323396"/>
            <a:ext cx="10515600" cy="61147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dirty="0"/>
              <a:t>2) </a:t>
            </a:r>
            <a:r>
              <a:rPr lang="en-IN"/>
              <a:t>Microbial metabolites</a:t>
            </a:r>
            <a:r>
              <a:rPr lang="en-IN" dirty="0"/>
              <a:t>.-The growth of a microbial culture can be divided into no. of stages-introduction about four phases.</a:t>
            </a:r>
          </a:p>
          <a:p>
            <a:pPr marL="0" indent="0">
              <a:buNone/>
            </a:pPr>
            <a:r>
              <a:rPr lang="en-IN" dirty="0"/>
              <a:t>&gt; Apart from growth </a:t>
            </a:r>
            <a:r>
              <a:rPr lang="en-IN" dirty="0" err="1"/>
              <a:t>pattern,behaviour</a:t>
            </a:r>
            <a:r>
              <a:rPr lang="en-IN" dirty="0"/>
              <a:t> of culture can also be described acc. to </a:t>
            </a:r>
            <a:r>
              <a:rPr lang="en-IN" dirty="0" err="1"/>
              <a:t>products,which</a:t>
            </a:r>
            <a:r>
              <a:rPr lang="en-IN" dirty="0"/>
              <a:t> it produces during various stages of growth curve.</a:t>
            </a:r>
          </a:p>
          <a:p>
            <a:pPr marL="514350" indent="-514350">
              <a:buAutoNum type="alphaUcParenR"/>
            </a:pPr>
            <a:r>
              <a:rPr lang="en-IN" dirty="0"/>
              <a:t>Primary: During log phase of the </a:t>
            </a:r>
            <a:r>
              <a:rPr lang="en-IN" dirty="0" err="1"/>
              <a:t>growth,products</a:t>
            </a:r>
            <a:r>
              <a:rPr lang="en-IN" dirty="0"/>
              <a:t> produced are essential to the growth of the cells and include amino </a:t>
            </a:r>
            <a:r>
              <a:rPr lang="en-IN" dirty="0" err="1"/>
              <a:t>acids,proteins,nucleotides,lipids,carbohydrates</a:t>
            </a:r>
            <a:r>
              <a:rPr lang="en-IN" dirty="0"/>
              <a:t> </a:t>
            </a:r>
            <a:r>
              <a:rPr lang="en-IN" dirty="0" err="1"/>
              <a:t>etc.these</a:t>
            </a:r>
            <a:r>
              <a:rPr lang="en-IN" dirty="0"/>
              <a:t> products are called primary metabolites and the phase in which they are produced is also called as </a:t>
            </a:r>
            <a:r>
              <a:rPr lang="en-IN" dirty="0" err="1"/>
              <a:t>trophophase</a:t>
            </a:r>
            <a:r>
              <a:rPr lang="en-IN" dirty="0"/>
              <a:t>.</a:t>
            </a:r>
          </a:p>
          <a:p>
            <a:pPr marL="0" indent="0">
              <a:buNone/>
            </a:pPr>
            <a:r>
              <a:rPr lang="en-IN" dirty="0"/>
              <a:t>                    Many products of primary metabolism are of economic importance and are produced by </a:t>
            </a:r>
            <a:r>
              <a:rPr lang="en-IN" dirty="0" err="1"/>
              <a:t>fermentation.the</a:t>
            </a:r>
            <a:r>
              <a:rPr lang="en-IN" dirty="0"/>
              <a:t> synthesis of primary metabolites by wild type org.is sufficient for the requirements of org.so it </a:t>
            </a:r>
            <a:r>
              <a:rPr lang="en-IN" dirty="0" err="1"/>
              <a:t>i</a:t>
            </a:r>
            <a:r>
              <a:rPr lang="en-IN" dirty="0"/>
              <a:t> s the work of industrial microbiologist to modify this wild type </a:t>
            </a:r>
            <a:r>
              <a:rPr lang="en-IN" dirty="0" err="1"/>
              <a:t>org.and</a:t>
            </a:r>
            <a:r>
              <a:rPr lang="en-IN" dirty="0"/>
              <a:t> to provide cultural conditions to improve productivity of these </a:t>
            </a:r>
            <a:r>
              <a:rPr lang="en-IN" dirty="0" err="1"/>
              <a:t>compds</a:t>
            </a:r>
            <a:r>
              <a:rPr lang="en-IN" dirty="0"/>
              <a:t>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70347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885FDB3-E1F9-492D-A4A7-C6CD17DE2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IN" dirty="0"/>
              <a:t>B) Secondary- During stationary </a:t>
            </a:r>
            <a:r>
              <a:rPr lang="en-IN" dirty="0" err="1"/>
              <a:t>phase,some</a:t>
            </a:r>
            <a:r>
              <a:rPr lang="en-IN" dirty="0"/>
              <a:t> microbial cultures synthesize </a:t>
            </a:r>
            <a:r>
              <a:rPr lang="en-IN" dirty="0" err="1"/>
              <a:t>compds.which</a:t>
            </a:r>
            <a:r>
              <a:rPr lang="en-IN" dirty="0"/>
              <a:t> are not produced during </a:t>
            </a:r>
            <a:r>
              <a:rPr lang="en-IN" dirty="0" err="1"/>
              <a:t>trophophase</a:t>
            </a:r>
            <a:r>
              <a:rPr lang="en-IN" dirty="0"/>
              <a:t> and which do not have any obvious function in cell </a:t>
            </a:r>
            <a:r>
              <a:rPr lang="en-IN" dirty="0" err="1"/>
              <a:t>metabolism.such</a:t>
            </a:r>
            <a:r>
              <a:rPr lang="en-IN" dirty="0"/>
              <a:t> </a:t>
            </a:r>
            <a:r>
              <a:rPr lang="en-IN" dirty="0" err="1"/>
              <a:t>compds.are</a:t>
            </a:r>
            <a:r>
              <a:rPr lang="en-IN" dirty="0"/>
              <a:t> known as secondary metabolites and the phase in which they are produced is called </a:t>
            </a:r>
            <a:r>
              <a:rPr lang="en-IN" dirty="0" err="1"/>
              <a:t>idiophase</a:t>
            </a:r>
            <a:r>
              <a:rPr lang="en-IN" dirty="0"/>
              <a:t>.</a:t>
            </a:r>
          </a:p>
          <a:p>
            <a:pPr marL="0" indent="0">
              <a:buNone/>
            </a:pPr>
            <a:r>
              <a:rPr lang="en-IN" dirty="0"/>
              <a:t>                Secondary metabolism is a property of a slow growing cells and </a:t>
            </a:r>
            <a:r>
              <a:rPr lang="en-IN" dirty="0" err="1"/>
              <a:t>m.o.grow</a:t>
            </a:r>
            <a:r>
              <a:rPr lang="en-IN" dirty="0"/>
              <a:t> at a relatively low growth rates in natural </a:t>
            </a:r>
            <a:r>
              <a:rPr lang="en-IN" dirty="0" err="1"/>
              <a:t>envt.means</a:t>
            </a:r>
            <a:r>
              <a:rPr lang="en-IN" dirty="0"/>
              <a:t> </a:t>
            </a:r>
            <a:r>
              <a:rPr lang="en-IN" dirty="0" err="1"/>
              <a:t>idiophase</a:t>
            </a:r>
            <a:r>
              <a:rPr lang="en-IN" dirty="0"/>
              <a:t> state occurs in nature</a:t>
            </a:r>
          </a:p>
          <a:p>
            <a:pPr marL="0" indent="0">
              <a:buNone/>
            </a:pPr>
            <a:r>
              <a:rPr lang="en-IN" dirty="0"/>
              <a:t>                 Secondary metabolites are released from intermediates and products of primary metabolism All m.o.do not undergo secondary </a:t>
            </a:r>
            <a:r>
              <a:rPr lang="en-IN" dirty="0" err="1"/>
              <a:t>metabolism.It</a:t>
            </a:r>
            <a:r>
              <a:rPr lang="en-IN" dirty="0"/>
              <a:t> is common in filamentous </a:t>
            </a:r>
            <a:r>
              <a:rPr lang="en-IN" dirty="0" err="1"/>
              <a:t>bacteria,fungi</a:t>
            </a:r>
            <a:r>
              <a:rPr lang="en-IN" dirty="0"/>
              <a:t> and </a:t>
            </a:r>
            <a:r>
              <a:rPr lang="en-IN" dirty="0" err="1"/>
              <a:t>sporing</a:t>
            </a:r>
            <a:r>
              <a:rPr lang="en-IN" dirty="0"/>
              <a:t> bacteria but not found in for e.g. </a:t>
            </a:r>
            <a:r>
              <a:rPr lang="en-IN" dirty="0" err="1"/>
              <a:t>Enterobactereaceae</a:t>
            </a:r>
            <a:r>
              <a:rPr lang="en-IN" dirty="0"/>
              <a:t>.</a:t>
            </a:r>
          </a:p>
          <a:p>
            <a:pPr marL="0" indent="0">
              <a:buNone/>
            </a:pPr>
            <a:r>
              <a:rPr lang="en-IN" dirty="0"/>
              <a:t>                   Importance of secondary metabolites to industry is the effects they have on </a:t>
            </a:r>
            <a:r>
              <a:rPr lang="en-IN" dirty="0" err="1"/>
              <a:t>org.other</a:t>
            </a:r>
            <a:r>
              <a:rPr lang="en-IN" dirty="0"/>
              <a:t> than those that produce </a:t>
            </a:r>
            <a:r>
              <a:rPr lang="en-IN" dirty="0" err="1"/>
              <a:t>them.Many</a:t>
            </a:r>
            <a:r>
              <a:rPr lang="en-IN" dirty="0"/>
              <a:t> secondary metabolites have antimicrobial </a:t>
            </a:r>
            <a:r>
              <a:rPr lang="en-IN" dirty="0" err="1"/>
              <a:t>activity,some</a:t>
            </a:r>
            <a:r>
              <a:rPr lang="en-IN" dirty="0"/>
              <a:t> are enzyme </a:t>
            </a:r>
            <a:r>
              <a:rPr lang="en-IN" dirty="0" err="1"/>
              <a:t>inhibitors,some</a:t>
            </a:r>
            <a:r>
              <a:rPr lang="en-IN" dirty="0"/>
              <a:t> are growth promoters and many have pharmacological properties.</a:t>
            </a:r>
          </a:p>
          <a:p>
            <a:pPr marL="0" indent="0">
              <a:buNone/>
            </a:pPr>
            <a:r>
              <a:rPr lang="en-IN" dirty="0"/>
              <a:t>                    wild type </a:t>
            </a:r>
            <a:r>
              <a:rPr lang="en-IN" dirty="0" err="1"/>
              <a:t>org.produce</a:t>
            </a:r>
            <a:r>
              <a:rPr lang="en-IN" dirty="0"/>
              <a:t> only low </a:t>
            </a:r>
            <a:r>
              <a:rPr lang="en-IN" dirty="0" err="1"/>
              <a:t>conc.of</a:t>
            </a:r>
            <a:r>
              <a:rPr lang="en-IN" dirty="0"/>
              <a:t> secondary metabolites because their synthesis is controlled by catabolite repression and feed back systems.</a:t>
            </a:r>
          </a:p>
        </p:txBody>
      </p:sp>
    </p:spTree>
    <p:extLst>
      <p:ext uri="{BB962C8B-B14F-4D97-AF65-F5344CB8AC3E}">
        <p14:creationId xmlns:p14="http://schemas.microsoft.com/office/powerpoint/2010/main" val="32531977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63C17-B02D-4F6D-ACB6-B7AB911E2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N" dirty="0"/>
              <a:t>3) Microbial enzymes: they are produced commercially from </a:t>
            </a:r>
            <a:r>
              <a:rPr lang="en-IN" dirty="0" err="1"/>
              <a:t>plant,animal</a:t>
            </a:r>
            <a:r>
              <a:rPr lang="en-IN" dirty="0"/>
              <a:t> and microbial </a:t>
            </a:r>
            <a:r>
              <a:rPr lang="en-IN" dirty="0" err="1"/>
              <a:t>sources.Microbal</a:t>
            </a:r>
            <a:r>
              <a:rPr lang="en-IN" dirty="0"/>
              <a:t> enzymes have several advantages</a:t>
            </a:r>
            <a:r>
              <a:rPr lang="en-IN" dirty="0">
                <a:sym typeface="Wingdings" panose="05000000000000000000" pitchFamily="2" charset="2"/>
              </a:rPr>
              <a:t>:(</a:t>
            </a:r>
            <a:r>
              <a:rPr lang="en-IN" dirty="0" err="1">
                <a:sym typeface="Wingdings" panose="05000000000000000000" pitchFamily="2" charset="2"/>
              </a:rPr>
              <a:t>i</a:t>
            </a:r>
            <a:r>
              <a:rPr lang="en-IN" dirty="0">
                <a:sym typeface="Wingdings" panose="05000000000000000000" pitchFamily="2" charset="2"/>
              </a:rPr>
              <a:t>) They can be produced in large quantities by fermentation tech.(ii) it is easier to improve productivity of a microbial system compared to plant or animal.(iii) The discovery of recombinant DNA technology has helped enzymes of animal origin to be synthesized by </a:t>
            </a:r>
            <a:r>
              <a:rPr lang="en-IN" dirty="0" err="1">
                <a:sym typeface="Wingdings" panose="05000000000000000000" pitchFamily="2" charset="2"/>
              </a:rPr>
              <a:t>m.o.</a:t>
            </a:r>
            <a:endParaRPr lang="en-IN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IN" dirty="0">
                <a:sym typeface="Wingdings" panose="05000000000000000000" pitchFamily="2" charset="2"/>
              </a:rPr>
              <a:t>           </a:t>
            </a:r>
            <a:r>
              <a:rPr lang="en-IN" dirty="0" err="1">
                <a:sym typeface="Wingdings" panose="05000000000000000000" pitchFamily="2" charset="2"/>
              </a:rPr>
              <a:t>Majorty</a:t>
            </a:r>
            <a:r>
              <a:rPr lang="en-IN" dirty="0">
                <a:sym typeface="Wingdings" panose="05000000000000000000" pitchFamily="2" charset="2"/>
              </a:rPr>
              <a:t> of applications are in food and related industries. </a:t>
            </a:r>
            <a:r>
              <a:rPr lang="en-IN" dirty="0" err="1">
                <a:sym typeface="Wingdings" panose="05000000000000000000" pitchFamily="2" charset="2"/>
              </a:rPr>
              <a:t>However,enzyme</a:t>
            </a:r>
            <a:r>
              <a:rPr lang="en-IN" dirty="0">
                <a:sym typeface="Wingdings" panose="05000000000000000000" pitchFamily="2" charset="2"/>
              </a:rPr>
              <a:t> production is closely controlled in </a:t>
            </a:r>
            <a:r>
              <a:rPr lang="en-IN" dirty="0" err="1">
                <a:sym typeface="Wingdings" panose="05000000000000000000" pitchFamily="2" charset="2"/>
              </a:rPr>
              <a:t>m.o.and</a:t>
            </a:r>
            <a:r>
              <a:rPr lang="en-IN" dirty="0">
                <a:sym typeface="Wingdings" panose="05000000000000000000" pitchFamily="2" charset="2"/>
              </a:rPr>
              <a:t> so to improve </a:t>
            </a:r>
            <a:r>
              <a:rPr lang="en-IN" dirty="0" err="1">
                <a:sym typeface="Wingdings" panose="05000000000000000000" pitchFamily="2" charset="2"/>
              </a:rPr>
              <a:t>productivity,these</a:t>
            </a:r>
            <a:r>
              <a:rPr lang="en-IN" dirty="0">
                <a:sym typeface="Wingdings" panose="05000000000000000000" pitchFamily="2" charset="2"/>
              </a:rPr>
              <a:t> controls may have to be modified for e.g. by including inducers in the medium.</a:t>
            </a:r>
          </a:p>
          <a:p>
            <a:pPr marL="0" indent="0">
              <a:buNone/>
            </a:pPr>
            <a:r>
              <a:rPr lang="en-IN" dirty="0" err="1">
                <a:sym typeface="Wingdings" panose="05000000000000000000" pitchFamily="2" charset="2"/>
              </a:rPr>
              <a:t>Examples:Alkaline</a:t>
            </a:r>
            <a:r>
              <a:rPr lang="en-IN" dirty="0">
                <a:sym typeface="Wingdings" panose="05000000000000000000" pitchFamily="2" charset="2"/>
              </a:rPr>
              <a:t> protease in detergent </a:t>
            </a:r>
            <a:r>
              <a:rPr lang="en-IN" dirty="0" err="1">
                <a:sym typeface="Wingdings" panose="05000000000000000000" pitchFamily="2" charset="2"/>
              </a:rPr>
              <a:t>industry,Streptokinase</a:t>
            </a:r>
            <a:r>
              <a:rPr lang="en-IN" dirty="0">
                <a:sym typeface="Wingdings" panose="05000000000000000000" pitchFamily="2" charset="2"/>
              </a:rPr>
              <a:t> for dissolving blood </a:t>
            </a:r>
            <a:r>
              <a:rPr lang="en-IN" dirty="0" err="1">
                <a:sym typeface="Wingdings" panose="05000000000000000000" pitchFamily="2" charset="2"/>
              </a:rPr>
              <a:t>clots,Amylase</a:t>
            </a:r>
            <a:r>
              <a:rPr lang="en-IN" dirty="0">
                <a:sym typeface="Wingdings" panose="05000000000000000000" pitchFamily="2" charset="2"/>
              </a:rPr>
              <a:t> and glucose isomerase for preparation of HFCS </a:t>
            </a:r>
            <a:r>
              <a:rPr lang="en-IN" dirty="0" err="1">
                <a:sym typeface="Wingdings" panose="05000000000000000000" pitchFamily="2" charset="2"/>
              </a:rPr>
              <a:t>i.e.high</a:t>
            </a:r>
            <a:r>
              <a:rPr lang="en-IN" dirty="0">
                <a:sym typeface="Wingdings" panose="05000000000000000000" pitchFamily="2" charset="2"/>
              </a:rPr>
              <a:t> fructose corn syrup which is used in place of sucrose in preparation of alcoholic beverages and soft drinks.</a:t>
            </a:r>
          </a:p>
          <a:p>
            <a:pPr marL="0" indent="0">
              <a:buNone/>
            </a:pPr>
            <a:r>
              <a:rPr lang="en-IN" dirty="0">
                <a:sym typeface="Wingdings" panose="05000000000000000000" pitchFamily="2" charset="2"/>
              </a:rPr>
              <a:t>             Many intracellular enzymes like restriction </a:t>
            </a:r>
            <a:r>
              <a:rPr lang="en-IN" dirty="0" err="1">
                <a:sym typeface="Wingdings" panose="05000000000000000000" pitchFamily="2" charset="2"/>
              </a:rPr>
              <a:t>endonuclease,ligase</a:t>
            </a:r>
            <a:r>
              <a:rPr lang="en-IN" dirty="0">
                <a:sym typeface="Wingdings" panose="05000000000000000000" pitchFamily="2" charset="2"/>
              </a:rPr>
              <a:t> etc. have application in genetic engineering.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4502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CC559C6-5EC2-4D56-A67B-14B48D96A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Up stream and Downstream process.</a:t>
            </a:r>
          </a:p>
          <a:p>
            <a:r>
              <a:rPr lang="en-IN" dirty="0"/>
              <a:t>Screening-Definition.</a:t>
            </a:r>
          </a:p>
          <a:p>
            <a:r>
              <a:rPr lang="en-IN" dirty="0"/>
              <a:t>Primary screening of:</a:t>
            </a:r>
          </a:p>
          <a:p>
            <a:r>
              <a:rPr lang="en-IN" dirty="0"/>
              <a:t>Organic acid producers-Use of phenol red dextrose agar and caco3</a:t>
            </a:r>
          </a:p>
          <a:p>
            <a:r>
              <a:rPr lang="en-IN" dirty="0"/>
              <a:t>Amylase producers-Starch agar</a:t>
            </a:r>
          </a:p>
          <a:p>
            <a:r>
              <a:rPr lang="en-IN" dirty="0"/>
              <a:t>Antibiotic producers-Crowded plate method.</a:t>
            </a:r>
          </a:p>
          <a:p>
            <a:r>
              <a:rPr lang="en-IN" dirty="0"/>
              <a:t>Vitamin and growth factor producers-Auxanography.</a:t>
            </a:r>
          </a:p>
        </p:txBody>
      </p:sp>
    </p:spTree>
    <p:extLst>
      <p:ext uri="{BB962C8B-B14F-4D97-AF65-F5344CB8AC3E}">
        <p14:creationId xmlns:p14="http://schemas.microsoft.com/office/powerpoint/2010/main" val="15822869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912C6-CBFE-47AA-B1F5-5A97FAE7A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N" dirty="0"/>
              <a:t>4) Biotransformation products: Microbial cells can be used to convert a compound into structurally related but financially more valuable </a:t>
            </a:r>
            <a:r>
              <a:rPr lang="en-IN" dirty="0" err="1"/>
              <a:t>compd.Microbial</a:t>
            </a:r>
            <a:r>
              <a:rPr lang="en-IN" dirty="0"/>
              <a:t> </a:t>
            </a:r>
            <a:r>
              <a:rPr lang="en-IN" dirty="0" err="1"/>
              <a:t>enz</a:t>
            </a:r>
            <a:r>
              <a:rPr lang="en-IN" dirty="0"/>
              <a:t>. </a:t>
            </a:r>
            <a:r>
              <a:rPr lang="en-IN" dirty="0" err="1"/>
              <a:t>Catalyze</a:t>
            </a:r>
            <a:r>
              <a:rPr lang="en-IN" dirty="0"/>
              <a:t> various reactions such as oxidation,dehydrogenation,hydroxylation,dehydration,condensation,isomerization,amination,deamination,carboxylation etc.</a:t>
            </a:r>
          </a:p>
          <a:p>
            <a:pPr marL="0" indent="0">
              <a:buNone/>
            </a:pPr>
            <a:r>
              <a:rPr lang="en-IN" dirty="0"/>
              <a:t> Microbial transformation processes have </a:t>
            </a:r>
            <a:r>
              <a:rPr lang="en-IN" dirty="0" err="1"/>
              <a:t>adv.over</a:t>
            </a:r>
            <a:r>
              <a:rPr lang="en-IN" dirty="0"/>
              <a:t> chemical processes.</a:t>
            </a:r>
          </a:p>
          <a:p>
            <a:pPr marL="0" indent="0">
              <a:buNone/>
            </a:pPr>
            <a:r>
              <a:rPr lang="en-IN" dirty="0" err="1"/>
              <a:t>i</a:t>
            </a:r>
            <a:r>
              <a:rPr lang="en-IN" dirty="0"/>
              <a:t>)They have high degree of specificity (ii) It requires low temperature.</a:t>
            </a:r>
          </a:p>
          <a:p>
            <a:pPr marL="0" indent="0">
              <a:buNone/>
            </a:pPr>
            <a:r>
              <a:rPr lang="en-IN" dirty="0"/>
              <a:t>           The production of Vinegar is the most well established biotransformation product(conversion of ethanol to acetic acid.by Acetobacter </a:t>
            </a:r>
            <a:r>
              <a:rPr lang="en-IN" dirty="0" err="1"/>
              <a:t>aceti</a:t>
            </a:r>
            <a:r>
              <a:rPr lang="en-IN" dirty="0"/>
              <a:t>)</a:t>
            </a:r>
          </a:p>
          <a:p>
            <a:pPr marL="0" indent="0">
              <a:buNone/>
            </a:pPr>
            <a:r>
              <a:rPr lang="en-IN" dirty="0"/>
              <a:t>             Steroid drug cortisone requires 37 reactions for chemical synthesis but a strain of Rhizopus </a:t>
            </a:r>
            <a:r>
              <a:rPr lang="en-IN" dirty="0" err="1"/>
              <a:t>arrhizus</a:t>
            </a:r>
            <a:r>
              <a:rPr lang="en-IN" dirty="0"/>
              <a:t> could hydroxylate progesterone and synthesize cortisone in 11 steps and thus reduces the cost of production.</a:t>
            </a:r>
          </a:p>
          <a:p>
            <a:pPr marL="0" indent="0">
              <a:buNone/>
            </a:pPr>
            <a:r>
              <a:rPr lang="en-IN" dirty="0"/>
              <a:t>               The only disadvantage is that for microbial transformation to </a:t>
            </a:r>
            <a:r>
              <a:rPr lang="en-IN" dirty="0" err="1"/>
              <a:t>occur,large</a:t>
            </a:r>
            <a:r>
              <a:rPr lang="en-IN" dirty="0"/>
              <a:t> biomass culture of microbial spp. Is required to </a:t>
            </a:r>
            <a:r>
              <a:rPr lang="en-IN" dirty="0" err="1"/>
              <a:t>catalyze</a:t>
            </a:r>
            <a:r>
              <a:rPr lang="en-IN" dirty="0"/>
              <a:t> a single reaction. This can be modified by use of </a:t>
            </a:r>
            <a:r>
              <a:rPr lang="en-IN"/>
              <a:t>immobilization methods.</a:t>
            </a: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28573940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85A9C-9D18-419E-87B9-42409ABB1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dirty="0"/>
              <a:t>5) Recombinant products: Recombinant DNA technology extended the range of potential fermentation </a:t>
            </a:r>
            <a:r>
              <a:rPr lang="en-IN" dirty="0" err="1"/>
              <a:t>products.Now,genes</a:t>
            </a:r>
            <a:r>
              <a:rPr lang="en-IN" dirty="0"/>
              <a:t> from higher </a:t>
            </a:r>
            <a:r>
              <a:rPr lang="en-IN" dirty="0" err="1"/>
              <a:t>org.can</a:t>
            </a:r>
            <a:r>
              <a:rPr lang="en-IN" dirty="0"/>
              <a:t> be introduced into microbial cells so that microbial cells are capable of synthesizing foreign proteins.</a:t>
            </a:r>
          </a:p>
          <a:p>
            <a:pPr marL="0" indent="0">
              <a:buNone/>
            </a:pPr>
            <a:r>
              <a:rPr lang="en-IN" dirty="0"/>
              <a:t>       Microbial cells which can be used as host include </a:t>
            </a:r>
            <a:r>
              <a:rPr lang="en-IN" dirty="0" err="1"/>
              <a:t>E.coli,Saccha.cere.and</a:t>
            </a:r>
            <a:r>
              <a:rPr lang="en-IN" dirty="0"/>
              <a:t> filamentous fungi.</a:t>
            </a:r>
          </a:p>
          <a:p>
            <a:pPr marL="0" indent="0">
              <a:buNone/>
            </a:pPr>
            <a:r>
              <a:rPr lang="en-IN" dirty="0"/>
              <a:t>        Products produced by such genetically engineered </a:t>
            </a:r>
            <a:r>
              <a:rPr lang="en-IN" dirty="0" err="1"/>
              <a:t>org.include</a:t>
            </a:r>
            <a:r>
              <a:rPr lang="en-IN" dirty="0"/>
              <a:t> </a:t>
            </a:r>
            <a:r>
              <a:rPr lang="en-IN" dirty="0" err="1"/>
              <a:t>interferon,insulin,human</a:t>
            </a:r>
            <a:r>
              <a:rPr lang="en-IN" dirty="0"/>
              <a:t> serum </a:t>
            </a:r>
            <a:r>
              <a:rPr lang="en-IN" dirty="0" err="1"/>
              <a:t>albumin,calf</a:t>
            </a:r>
            <a:r>
              <a:rPr lang="en-IN" dirty="0"/>
              <a:t> chymosin and bovine somatostatin.</a:t>
            </a:r>
          </a:p>
          <a:p>
            <a:pPr marL="0" indent="0">
              <a:buNone/>
            </a:pPr>
            <a:r>
              <a:rPr lang="en-IN" dirty="0"/>
              <a:t>         Important factors to design these processes include secretion of product as well as maximizing the expression of foreign gene.</a:t>
            </a:r>
          </a:p>
        </p:txBody>
      </p:sp>
    </p:spTree>
    <p:extLst>
      <p:ext uri="{BB962C8B-B14F-4D97-AF65-F5344CB8AC3E}">
        <p14:creationId xmlns:p14="http://schemas.microsoft.com/office/powerpoint/2010/main" val="24425347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04859-1214-435B-BD32-D3185F043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dirty="0"/>
              <a:t>6) Food industry products i.e. fermented foods: wide range of products of food industry such as sour </a:t>
            </a:r>
            <a:r>
              <a:rPr lang="en-IN" dirty="0" err="1"/>
              <a:t>cream,yoghurt,cheeses,fermented</a:t>
            </a:r>
            <a:r>
              <a:rPr lang="en-IN" dirty="0"/>
              <a:t> </a:t>
            </a:r>
            <a:r>
              <a:rPr lang="en-IN" dirty="0" err="1"/>
              <a:t>meat,bread,alcoholic</a:t>
            </a:r>
            <a:r>
              <a:rPr lang="en-IN" dirty="0"/>
              <a:t> </a:t>
            </a:r>
            <a:r>
              <a:rPr lang="en-IN" dirty="0" err="1"/>
              <a:t>beverages,vinegar</a:t>
            </a:r>
            <a:r>
              <a:rPr lang="en-IN" dirty="0"/>
              <a:t> </a:t>
            </a:r>
            <a:r>
              <a:rPr lang="en-IN" dirty="0" err="1"/>
              <a:t>etc.are</a:t>
            </a:r>
            <a:r>
              <a:rPr lang="en-IN" dirty="0"/>
              <a:t> produced through microbial fermentation process the efficiency of strain used and processes used are continuously improved at a more reasonable cost.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7)Elicitors-induced products: It is possible to induce or increase production of a compound in culture by using elicitors which may be </a:t>
            </a:r>
            <a:r>
              <a:rPr lang="en-IN" dirty="0" err="1"/>
              <a:t>m.o.For</a:t>
            </a:r>
            <a:r>
              <a:rPr lang="en-IN" dirty="0"/>
              <a:t> e.g.sacch.cere.is an efficient elicitor in </a:t>
            </a:r>
            <a:r>
              <a:rPr lang="en-IN" dirty="0" err="1"/>
              <a:t>producton</a:t>
            </a:r>
            <a:r>
              <a:rPr lang="en-IN" dirty="0"/>
              <a:t> of glyceollin and </a:t>
            </a:r>
            <a:r>
              <a:rPr lang="en-IN" dirty="0" err="1"/>
              <a:t>berberin.The</a:t>
            </a:r>
            <a:r>
              <a:rPr lang="en-IN" dirty="0"/>
              <a:t> production of morphine and codeine was increased 18 times by </a:t>
            </a:r>
            <a:r>
              <a:rPr lang="en-IN"/>
              <a:t>Verticillium spp.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77425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F69EF-CC5E-4C92-8E94-BE2633E4D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Concept of fermentation technology.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82FF8-BF48-4153-ADC3-379466D7A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en-IN" dirty="0"/>
              <a:t>Originally the term fermentation derived from </a:t>
            </a:r>
            <a:r>
              <a:rPr lang="en-IN" dirty="0" err="1"/>
              <a:t>latin</a:t>
            </a:r>
            <a:r>
              <a:rPr lang="en-IN" dirty="0"/>
              <a:t> word </a:t>
            </a:r>
            <a:r>
              <a:rPr lang="en-IN" dirty="0" err="1"/>
              <a:t>fervere</a:t>
            </a:r>
            <a:r>
              <a:rPr lang="en-IN" dirty="0"/>
              <a:t> means to boil.so it refers to bubbling observed when sugary or starchy materials undergo transformation to yield alcohol by </a:t>
            </a:r>
            <a:r>
              <a:rPr lang="en-IN" dirty="0" err="1"/>
              <a:t>yeast.the</a:t>
            </a:r>
            <a:r>
              <a:rPr lang="en-IN" dirty="0"/>
              <a:t> bubbling is due to production of CO2.</a:t>
            </a:r>
          </a:p>
          <a:p>
            <a:pPr marL="514350" indent="-514350">
              <a:buAutoNum type="arabicParenR"/>
            </a:pPr>
            <a:r>
              <a:rPr lang="en-IN" dirty="0"/>
              <a:t>Later the term fermentation was applied to the process of producing alcohol from sugar irrespective of whether the causative agent was biological or not.</a:t>
            </a:r>
          </a:p>
          <a:p>
            <a:pPr marL="514350" indent="-514350">
              <a:buAutoNum type="arabicParenR"/>
            </a:pPr>
            <a:r>
              <a:rPr lang="en-IN" dirty="0"/>
              <a:t>Pasteur defined fermentation to any anaerobic process through which </a:t>
            </a:r>
            <a:r>
              <a:rPr lang="en-IN" dirty="0" err="1"/>
              <a:t>m.o.obtain</a:t>
            </a:r>
            <a:r>
              <a:rPr lang="en-IN" dirty="0"/>
              <a:t> energy for growth.</a:t>
            </a:r>
          </a:p>
          <a:p>
            <a:pPr marL="514350" indent="-514350">
              <a:buAutoNum type="arabicParenR"/>
            </a:pPr>
            <a:r>
              <a:rPr lang="en-IN" dirty="0" err="1"/>
              <a:t>Today,fermentation</a:t>
            </a:r>
            <a:r>
              <a:rPr lang="en-IN" dirty="0"/>
              <a:t> </a:t>
            </a:r>
            <a:r>
              <a:rPr lang="en-IN" dirty="0" err="1"/>
              <a:t>i</a:t>
            </a:r>
            <a:r>
              <a:rPr lang="en-IN" dirty="0"/>
              <a:t> s applied to both aerobic and anaerobic metabolic activities of m.o.in which specific chemical changes are brought about in any organic substrate.</a:t>
            </a:r>
          </a:p>
          <a:p>
            <a:pPr marL="0" indent="0">
              <a:buNone/>
            </a:pPr>
            <a:r>
              <a:rPr lang="en-IN" dirty="0"/>
              <a:t>                           Fermentation technology is important branch of </a:t>
            </a:r>
            <a:r>
              <a:rPr lang="en-IN" dirty="0" err="1"/>
              <a:t>Microbiology,where</a:t>
            </a:r>
            <a:r>
              <a:rPr lang="en-IN" dirty="0"/>
              <a:t> economically valuable products are produced from cheaper raw materials by using mass culture of </a:t>
            </a:r>
            <a:r>
              <a:rPr lang="en-IN"/>
              <a:t>m.o.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67149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863F5-6164-404B-9230-78095AB8F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Screening can be defined </a:t>
            </a:r>
            <a:r>
              <a:rPr lang="en-IN"/>
              <a:t>as the </a:t>
            </a:r>
            <a:r>
              <a:rPr lang="en-IN" dirty="0"/>
              <a:t>use of highly selective </a:t>
            </a:r>
            <a:r>
              <a:rPr lang="en-IN" dirty="0" err="1"/>
              <a:t>procedure,used</a:t>
            </a:r>
            <a:r>
              <a:rPr lang="en-IN" dirty="0"/>
              <a:t> for detection and isolation of only those organisms of interest from among a large microbial population.</a:t>
            </a:r>
          </a:p>
        </p:txBody>
      </p:sp>
    </p:spTree>
    <p:extLst>
      <p:ext uri="{BB962C8B-B14F-4D97-AF65-F5344CB8AC3E}">
        <p14:creationId xmlns:p14="http://schemas.microsoft.com/office/powerpoint/2010/main" val="3735052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DA7D5-4E57-459A-9E0D-0C471D52C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Crowded plate method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54CFA-FD11-489C-958A-7C4C88C94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IN" dirty="0"/>
              <a:t>It s used for detecting and isolating antibiotic producers.</a:t>
            </a:r>
          </a:p>
          <a:p>
            <a:r>
              <a:rPr lang="en-IN" dirty="0"/>
              <a:t>The method consists of preparing series of dilutions of soil </a:t>
            </a:r>
            <a:r>
              <a:rPr lang="en-IN" dirty="0" err="1"/>
              <a:t>sample,followed</a:t>
            </a:r>
            <a:r>
              <a:rPr lang="en-IN" dirty="0"/>
              <a:t> by spreading of dilutions on nutrient agar </a:t>
            </a:r>
            <a:r>
              <a:rPr lang="en-IN" dirty="0" err="1"/>
              <a:t>plates,so</a:t>
            </a:r>
            <a:r>
              <a:rPr lang="en-IN" dirty="0"/>
              <a:t> that 300 or 400 colonies are obtained.</a:t>
            </a:r>
          </a:p>
          <a:p>
            <a:r>
              <a:rPr lang="en-IN" dirty="0"/>
              <a:t>The ability of a colony to show antibiotic activity is indicated by presence of zone of growth inhibition surrounding the </a:t>
            </a:r>
            <a:r>
              <a:rPr lang="en-IN" dirty="0" err="1"/>
              <a:t>colony.such</a:t>
            </a:r>
            <a:r>
              <a:rPr lang="en-IN" dirty="0"/>
              <a:t> a colony is then </a:t>
            </a:r>
            <a:r>
              <a:rPr lang="en-IN" dirty="0" err="1"/>
              <a:t>subcultured</a:t>
            </a:r>
            <a:r>
              <a:rPr lang="en-IN" dirty="0"/>
              <a:t> to a fresh medium.</a:t>
            </a:r>
          </a:p>
          <a:p>
            <a:r>
              <a:rPr lang="en-IN" dirty="0"/>
              <a:t>The major problem is that the method provides information against the unwanted microbes that may be present by chance.</a:t>
            </a:r>
          </a:p>
        </p:txBody>
      </p:sp>
    </p:spTree>
    <p:extLst>
      <p:ext uri="{BB962C8B-B14F-4D97-AF65-F5344CB8AC3E}">
        <p14:creationId xmlns:p14="http://schemas.microsoft.com/office/powerpoint/2010/main" val="387161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BA42A-C70B-4DC7-BD27-59D426E20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5802C-5ABC-49E0-B716-EE0E8C943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Therefore the method is modified by introducing test culture.</a:t>
            </a:r>
          </a:p>
          <a:p>
            <a:r>
              <a:rPr lang="en-IN" dirty="0"/>
              <a:t>In this </a:t>
            </a:r>
            <a:r>
              <a:rPr lang="en-IN" dirty="0" err="1"/>
              <a:t>method,agar</a:t>
            </a:r>
            <a:r>
              <a:rPr lang="en-IN" dirty="0"/>
              <a:t> plates which give100 to200 well isolated colonies after incubation are flooded with suspension of test </a:t>
            </a:r>
            <a:r>
              <a:rPr lang="en-IN" dirty="0" err="1"/>
              <a:t>organsm</a:t>
            </a:r>
            <a:r>
              <a:rPr lang="en-IN" dirty="0"/>
              <a:t>.</a:t>
            </a:r>
          </a:p>
          <a:p>
            <a:r>
              <a:rPr lang="en-IN" dirty="0"/>
              <a:t>The plates are then further incubated to allow the growth of test org.</a:t>
            </a:r>
          </a:p>
          <a:p>
            <a:r>
              <a:rPr lang="en-IN" dirty="0"/>
              <a:t>The formation of inhibitory zones around certain colonies indicates their antibiotic activity.</a:t>
            </a:r>
          </a:p>
          <a:p>
            <a:r>
              <a:rPr lang="en-IN" dirty="0"/>
              <a:t>The diameter of zones of inhibition are measured to obtain a rough estimation of relative amount of antibiotic produced by various colonies</a:t>
            </a:r>
          </a:p>
          <a:p>
            <a:pPr marL="0" indent="0">
              <a:buNone/>
            </a:pPr>
            <a:r>
              <a:rPr lang="en-IN" dirty="0"/>
              <a:t>.The colonies of antibiotic producers finally isolated </a:t>
            </a:r>
            <a:r>
              <a:rPr lang="en-IN"/>
              <a:t>&amp; purified.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00352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E658E-8D39-425F-91E2-18822E03E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Auxanography.</a:t>
            </a:r>
          </a:p>
          <a:p>
            <a:r>
              <a:rPr lang="en-IN" dirty="0"/>
              <a:t>Preparation of first plate:</a:t>
            </a:r>
          </a:p>
          <a:p>
            <a:pPr marL="514350" indent="-514350">
              <a:buAutoNum type="arabicParenR"/>
            </a:pPr>
            <a:r>
              <a:rPr lang="en-IN" dirty="0"/>
              <a:t>Filter paper strip is put across the bottom of petri dish so that two ends pass over the edge of the dish.</a:t>
            </a:r>
          </a:p>
          <a:p>
            <a:pPr marL="514350" indent="-514350">
              <a:buAutoNum type="arabicParenR"/>
            </a:pPr>
            <a:r>
              <a:rPr lang="en-IN"/>
              <a:t>A filter </a:t>
            </a:r>
            <a:r>
              <a:rPr lang="en-IN" dirty="0"/>
              <a:t>paper disc of petri dish </a:t>
            </a:r>
            <a:r>
              <a:rPr lang="en-IN" dirty="0" err="1"/>
              <a:t>sze</a:t>
            </a:r>
            <a:r>
              <a:rPr lang="en-IN" dirty="0"/>
              <a:t> s placed over paper strip on the bottom of the dish.</a:t>
            </a:r>
          </a:p>
          <a:p>
            <a:pPr marL="514350" indent="-514350">
              <a:buAutoNum type="arabicParenR"/>
            </a:pPr>
            <a:r>
              <a:rPr lang="en-IN" dirty="0"/>
              <a:t>Melted nutrient agar is poured on paper disc &amp;allowed to solidify.</a:t>
            </a:r>
          </a:p>
          <a:p>
            <a:pPr marL="514350" indent="-514350">
              <a:buAutoNum type="arabicParenR"/>
            </a:pPr>
            <a:r>
              <a:rPr lang="en-IN" dirty="0"/>
              <a:t>Soil after </a:t>
            </a:r>
            <a:r>
              <a:rPr lang="en-IN" dirty="0" err="1"/>
              <a:t>dilution,is</a:t>
            </a:r>
            <a:r>
              <a:rPr lang="en-IN" dirty="0"/>
              <a:t> </a:t>
            </a:r>
            <a:r>
              <a:rPr lang="en-IN" dirty="0" err="1"/>
              <a:t>spreaded</a:t>
            </a:r>
            <a:r>
              <a:rPr lang="en-IN" dirty="0"/>
              <a:t> to produce well isolated colonies.</a:t>
            </a:r>
          </a:p>
        </p:txBody>
      </p:sp>
    </p:spTree>
    <p:extLst>
      <p:ext uri="{BB962C8B-B14F-4D97-AF65-F5344CB8AC3E}">
        <p14:creationId xmlns:p14="http://schemas.microsoft.com/office/powerpoint/2010/main" val="800442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B9FA9-871F-4FB8-BFC6-BB2330C9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Preparation of second plate.</a:t>
            </a:r>
          </a:p>
          <a:p>
            <a:pPr marL="514350" indent="-514350">
              <a:buAutoNum type="arabicParenR"/>
            </a:pPr>
            <a:r>
              <a:rPr lang="en-IN" dirty="0"/>
              <a:t>A minimal medium lacking growth factors is inoculated with the test org.</a:t>
            </a:r>
          </a:p>
          <a:p>
            <a:pPr marL="514350" indent="-514350">
              <a:buAutoNum type="arabicParenR"/>
            </a:pPr>
            <a:r>
              <a:rPr lang="en-IN" dirty="0"/>
              <a:t>The inoculated medium is poured on the surface of fresh </a:t>
            </a:r>
            <a:r>
              <a:rPr lang="en-IN" dirty="0" err="1"/>
              <a:t>petridish</a:t>
            </a:r>
            <a:r>
              <a:rPr lang="en-IN" dirty="0"/>
              <a:t>.</a:t>
            </a:r>
          </a:p>
          <a:p>
            <a:pPr marL="514350" indent="-514350">
              <a:buAutoNum type="arabicParenR"/>
            </a:pPr>
            <a:r>
              <a:rPr lang="en-IN" dirty="0"/>
              <a:t>The plate is allowed to solidify.</a:t>
            </a:r>
          </a:p>
        </p:txBody>
      </p:sp>
    </p:spTree>
    <p:extLst>
      <p:ext uri="{BB962C8B-B14F-4D97-AF65-F5344CB8AC3E}">
        <p14:creationId xmlns:p14="http://schemas.microsoft.com/office/powerpoint/2010/main" val="318117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E8211-6B0D-45AA-8A59-1FC4B4018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agar in the first plate is carefully and aseptically lifted out with spatula and </a:t>
            </a:r>
            <a:r>
              <a:rPr lang="en-IN" dirty="0" err="1"/>
              <a:t>placed,without</a:t>
            </a:r>
            <a:r>
              <a:rPr lang="en-IN" dirty="0"/>
              <a:t> inverting on the surface of second plate.</a:t>
            </a:r>
          </a:p>
          <a:p>
            <a:r>
              <a:rPr lang="en-IN" dirty="0"/>
              <a:t>The colonies which have produced growth factors will diffuse and come in contact with the test organism which now get the growth factors and will produce </a:t>
            </a:r>
            <a:r>
              <a:rPr lang="en-IN"/>
              <a:t>the colonies.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66117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695</TotalTime>
  <Words>2200</Words>
  <Application>Microsoft Office PowerPoint</Application>
  <PresentationFormat>Widescreen</PresentationFormat>
  <Paragraphs>109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Fermentation Technology</vt:lpstr>
      <vt:lpstr>PowerPoint Presentation</vt:lpstr>
      <vt:lpstr>Concept of fermentation technology.</vt:lpstr>
      <vt:lpstr>PowerPoint Presentation</vt:lpstr>
      <vt:lpstr>Crowded plate method </vt:lpstr>
      <vt:lpstr>PowerPoint Presentation</vt:lpstr>
      <vt:lpstr>PowerPoint Presentation</vt:lpstr>
      <vt:lpstr>PowerPoint Presentation</vt:lpstr>
      <vt:lpstr>PowerPoint Presentation</vt:lpstr>
      <vt:lpstr>Significance of secondary screening.</vt:lpstr>
      <vt:lpstr>PowerPoint Presentation</vt:lpstr>
      <vt:lpstr>PowerPoint Presentation</vt:lpstr>
      <vt:lpstr>The Fermentation Process Outline </vt:lpstr>
      <vt:lpstr>PowerPoint Presentation</vt:lpstr>
      <vt:lpstr>Range of fermentation products.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Fermentation Technology</dc:title>
  <dc:creator>Het Mistry</dc:creator>
  <cp:lastModifiedBy>Het Mistry</cp:lastModifiedBy>
  <cp:revision>85</cp:revision>
  <dcterms:created xsi:type="dcterms:W3CDTF">2020-06-28T03:03:23Z</dcterms:created>
  <dcterms:modified xsi:type="dcterms:W3CDTF">2020-08-02T13:39:35Z</dcterms:modified>
</cp:coreProperties>
</file>