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9"/>
  </p:notesMasterIdLst>
  <p:sldIdLst>
    <p:sldId id="258" r:id="rId2"/>
    <p:sldId id="293"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6" r:id="rId19"/>
    <p:sldId id="277" r:id="rId20"/>
    <p:sldId id="278" r:id="rId21"/>
    <p:sldId id="279" r:id="rId22"/>
    <p:sldId id="280" r:id="rId23"/>
    <p:sldId id="294" r:id="rId24"/>
    <p:sldId id="281" r:id="rId25"/>
    <p:sldId id="282" r:id="rId26"/>
    <p:sldId id="283" r:id="rId27"/>
    <p:sldId id="284" r:id="rId28"/>
    <p:sldId id="271" r:id="rId29"/>
    <p:sldId id="285" r:id="rId30"/>
    <p:sldId id="286" r:id="rId31"/>
    <p:sldId id="289" r:id="rId32"/>
    <p:sldId id="290" r:id="rId33"/>
    <p:sldId id="291" r:id="rId34"/>
    <p:sldId id="292"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9" r:id="rId49"/>
    <p:sldId id="327" r:id="rId50"/>
    <p:sldId id="310" r:id="rId51"/>
    <p:sldId id="311" r:id="rId52"/>
    <p:sldId id="312" r:id="rId53"/>
    <p:sldId id="313" r:id="rId54"/>
    <p:sldId id="314" r:id="rId55"/>
    <p:sldId id="315" r:id="rId56"/>
    <p:sldId id="308" r:id="rId57"/>
    <p:sldId id="316" r:id="rId58"/>
    <p:sldId id="317" r:id="rId59"/>
    <p:sldId id="318" r:id="rId60"/>
    <p:sldId id="319" r:id="rId61"/>
    <p:sldId id="320" r:id="rId62"/>
    <p:sldId id="321" r:id="rId63"/>
    <p:sldId id="322" r:id="rId64"/>
    <p:sldId id="323" r:id="rId65"/>
    <p:sldId id="324" r:id="rId66"/>
    <p:sldId id="325" r:id="rId67"/>
    <p:sldId id="32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3500" autoAdjust="0"/>
  </p:normalViewPr>
  <p:slideViewPr>
    <p:cSldViewPr>
      <p:cViewPr>
        <p:scale>
          <a:sx n="70" d="100"/>
          <a:sy n="70" d="100"/>
        </p:scale>
        <p:origin x="-129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5EE64-957A-4DAF-89A1-DA11D75DD2D7}" type="datetimeFigureOut">
              <a:rPr lang="en-US" smtClean="0"/>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FE3C1-2383-4B0E-A45F-1CD2DBBEAC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FE3C1-2383-4B0E-A45F-1CD2DBBEAC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FE3C1-2383-4B0E-A45F-1CD2DBBEAC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FE3C1-2383-4B0E-A45F-1CD2DBBEAC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FE3C1-2383-4B0E-A45F-1CD2DBBEAC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3FE3C1-2383-4B0E-A45F-1CD2DBBEACF2}"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3FE3C1-2383-4B0E-A45F-1CD2DBBEAC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50C4B0F-F12F-4F3D-9D27-CF439D52428C}" type="datetimeFigureOut">
              <a:rPr lang="en-US" smtClean="0"/>
              <a:pPr/>
              <a:t>4/8/2015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D31ED9A-F0D6-4F73-B5CA-6BDEDE0EC57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C4B0F-F12F-4F3D-9D27-CF439D52428C}"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ED9A-F0D6-4F73-B5CA-6BDEDE0EC5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0C4B0F-F12F-4F3D-9D27-CF439D52428C}"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1ED9A-F0D6-4F73-B5CA-6BDEDE0EC5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50C4B0F-F12F-4F3D-9D27-CF439D52428C}" type="datetimeFigureOut">
              <a:rPr lang="en-US" smtClean="0"/>
              <a:pPr/>
              <a:t>4/8/2015</a:t>
            </a:fld>
            <a:endParaRPr lang="en-US"/>
          </a:p>
        </p:txBody>
      </p:sp>
      <p:sp>
        <p:nvSpPr>
          <p:cNvPr id="9" name="Slide Number Placeholder 8"/>
          <p:cNvSpPr>
            <a:spLocks noGrp="1"/>
          </p:cNvSpPr>
          <p:nvPr>
            <p:ph type="sldNum" sz="quarter" idx="15"/>
          </p:nvPr>
        </p:nvSpPr>
        <p:spPr/>
        <p:txBody>
          <a:bodyPr rtlCol="0"/>
          <a:lstStyle/>
          <a:p>
            <a:fld id="{4D31ED9A-F0D6-4F73-B5CA-6BDEDE0EC57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50C4B0F-F12F-4F3D-9D27-CF439D52428C}" type="datetimeFigureOut">
              <a:rPr lang="en-US" smtClean="0"/>
              <a:pPr/>
              <a:t>4/8/2015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D31ED9A-F0D6-4F73-B5CA-6BDEDE0EC57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0C4B0F-F12F-4F3D-9D27-CF439D52428C}" type="datetimeFigureOut">
              <a:rPr lang="en-US" smtClean="0"/>
              <a:pPr/>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1ED9A-F0D6-4F73-B5CA-6BDEDE0EC57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0C4B0F-F12F-4F3D-9D27-CF439D52428C}" type="datetimeFigureOut">
              <a:rPr lang="en-US" smtClean="0"/>
              <a:pPr/>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1ED9A-F0D6-4F73-B5CA-6BDEDE0EC57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50C4B0F-F12F-4F3D-9D27-CF439D52428C}" type="datetimeFigureOut">
              <a:rPr lang="en-US" smtClean="0"/>
              <a:pPr/>
              <a:t>4/8/2015</a:t>
            </a:fld>
            <a:endParaRPr lang="en-US"/>
          </a:p>
        </p:txBody>
      </p:sp>
      <p:sp>
        <p:nvSpPr>
          <p:cNvPr id="7" name="Slide Number Placeholder 6"/>
          <p:cNvSpPr>
            <a:spLocks noGrp="1"/>
          </p:cNvSpPr>
          <p:nvPr>
            <p:ph type="sldNum" sz="quarter" idx="11"/>
          </p:nvPr>
        </p:nvSpPr>
        <p:spPr/>
        <p:txBody>
          <a:bodyPr rtlCol="0"/>
          <a:lstStyle/>
          <a:p>
            <a:fld id="{4D31ED9A-F0D6-4F73-B5CA-6BDEDE0EC57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C4B0F-F12F-4F3D-9D27-CF439D52428C}"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1ED9A-F0D6-4F73-B5CA-6BDEDE0EC5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50C4B0F-F12F-4F3D-9D27-CF439D52428C}" type="datetimeFigureOut">
              <a:rPr lang="en-US" smtClean="0"/>
              <a:pPr/>
              <a:t>4/8/2015</a:t>
            </a:fld>
            <a:endParaRPr lang="en-US"/>
          </a:p>
        </p:txBody>
      </p:sp>
      <p:sp>
        <p:nvSpPr>
          <p:cNvPr id="22" name="Slide Number Placeholder 21"/>
          <p:cNvSpPr>
            <a:spLocks noGrp="1"/>
          </p:cNvSpPr>
          <p:nvPr>
            <p:ph type="sldNum" sz="quarter" idx="15"/>
          </p:nvPr>
        </p:nvSpPr>
        <p:spPr/>
        <p:txBody>
          <a:bodyPr rtlCol="0"/>
          <a:lstStyle/>
          <a:p>
            <a:fld id="{4D31ED9A-F0D6-4F73-B5CA-6BDEDE0EC57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50C4B0F-F12F-4F3D-9D27-CF439D52428C}" type="datetimeFigureOut">
              <a:rPr lang="en-US" smtClean="0"/>
              <a:pPr/>
              <a:t>4/8/2015</a:t>
            </a:fld>
            <a:endParaRPr lang="en-US"/>
          </a:p>
        </p:txBody>
      </p:sp>
      <p:sp>
        <p:nvSpPr>
          <p:cNvPr id="18" name="Slide Number Placeholder 17"/>
          <p:cNvSpPr>
            <a:spLocks noGrp="1"/>
          </p:cNvSpPr>
          <p:nvPr>
            <p:ph type="sldNum" sz="quarter" idx="11"/>
          </p:nvPr>
        </p:nvSpPr>
        <p:spPr/>
        <p:txBody>
          <a:bodyPr rtlCol="0"/>
          <a:lstStyle/>
          <a:p>
            <a:fld id="{4D31ED9A-F0D6-4F73-B5CA-6BDEDE0EC57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50C4B0F-F12F-4F3D-9D27-CF439D52428C}" type="datetimeFigureOut">
              <a:rPr lang="en-US" smtClean="0"/>
              <a:pPr/>
              <a:t>4/8/2015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D31ED9A-F0D6-4F73-B5CA-6BDEDE0EC5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36.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8.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oleObject" Target="../embeddings/oleObject3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4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45.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oleObject" Target="../embeddings/oleObject46.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oleObject" Target="../embeddings/oleObject51.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76200"/>
            <a:ext cx="7848600" cy="6555641"/>
          </a:xfrm>
          <a:prstGeom prst="rect">
            <a:avLst/>
          </a:prstGeom>
          <a:noFill/>
        </p:spPr>
        <p:txBody>
          <a:bodyPr wrap="square" rtlCol="0">
            <a:spAutoFit/>
          </a:bodyPr>
          <a:lstStyle/>
          <a:p>
            <a:pPr algn="ctr">
              <a:lnSpc>
                <a:spcPct val="150000"/>
              </a:lnSpc>
            </a:pPr>
            <a:r>
              <a:rPr lang="en-US" sz="2800" b="1" dirty="0">
                <a:solidFill>
                  <a:srgbClr val="7030A0"/>
                </a:solidFill>
              </a:rPr>
              <a:t>UNIT </a:t>
            </a:r>
            <a:r>
              <a:rPr lang="en-US" sz="2800" b="1" dirty="0" smtClean="0">
                <a:solidFill>
                  <a:srgbClr val="7030A0"/>
                </a:solidFill>
              </a:rPr>
              <a:t>VA</a:t>
            </a:r>
            <a:r>
              <a:rPr lang="en-US" b="1" dirty="0" smtClean="0"/>
              <a:t/>
            </a:r>
            <a:br>
              <a:rPr lang="en-US" b="1" dirty="0" smtClean="0"/>
            </a:br>
            <a:r>
              <a:rPr lang="en-US" sz="2400" b="1" dirty="0" smtClean="0">
                <a:solidFill>
                  <a:srgbClr val="FF0000"/>
                </a:solidFill>
              </a:rPr>
              <a:t>ISOMERISM </a:t>
            </a:r>
            <a:r>
              <a:rPr lang="en-US" sz="2400" b="1" dirty="0">
                <a:solidFill>
                  <a:srgbClr val="FF0000"/>
                </a:solidFill>
              </a:rPr>
              <a:t>AMONGS INORGANIC COMPLEXES</a:t>
            </a:r>
            <a:endParaRPr lang="en-US" sz="2400" dirty="0">
              <a:solidFill>
                <a:srgbClr val="FF0000"/>
              </a:solidFill>
            </a:endParaRPr>
          </a:p>
          <a:p>
            <a:pPr algn="just">
              <a:lnSpc>
                <a:spcPct val="150000"/>
              </a:lnSpc>
            </a:pPr>
            <a:r>
              <a:rPr lang="en-US" sz="2400" dirty="0"/>
              <a:t>Two or more different compounds having the same molecular formula are called isomers and the phenomenon is called isomerism. Isomerism arises due to specific spatial dispositions of the atoms in a molecule. Due to covalence of M-L bonds, many types of isomers occur in co-ordination compounds. However, compared to organic compounds, relatively few inorganic compounds exhibit isomerism. </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5262979"/>
          </a:xfrm>
          <a:prstGeom prst="rect">
            <a:avLst/>
          </a:prstGeom>
          <a:noFill/>
        </p:spPr>
        <p:txBody>
          <a:bodyPr wrap="square" rtlCol="0">
            <a:spAutoFit/>
          </a:bodyPr>
          <a:lstStyle/>
          <a:p>
            <a:pPr algn="ctr">
              <a:lnSpc>
                <a:spcPct val="150000"/>
              </a:lnSpc>
            </a:pPr>
            <a:r>
              <a:rPr lang="en-US" sz="2800" b="1" dirty="0">
                <a:solidFill>
                  <a:schemeClr val="accent3"/>
                </a:solidFill>
              </a:rPr>
              <a:t>Coordination position </a:t>
            </a:r>
            <a:r>
              <a:rPr lang="en-US" sz="2800" b="1" dirty="0" smtClean="0">
                <a:solidFill>
                  <a:schemeClr val="accent3"/>
                </a:solidFill>
              </a:rPr>
              <a:t>isomerism</a:t>
            </a:r>
            <a:endParaRPr lang="en-US" sz="2800" dirty="0">
              <a:solidFill>
                <a:schemeClr val="accent3"/>
              </a:solidFill>
            </a:endParaRPr>
          </a:p>
          <a:p>
            <a:pPr algn="just">
              <a:lnSpc>
                <a:spcPct val="150000"/>
              </a:lnSpc>
            </a:pPr>
            <a:r>
              <a:rPr lang="en-US" sz="2400" dirty="0"/>
              <a:t>In some of the </a:t>
            </a:r>
            <a:r>
              <a:rPr lang="en-US" sz="2400" dirty="0" err="1"/>
              <a:t>polynuclear</a:t>
            </a:r>
            <a:r>
              <a:rPr lang="en-US" sz="2400" dirty="0"/>
              <a:t> complexes, interchange of the ligands between the two metal nuclei takes place, which is give to rice to coordination position isomerism. </a:t>
            </a:r>
          </a:p>
          <a:p>
            <a:pPr>
              <a:lnSpc>
                <a:spcPct val="150000"/>
              </a:lnSpc>
            </a:pPr>
            <a:r>
              <a:rPr lang="en-US" sz="2800" dirty="0"/>
              <a:t>e.g. </a:t>
            </a:r>
            <a:endParaRPr lang="en-US" sz="2800" dirty="0" smtClean="0"/>
          </a:p>
          <a:p>
            <a:pPr>
              <a:lnSpc>
                <a:spcPct val="150000"/>
              </a:lnSpc>
            </a:pPr>
            <a:endParaRPr lang="en-US" sz="2800" dirty="0" smtClean="0"/>
          </a:p>
          <a:p>
            <a:pPr>
              <a:lnSpc>
                <a:spcPct val="150000"/>
              </a:lnSpc>
            </a:pPr>
            <a:endParaRPr lang="en-US" sz="2800" dirty="0" smtClean="0"/>
          </a:p>
          <a:p>
            <a:pPr>
              <a:lnSpc>
                <a:spcPct val="150000"/>
              </a:lnSpc>
            </a:pPr>
            <a:endParaRPr lang="en-US" sz="2800" dirty="0" smtClean="0"/>
          </a:p>
          <a:p>
            <a:endParaRPr lang="en-US"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76200" y="3352800"/>
          <a:ext cx="8534400" cy="1752600"/>
        </p:xfrm>
        <a:graphic>
          <a:graphicData uri="http://schemas.openxmlformats.org/presentationml/2006/ole">
            <p:oleObj spid="_x0000_s80897" name="ISIS/Draw Sketch" r:id="rId4" imgW="6372821" imgH="1098806"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305800" cy="5170646"/>
          </a:xfrm>
          <a:prstGeom prst="rect">
            <a:avLst/>
          </a:prstGeom>
          <a:noFill/>
        </p:spPr>
        <p:txBody>
          <a:bodyPr wrap="square" rtlCol="0">
            <a:spAutoFit/>
          </a:bodyPr>
          <a:lstStyle/>
          <a:p>
            <a:pPr algn="ctr">
              <a:lnSpc>
                <a:spcPct val="200000"/>
              </a:lnSpc>
            </a:pPr>
            <a:r>
              <a:rPr lang="en-US" sz="2800" dirty="0">
                <a:solidFill>
                  <a:srgbClr val="0070C0"/>
                </a:solidFill>
              </a:rPr>
              <a:t>STEREOISOMERISM or SPACE </a:t>
            </a:r>
            <a:r>
              <a:rPr lang="en-US" sz="2800" dirty="0" smtClean="0">
                <a:solidFill>
                  <a:srgbClr val="0070C0"/>
                </a:solidFill>
              </a:rPr>
              <a:t>ISOMERISM</a:t>
            </a:r>
            <a:endParaRPr lang="en-US" sz="2400" dirty="0">
              <a:solidFill>
                <a:srgbClr val="0070C0"/>
              </a:solidFill>
            </a:endParaRPr>
          </a:p>
          <a:p>
            <a:pPr algn="just">
              <a:lnSpc>
                <a:spcPct val="200000"/>
              </a:lnSpc>
            </a:pPr>
            <a:r>
              <a:rPr lang="en-US" sz="2400" dirty="0"/>
              <a:t>When two compounds have same ligands but its arrangement in space is different is </a:t>
            </a:r>
            <a:r>
              <a:rPr lang="en-US" sz="2400" dirty="0" smtClean="0"/>
              <a:t>known </a:t>
            </a:r>
            <a:r>
              <a:rPr lang="en-US" sz="2400" dirty="0"/>
              <a:t>as space isomerism. There are two forms of stereoisomerism. </a:t>
            </a:r>
          </a:p>
          <a:p>
            <a:pPr marL="342900" lvl="0" indent="-342900" hangingPunct="0">
              <a:lnSpc>
                <a:spcPct val="200000"/>
              </a:lnSpc>
              <a:buFont typeface="+mj-lt"/>
              <a:buAutoNum type="arabicPeriod"/>
            </a:pPr>
            <a:r>
              <a:rPr lang="en-US" sz="2800" dirty="0">
                <a:solidFill>
                  <a:srgbClr val="C00000"/>
                </a:solidFill>
              </a:rPr>
              <a:t>Geometrical Isomerism </a:t>
            </a:r>
            <a:r>
              <a:rPr lang="en-US" sz="2800" dirty="0" smtClean="0">
                <a:solidFill>
                  <a:srgbClr val="C00000"/>
                </a:solidFill>
              </a:rPr>
              <a:t>(cis-trans)</a:t>
            </a:r>
            <a:endParaRPr lang="en-US" sz="2800" dirty="0">
              <a:solidFill>
                <a:srgbClr val="C00000"/>
              </a:solidFill>
            </a:endParaRPr>
          </a:p>
          <a:p>
            <a:pPr marL="342900" lvl="0" indent="-342900" hangingPunct="0">
              <a:lnSpc>
                <a:spcPct val="200000"/>
              </a:lnSpc>
              <a:buFont typeface="+mj-lt"/>
              <a:buAutoNum type="arabicPeriod"/>
            </a:pPr>
            <a:r>
              <a:rPr lang="en-US" sz="2800" dirty="0">
                <a:solidFill>
                  <a:srgbClr val="C00000"/>
                </a:solidFill>
              </a:rPr>
              <a:t>Optical </a:t>
            </a:r>
            <a:r>
              <a:rPr lang="en-US" sz="2800" dirty="0" smtClean="0">
                <a:solidFill>
                  <a:srgbClr val="C00000"/>
                </a:solidFill>
              </a:rPr>
              <a:t>Isomerism (mirror image)</a:t>
            </a:r>
            <a:endParaRPr lang="en-US" sz="2800" dirty="0">
              <a:solidFill>
                <a:srgbClr val="C00000"/>
              </a:solidFill>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382000" cy="6278642"/>
          </a:xfrm>
          <a:prstGeom prst="rect">
            <a:avLst/>
          </a:prstGeom>
          <a:noFill/>
        </p:spPr>
        <p:txBody>
          <a:bodyPr wrap="square" rtlCol="0">
            <a:spAutoFit/>
          </a:bodyPr>
          <a:lstStyle/>
          <a:p>
            <a:pPr algn="ctr">
              <a:lnSpc>
                <a:spcPct val="150000"/>
              </a:lnSpc>
            </a:pPr>
            <a:r>
              <a:rPr lang="en-US" sz="2400" b="1" dirty="0">
                <a:solidFill>
                  <a:srgbClr val="0070C0"/>
                </a:solidFill>
              </a:rPr>
              <a:t>GEOMETRICAL ISOMERISM </a:t>
            </a:r>
            <a:endParaRPr lang="en-US" sz="2400" b="1" dirty="0" smtClean="0">
              <a:solidFill>
                <a:srgbClr val="0070C0"/>
              </a:solidFill>
            </a:endParaRPr>
          </a:p>
          <a:p>
            <a:pPr algn="ctr">
              <a:lnSpc>
                <a:spcPct val="150000"/>
              </a:lnSpc>
            </a:pPr>
            <a:r>
              <a:rPr lang="en-US" sz="2400" b="1" dirty="0" smtClean="0">
                <a:solidFill>
                  <a:srgbClr val="0070C0"/>
                </a:solidFill>
              </a:rPr>
              <a:t>or </a:t>
            </a:r>
          </a:p>
          <a:p>
            <a:pPr algn="ctr">
              <a:lnSpc>
                <a:spcPct val="150000"/>
              </a:lnSpc>
            </a:pPr>
            <a:r>
              <a:rPr lang="en-US" sz="2400" b="1" dirty="0" smtClean="0">
                <a:solidFill>
                  <a:srgbClr val="0070C0"/>
                </a:solidFill>
              </a:rPr>
              <a:t>CIS-TRANS ISOMERISM</a:t>
            </a:r>
            <a:endParaRPr lang="en-US" sz="2400" dirty="0" smtClean="0">
              <a:solidFill>
                <a:srgbClr val="0070C0"/>
              </a:solidFill>
            </a:endParaRPr>
          </a:p>
          <a:p>
            <a:pPr algn="ctr">
              <a:lnSpc>
                <a:spcPct val="150000"/>
              </a:lnSpc>
            </a:pPr>
            <a:r>
              <a:rPr lang="en-US" sz="2400" b="1" dirty="0" smtClean="0">
                <a:solidFill>
                  <a:srgbClr val="00B050"/>
                </a:solidFill>
              </a:rPr>
              <a:t>4-Coordinate complexes</a:t>
            </a:r>
            <a:endParaRPr lang="en-US" sz="2400" dirty="0" smtClean="0">
              <a:solidFill>
                <a:srgbClr val="00B050"/>
              </a:solidFill>
            </a:endParaRPr>
          </a:p>
          <a:p>
            <a:pPr algn="just">
              <a:lnSpc>
                <a:spcPct val="150000"/>
              </a:lnSpc>
            </a:pPr>
            <a:r>
              <a:rPr lang="en-US" sz="2400" dirty="0" smtClean="0"/>
              <a:t>The </a:t>
            </a:r>
            <a:r>
              <a:rPr lang="en-US" sz="2400" dirty="0"/>
              <a:t>arrangement of four ligands around the central metal atom may be tetrahedral or square planar.</a:t>
            </a:r>
          </a:p>
          <a:p>
            <a:pPr algn="ctr">
              <a:lnSpc>
                <a:spcPct val="150000"/>
              </a:lnSpc>
            </a:pPr>
            <a:r>
              <a:rPr lang="en-US" sz="2800" b="1" dirty="0">
                <a:solidFill>
                  <a:srgbClr val="C00000"/>
                </a:solidFill>
              </a:rPr>
              <a:t>Tetrahedral </a:t>
            </a:r>
            <a:r>
              <a:rPr lang="en-US" sz="2800" b="1" dirty="0" smtClean="0">
                <a:solidFill>
                  <a:srgbClr val="C00000"/>
                </a:solidFill>
              </a:rPr>
              <a:t>complexes</a:t>
            </a:r>
            <a:endParaRPr lang="en-US" sz="2800" dirty="0">
              <a:solidFill>
                <a:srgbClr val="C00000"/>
              </a:solidFill>
            </a:endParaRPr>
          </a:p>
          <a:p>
            <a:pPr algn="just">
              <a:lnSpc>
                <a:spcPct val="150000"/>
              </a:lnSpc>
            </a:pPr>
            <a:r>
              <a:rPr lang="en-US" sz="2400" dirty="0"/>
              <a:t>A regular tetrahedral species [Ma</a:t>
            </a:r>
            <a:r>
              <a:rPr lang="en-US" sz="2400" baseline="-25000" dirty="0"/>
              <a:t>4</a:t>
            </a:r>
            <a:r>
              <a:rPr lang="en-US" sz="2400" dirty="0"/>
              <a:t>],</a:t>
            </a:r>
            <a:r>
              <a:rPr lang="en-US" sz="2400" baseline="-25000" dirty="0"/>
              <a:t> </a:t>
            </a:r>
            <a:r>
              <a:rPr lang="en-US" sz="2400" dirty="0"/>
              <a:t>[</a:t>
            </a:r>
            <a:r>
              <a:rPr lang="en-US" sz="2400" dirty="0" smtClean="0"/>
              <a:t>Ma</a:t>
            </a:r>
            <a:r>
              <a:rPr lang="en-US" sz="2400" baseline="-25000" dirty="0" smtClean="0"/>
              <a:t>2</a:t>
            </a:r>
            <a:r>
              <a:rPr lang="en-US" sz="2400" dirty="0" smtClean="0"/>
              <a:t>b</a:t>
            </a:r>
            <a:r>
              <a:rPr lang="en-US" sz="2400" baseline="-25000" dirty="0" smtClean="0"/>
              <a:t>2</a:t>
            </a:r>
            <a:r>
              <a:rPr lang="en-US" sz="2400" dirty="0"/>
              <a:t>]</a:t>
            </a:r>
            <a:r>
              <a:rPr lang="en-US" sz="2400" baseline="-25000" dirty="0"/>
              <a:t> </a:t>
            </a:r>
            <a:r>
              <a:rPr lang="en-US" sz="2400" dirty="0"/>
              <a:t>or [</a:t>
            </a:r>
            <a:r>
              <a:rPr lang="en-US" sz="2400" dirty="0" err="1"/>
              <a:t>Mabcd</a:t>
            </a:r>
            <a:r>
              <a:rPr lang="en-US" sz="2400" dirty="0"/>
              <a:t>] can exist in only one geometrical form (no geometrical isomers) since arrangement of every ligand atom or group around the central atom in space is equivalent</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0"/>
            <a:ext cx="8153400" cy="4893647"/>
          </a:xfrm>
          <a:prstGeom prst="rect">
            <a:avLst/>
          </a:prstGeom>
          <a:noFill/>
        </p:spPr>
        <p:txBody>
          <a:bodyPr wrap="square" rtlCol="0">
            <a:spAutoFit/>
          </a:bodyPr>
          <a:lstStyle/>
          <a:p>
            <a:pPr algn="ctr">
              <a:lnSpc>
                <a:spcPct val="150000"/>
              </a:lnSpc>
            </a:pPr>
            <a:r>
              <a:rPr lang="en-US" sz="2800" b="1" dirty="0" smtClean="0">
                <a:solidFill>
                  <a:srgbClr val="C00000"/>
                </a:solidFill>
              </a:rPr>
              <a:t>Square </a:t>
            </a:r>
            <a:r>
              <a:rPr lang="en-US" sz="2800" b="1" dirty="0">
                <a:solidFill>
                  <a:srgbClr val="C00000"/>
                </a:solidFill>
              </a:rPr>
              <a:t>planar </a:t>
            </a:r>
            <a:r>
              <a:rPr lang="en-US" sz="2800" b="1" dirty="0" smtClean="0">
                <a:solidFill>
                  <a:srgbClr val="C00000"/>
                </a:solidFill>
              </a:rPr>
              <a:t>complexes</a:t>
            </a:r>
            <a:endParaRPr lang="en-US" sz="2800" dirty="0">
              <a:solidFill>
                <a:srgbClr val="C00000"/>
              </a:solidFill>
            </a:endParaRPr>
          </a:p>
          <a:p>
            <a:pPr algn="just">
              <a:lnSpc>
                <a:spcPct val="150000"/>
              </a:lnSpc>
            </a:pPr>
            <a:r>
              <a:rPr lang="en-US" sz="2800" dirty="0" smtClean="0"/>
              <a:t>A </a:t>
            </a:r>
            <a:r>
              <a:rPr lang="en-US" sz="2800" dirty="0"/>
              <a:t>planar species [Ma</a:t>
            </a:r>
            <a:r>
              <a:rPr lang="en-US" sz="2800" baseline="-25000" dirty="0"/>
              <a:t>2</a:t>
            </a:r>
            <a:r>
              <a:rPr lang="en-US" sz="2800" dirty="0"/>
              <a:t>b</a:t>
            </a:r>
            <a:r>
              <a:rPr lang="en-US" sz="2800" baseline="-25000" dirty="0"/>
              <a:t>2</a:t>
            </a:r>
            <a:r>
              <a:rPr lang="en-US" sz="2800" dirty="0"/>
              <a:t>] can exist in 1,2 or cis and 1,3 or trans form. </a:t>
            </a:r>
            <a:r>
              <a:rPr lang="en-US" sz="2800" dirty="0" smtClean="0"/>
              <a:t>No stereoisomer </a:t>
            </a:r>
            <a:r>
              <a:rPr lang="en-US" sz="2800" dirty="0"/>
              <a:t>are possible for planar species of the type [Ma</a:t>
            </a:r>
            <a:r>
              <a:rPr lang="en-US" sz="2800" baseline="-25000" dirty="0"/>
              <a:t>4</a:t>
            </a:r>
            <a:r>
              <a:rPr lang="en-US" sz="2800" dirty="0"/>
              <a:t>], [Ma</a:t>
            </a:r>
            <a:r>
              <a:rPr lang="en-US" sz="2800" baseline="-25000" dirty="0"/>
              <a:t>3</a:t>
            </a:r>
            <a:r>
              <a:rPr lang="en-US" sz="2800" dirty="0"/>
              <a:t>b] or [Mab</a:t>
            </a:r>
            <a:r>
              <a:rPr lang="en-US" sz="2800" baseline="-25000" dirty="0"/>
              <a:t>3</a:t>
            </a:r>
            <a:r>
              <a:rPr lang="en-US" sz="2800" dirty="0"/>
              <a:t>] because all possible arrangements of a and b for each of these types are exactly equivalent.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305800" cy="6032421"/>
          </a:xfrm>
          <a:prstGeom prst="rect">
            <a:avLst/>
          </a:prstGeom>
          <a:noFill/>
        </p:spPr>
        <p:txBody>
          <a:bodyPr wrap="square" rtlCol="0">
            <a:spAutoFit/>
          </a:bodyPr>
          <a:lstStyle/>
          <a:p>
            <a:r>
              <a:rPr lang="en-US" sz="2800" dirty="0">
                <a:solidFill>
                  <a:srgbClr val="00B050"/>
                </a:solidFill>
              </a:rPr>
              <a:t>Following types of complexes are show geometrical </a:t>
            </a:r>
            <a:r>
              <a:rPr lang="en-US" sz="2800" dirty="0" smtClean="0">
                <a:solidFill>
                  <a:srgbClr val="00B050"/>
                </a:solidFill>
              </a:rPr>
              <a:t>isomers</a:t>
            </a:r>
          </a:p>
          <a:p>
            <a:pPr marL="342900" lvl="0" indent="-342900" algn="just">
              <a:lnSpc>
                <a:spcPct val="150000"/>
              </a:lnSpc>
              <a:buFont typeface="+mj-lt"/>
              <a:buAutoNum type="arabicPeriod"/>
            </a:pPr>
            <a:r>
              <a:rPr lang="en-US" sz="2400" dirty="0">
                <a:solidFill>
                  <a:srgbClr val="0070C0"/>
                </a:solidFill>
              </a:rPr>
              <a:t>Complexes containing only monodentate </a:t>
            </a:r>
            <a:r>
              <a:rPr lang="en-US" sz="2400" dirty="0" smtClean="0">
                <a:solidFill>
                  <a:srgbClr val="0070C0"/>
                </a:solidFill>
              </a:rPr>
              <a:t>ligand</a:t>
            </a:r>
            <a:endParaRPr lang="en-US" sz="2400" dirty="0">
              <a:solidFill>
                <a:srgbClr val="0070C0"/>
              </a:solidFill>
            </a:endParaRPr>
          </a:p>
          <a:p>
            <a:pPr marL="800100" lvl="1" indent="-342900" algn="just">
              <a:lnSpc>
                <a:spcPct val="150000"/>
              </a:lnSpc>
              <a:buFont typeface="Arial" pitchFamily="34" charset="0"/>
              <a:buChar char="•"/>
            </a:pPr>
            <a:r>
              <a:rPr lang="en-US" sz="2000" dirty="0" smtClean="0">
                <a:solidFill>
                  <a:srgbClr val="C00000"/>
                </a:solidFill>
              </a:rPr>
              <a:t>[</a:t>
            </a:r>
            <a:r>
              <a:rPr lang="en-US" sz="2000" dirty="0">
                <a:solidFill>
                  <a:srgbClr val="C00000"/>
                </a:solidFill>
              </a:rPr>
              <a:t>Ma</a:t>
            </a:r>
            <a:r>
              <a:rPr lang="en-US" sz="2000" baseline="-25000" dirty="0">
                <a:solidFill>
                  <a:srgbClr val="C00000"/>
                </a:solidFill>
              </a:rPr>
              <a:t>2</a:t>
            </a:r>
            <a:r>
              <a:rPr lang="en-US" sz="2000" dirty="0">
                <a:solidFill>
                  <a:srgbClr val="C00000"/>
                </a:solidFill>
              </a:rPr>
              <a:t>b</a:t>
            </a:r>
            <a:r>
              <a:rPr lang="en-US" sz="2000" baseline="-25000" dirty="0">
                <a:solidFill>
                  <a:srgbClr val="C00000"/>
                </a:solidFill>
              </a:rPr>
              <a:t>2</a:t>
            </a:r>
            <a:r>
              <a:rPr lang="en-US" sz="2000" dirty="0">
                <a:solidFill>
                  <a:srgbClr val="C00000"/>
                </a:solidFill>
              </a:rPr>
              <a:t>]</a:t>
            </a:r>
            <a:r>
              <a:rPr lang="en-US" sz="2000" baseline="30000" dirty="0">
                <a:solidFill>
                  <a:srgbClr val="C00000"/>
                </a:solidFill>
              </a:rPr>
              <a:t>±n</a:t>
            </a:r>
            <a:r>
              <a:rPr lang="en-US" sz="2000" dirty="0">
                <a:solidFill>
                  <a:srgbClr val="C00000"/>
                </a:solidFill>
              </a:rPr>
              <a:t> </a:t>
            </a:r>
            <a:endParaRPr lang="en-US" sz="2000" dirty="0" smtClean="0">
              <a:solidFill>
                <a:srgbClr val="C00000"/>
              </a:solidFill>
            </a:endParaRPr>
          </a:p>
          <a:p>
            <a:pPr marL="800100" lvl="1" indent="-342900" algn="just">
              <a:lnSpc>
                <a:spcPct val="150000"/>
              </a:lnSpc>
              <a:buFont typeface="Arial" pitchFamily="34" charset="0"/>
              <a:buChar char="•"/>
            </a:pPr>
            <a:r>
              <a:rPr lang="en-US" sz="2000" dirty="0">
                <a:solidFill>
                  <a:srgbClr val="C00000"/>
                </a:solidFill>
              </a:rPr>
              <a:t>[Ma</a:t>
            </a:r>
            <a:r>
              <a:rPr lang="en-US" sz="2000" baseline="-25000" dirty="0">
                <a:solidFill>
                  <a:srgbClr val="C00000"/>
                </a:solidFill>
              </a:rPr>
              <a:t>2</a:t>
            </a:r>
            <a:r>
              <a:rPr lang="en-US" sz="2000" dirty="0">
                <a:solidFill>
                  <a:srgbClr val="C00000"/>
                </a:solidFill>
              </a:rPr>
              <a:t>bc]</a:t>
            </a:r>
            <a:r>
              <a:rPr lang="en-US" sz="2000" baseline="30000" dirty="0">
                <a:solidFill>
                  <a:srgbClr val="C00000"/>
                </a:solidFill>
              </a:rPr>
              <a:t> ±</a:t>
            </a:r>
            <a:r>
              <a:rPr lang="en-US" sz="2000" baseline="30000" dirty="0" smtClean="0">
                <a:solidFill>
                  <a:srgbClr val="C00000"/>
                </a:solidFill>
              </a:rPr>
              <a:t>n</a:t>
            </a:r>
            <a:endParaRPr lang="en-US" sz="2000" dirty="0">
              <a:solidFill>
                <a:srgbClr val="C00000"/>
              </a:solidFill>
            </a:endParaRPr>
          </a:p>
          <a:p>
            <a:pPr marL="800100" lvl="1" indent="-342900" algn="just">
              <a:lnSpc>
                <a:spcPct val="150000"/>
              </a:lnSpc>
              <a:buFont typeface="Arial" pitchFamily="34" charset="0"/>
              <a:buChar char="•"/>
            </a:pPr>
            <a:r>
              <a:rPr lang="en-US" sz="2000" dirty="0">
                <a:solidFill>
                  <a:srgbClr val="C00000"/>
                </a:solidFill>
              </a:rPr>
              <a:t>[</a:t>
            </a:r>
            <a:r>
              <a:rPr lang="en-US" sz="2000" dirty="0" err="1">
                <a:solidFill>
                  <a:srgbClr val="C00000"/>
                </a:solidFill>
              </a:rPr>
              <a:t>Mabcd</a:t>
            </a:r>
            <a:r>
              <a:rPr lang="en-US" sz="2000" dirty="0">
                <a:solidFill>
                  <a:srgbClr val="C00000"/>
                </a:solidFill>
              </a:rPr>
              <a:t>]</a:t>
            </a:r>
            <a:r>
              <a:rPr lang="en-US" sz="2000" baseline="30000" dirty="0">
                <a:solidFill>
                  <a:srgbClr val="C00000"/>
                </a:solidFill>
              </a:rPr>
              <a:t> </a:t>
            </a:r>
            <a:r>
              <a:rPr lang="en-US" sz="2000" baseline="30000" dirty="0" smtClean="0">
                <a:solidFill>
                  <a:srgbClr val="C00000"/>
                </a:solidFill>
              </a:rPr>
              <a:t>±n</a:t>
            </a:r>
            <a:endParaRPr lang="en-US" sz="2400" dirty="0" smtClean="0">
              <a:solidFill>
                <a:srgbClr val="C00000"/>
              </a:solidFill>
            </a:endParaRPr>
          </a:p>
          <a:p>
            <a:pPr marL="342900" indent="-342900" algn="just">
              <a:lnSpc>
                <a:spcPct val="150000"/>
              </a:lnSpc>
              <a:buFont typeface="+mj-lt"/>
              <a:buAutoNum type="arabicPeriod"/>
            </a:pPr>
            <a:r>
              <a:rPr lang="en-US" sz="2400" dirty="0" smtClean="0">
                <a:solidFill>
                  <a:srgbClr val="0070C0"/>
                </a:solidFill>
              </a:rPr>
              <a:t>Square </a:t>
            </a:r>
            <a:r>
              <a:rPr lang="en-US" sz="2400" dirty="0">
                <a:solidFill>
                  <a:srgbClr val="0070C0"/>
                </a:solidFill>
              </a:rPr>
              <a:t>planar complexes containing unsymmetrical bidentate chelating </a:t>
            </a:r>
            <a:r>
              <a:rPr lang="en-US" sz="2400" dirty="0" smtClean="0">
                <a:solidFill>
                  <a:srgbClr val="0070C0"/>
                </a:solidFill>
              </a:rPr>
              <a:t>ligands </a:t>
            </a:r>
            <a:r>
              <a:rPr lang="en-US" sz="2400" dirty="0">
                <a:solidFill>
                  <a:srgbClr val="C00000"/>
                </a:solidFill>
              </a:rPr>
              <a:t>[M(AB)</a:t>
            </a:r>
            <a:r>
              <a:rPr lang="en-US" sz="2400" baseline="-25000" dirty="0">
                <a:solidFill>
                  <a:srgbClr val="C00000"/>
                </a:solidFill>
              </a:rPr>
              <a:t>2</a:t>
            </a:r>
            <a:r>
              <a:rPr lang="en-US" sz="2400" dirty="0">
                <a:solidFill>
                  <a:srgbClr val="C00000"/>
                </a:solidFill>
              </a:rPr>
              <a:t>]</a:t>
            </a:r>
            <a:r>
              <a:rPr lang="en-US" sz="2400" baseline="30000" dirty="0">
                <a:solidFill>
                  <a:srgbClr val="C00000"/>
                </a:solidFill>
              </a:rPr>
              <a:t>±n</a:t>
            </a:r>
            <a:endParaRPr lang="en-US" sz="2400" dirty="0">
              <a:solidFill>
                <a:srgbClr val="C00000"/>
              </a:solidFill>
            </a:endParaRPr>
          </a:p>
          <a:p>
            <a:pPr marL="342900" indent="-342900" algn="just">
              <a:lnSpc>
                <a:spcPct val="150000"/>
              </a:lnSpc>
              <a:buFont typeface="+mj-lt"/>
              <a:buAutoNum type="arabicPeriod"/>
            </a:pPr>
            <a:r>
              <a:rPr lang="en-US" sz="2400" dirty="0" smtClean="0">
                <a:solidFill>
                  <a:srgbClr val="0070C0"/>
                </a:solidFill>
              </a:rPr>
              <a:t>Square </a:t>
            </a:r>
            <a:r>
              <a:rPr lang="en-US" sz="2400" dirty="0">
                <a:solidFill>
                  <a:srgbClr val="0070C0"/>
                </a:solidFill>
              </a:rPr>
              <a:t>planar complexes containing symmetrical bidentate chelating </a:t>
            </a:r>
            <a:r>
              <a:rPr lang="en-US" sz="2400" dirty="0" smtClean="0">
                <a:solidFill>
                  <a:srgbClr val="0070C0"/>
                </a:solidFill>
              </a:rPr>
              <a:t>ligands </a:t>
            </a:r>
            <a:r>
              <a:rPr lang="en-US" sz="2400" dirty="0">
                <a:solidFill>
                  <a:srgbClr val="C00000"/>
                </a:solidFill>
              </a:rPr>
              <a:t>[M(AA)</a:t>
            </a:r>
            <a:r>
              <a:rPr lang="en-US" sz="2400" baseline="-25000" dirty="0">
                <a:solidFill>
                  <a:srgbClr val="C00000"/>
                </a:solidFill>
              </a:rPr>
              <a:t>2</a:t>
            </a:r>
            <a:r>
              <a:rPr lang="en-US" sz="2400" dirty="0">
                <a:solidFill>
                  <a:srgbClr val="C00000"/>
                </a:solidFill>
              </a:rPr>
              <a:t>]</a:t>
            </a:r>
            <a:r>
              <a:rPr lang="en-US" sz="2400" baseline="30000" dirty="0">
                <a:solidFill>
                  <a:srgbClr val="C00000"/>
                </a:solidFill>
              </a:rPr>
              <a:t>±n</a:t>
            </a:r>
            <a:r>
              <a:rPr lang="en-US" sz="2400" dirty="0">
                <a:solidFill>
                  <a:srgbClr val="C00000"/>
                </a:solidFill>
              </a:rPr>
              <a:t> </a:t>
            </a:r>
            <a:endParaRPr lang="en-US" sz="2400" dirty="0" smtClean="0">
              <a:solidFill>
                <a:srgbClr val="C00000"/>
              </a:solidFill>
            </a:endParaRPr>
          </a:p>
          <a:p>
            <a:pPr marL="342900" indent="-342900" algn="just">
              <a:lnSpc>
                <a:spcPct val="150000"/>
              </a:lnSpc>
              <a:buFont typeface="+mj-lt"/>
              <a:buAutoNum type="arabicPeriod"/>
            </a:pPr>
            <a:r>
              <a:rPr lang="en-US" sz="2400" dirty="0" smtClean="0">
                <a:solidFill>
                  <a:srgbClr val="0070C0"/>
                </a:solidFill>
              </a:rPr>
              <a:t>Bridged </a:t>
            </a:r>
            <a:r>
              <a:rPr lang="en-US" sz="2400" dirty="0">
                <a:solidFill>
                  <a:srgbClr val="0070C0"/>
                </a:solidFill>
              </a:rPr>
              <a:t>binuclear planar </a:t>
            </a:r>
            <a:r>
              <a:rPr lang="en-US" sz="2400" dirty="0" smtClean="0">
                <a:solidFill>
                  <a:srgbClr val="0070C0"/>
                </a:solidFill>
              </a:rPr>
              <a:t>complexes </a:t>
            </a:r>
            <a:r>
              <a:rPr lang="en-US" sz="2400" dirty="0" smtClean="0">
                <a:solidFill>
                  <a:srgbClr val="C00000"/>
                </a:solidFill>
              </a:rPr>
              <a:t>M</a:t>
            </a:r>
            <a:r>
              <a:rPr lang="en-US" sz="2400" baseline="-25000" dirty="0" smtClean="0">
                <a:solidFill>
                  <a:srgbClr val="C00000"/>
                </a:solidFill>
              </a:rPr>
              <a:t>2</a:t>
            </a:r>
            <a:r>
              <a:rPr lang="en-US" sz="2400" dirty="0" smtClean="0">
                <a:solidFill>
                  <a:srgbClr val="C00000"/>
                </a:solidFill>
              </a:rPr>
              <a:t>a</a:t>
            </a:r>
            <a:r>
              <a:rPr lang="en-US" sz="2400" baseline="-25000" dirty="0" smtClean="0">
                <a:solidFill>
                  <a:srgbClr val="C00000"/>
                </a:solidFill>
              </a:rPr>
              <a:t>2</a:t>
            </a:r>
            <a:r>
              <a:rPr lang="en-US" sz="2400" dirty="0" smtClean="0">
                <a:solidFill>
                  <a:srgbClr val="C00000"/>
                </a:solidFill>
              </a:rPr>
              <a:t>b</a:t>
            </a:r>
            <a:r>
              <a:rPr lang="en-US" sz="2400" baseline="-25000" dirty="0" smtClean="0">
                <a:solidFill>
                  <a:srgbClr val="C00000"/>
                </a:solidFill>
              </a:rPr>
              <a:t>4</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0"/>
            <a:ext cx="8305800" cy="6463308"/>
          </a:xfrm>
          <a:prstGeom prst="rect">
            <a:avLst/>
          </a:prstGeom>
          <a:noFill/>
        </p:spPr>
        <p:txBody>
          <a:bodyPr wrap="square" rtlCol="0">
            <a:spAutoFit/>
          </a:bodyPr>
          <a:lstStyle/>
          <a:p>
            <a:pPr lvl="0" algn="ctr">
              <a:lnSpc>
                <a:spcPct val="150000"/>
              </a:lnSpc>
            </a:pPr>
            <a:r>
              <a:rPr lang="en-US" sz="2800" b="1" dirty="0">
                <a:solidFill>
                  <a:srgbClr val="C00000"/>
                </a:solidFill>
              </a:rPr>
              <a:t>[Ma</a:t>
            </a:r>
            <a:r>
              <a:rPr lang="en-US" sz="2800" b="1" baseline="-25000" dirty="0">
                <a:solidFill>
                  <a:srgbClr val="C00000"/>
                </a:solidFill>
              </a:rPr>
              <a:t>2</a:t>
            </a:r>
            <a:r>
              <a:rPr lang="en-US" sz="2800" b="1" dirty="0">
                <a:solidFill>
                  <a:srgbClr val="C00000"/>
                </a:solidFill>
              </a:rPr>
              <a:t>b</a:t>
            </a:r>
            <a:r>
              <a:rPr lang="en-US" sz="2800" b="1" baseline="-25000" dirty="0">
                <a:solidFill>
                  <a:srgbClr val="C00000"/>
                </a:solidFill>
              </a:rPr>
              <a:t>2</a:t>
            </a:r>
            <a:r>
              <a:rPr lang="en-US" sz="2800" b="1" dirty="0">
                <a:solidFill>
                  <a:srgbClr val="C00000"/>
                </a:solidFill>
              </a:rPr>
              <a:t>]</a:t>
            </a:r>
            <a:r>
              <a:rPr lang="en-US" sz="2800" b="1" baseline="30000" dirty="0">
                <a:solidFill>
                  <a:srgbClr val="C00000"/>
                </a:solidFill>
              </a:rPr>
              <a:t>±n</a:t>
            </a:r>
            <a:r>
              <a:rPr lang="en-US" sz="2800" b="1" dirty="0">
                <a:solidFill>
                  <a:srgbClr val="C00000"/>
                </a:solidFill>
              </a:rPr>
              <a:t> type:</a:t>
            </a:r>
            <a:endParaRPr lang="en-US" sz="2800" dirty="0">
              <a:solidFill>
                <a:srgbClr val="C00000"/>
              </a:solidFill>
            </a:endParaRPr>
          </a:p>
          <a:p>
            <a:pPr algn="just">
              <a:lnSpc>
                <a:spcPct val="150000"/>
              </a:lnSpc>
            </a:pPr>
            <a:r>
              <a:rPr lang="en-US" sz="2400" dirty="0"/>
              <a:t>Here M is central ion and </a:t>
            </a:r>
            <a:r>
              <a:rPr lang="en-US" sz="2400" dirty="0" smtClean="0"/>
              <a:t>‘a’ </a:t>
            </a:r>
            <a:r>
              <a:rPr lang="en-US" sz="2400" dirty="0"/>
              <a:t>and </a:t>
            </a:r>
            <a:r>
              <a:rPr lang="en-US" sz="2400" dirty="0" smtClean="0"/>
              <a:t>‘b’ </a:t>
            </a:r>
            <a:r>
              <a:rPr lang="en-US" sz="2400" dirty="0"/>
              <a:t>are monodentate ligands. Complexes of this type exist following </a:t>
            </a:r>
            <a:r>
              <a:rPr lang="en-US" sz="2400" dirty="0" err="1"/>
              <a:t>cis</a:t>
            </a:r>
            <a:r>
              <a:rPr lang="en-US" sz="2400" dirty="0"/>
              <a:t>-trans isomers.</a:t>
            </a:r>
          </a:p>
          <a:p>
            <a:pPr>
              <a:lnSpc>
                <a:spcPct val="150000"/>
              </a:lnSpc>
            </a:pPr>
            <a:r>
              <a:rPr lang="en-US" sz="2400" dirty="0" smtClean="0"/>
              <a:t>e.g.</a:t>
            </a:r>
            <a:r>
              <a:rPr lang="en-US" sz="2400" dirty="0" smtClean="0">
                <a:solidFill>
                  <a:schemeClr val="accent1"/>
                </a:solidFill>
              </a:rPr>
              <a:t>[Pt(NH</a:t>
            </a:r>
            <a:r>
              <a:rPr lang="en-US" sz="2400" baseline="-25000" dirty="0" smtClean="0">
                <a:solidFill>
                  <a:schemeClr val="accent1"/>
                </a:solidFill>
              </a:rPr>
              <a:t>3</a:t>
            </a:r>
            <a:r>
              <a:rPr lang="en-US" sz="2400" dirty="0" smtClean="0">
                <a:solidFill>
                  <a:schemeClr val="accent1"/>
                </a:solidFill>
              </a:rPr>
              <a:t>)</a:t>
            </a:r>
            <a:r>
              <a:rPr lang="en-US" sz="2400" baseline="-25000" dirty="0" smtClean="0">
                <a:solidFill>
                  <a:schemeClr val="accent1"/>
                </a:solidFill>
              </a:rPr>
              <a:t>2</a:t>
            </a:r>
            <a:r>
              <a:rPr lang="en-US" sz="2400" dirty="0" smtClean="0">
                <a:solidFill>
                  <a:schemeClr val="accent1"/>
                </a:solidFill>
              </a:rPr>
              <a:t>Cl</a:t>
            </a:r>
            <a:r>
              <a:rPr lang="en-US" sz="2400" baseline="-25000" dirty="0" smtClean="0">
                <a:solidFill>
                  <a:schemeClr val="accent1"/>
                </a:solidFill>
              </a:rPr>
              <a:t>2</a:t>
            </a:r>
            <a:r>
              <a:rPr lang="en-US" sz="2400" dirty="0" smtClean="0">
                <a:solidFill>
                  <a:schemeClr val="accent1"/>
                </a:solidFill>
              </a:rPr>
              <a:t>]</a:t>
            </a:r>
          </a:p>
          <a:p>
            <a:pPr>
              <a:lnSpc>
                <a:spcPct val="150000"/>
              </a:lnSpc>
            </a:pPr>
            <a:endParaRPr lang="en-US" sz="2800" dirty="0">
              <a:solidFill>
                <a:schemeClr val="accent1"/>
              </a:solidFill>
            </a:endParaRPr>
          </a:p>
          <a:p>
            <a:pPr>
              <a:lnSpc>
                <a:spcPct val="150000"/>
              </a:lnSpc>
            </a:pPr>
            <a:r>
              <a:rPr lang="en-US" sz="2800" dirty="0"/>
              <a:t>	</a:t>
            </a:r>
          </a:p>
          <a:p>
            <a:pPr>
              <a:lnSpc>
                <a:spcPct val="150000"/>
              </a:lnSpc>
            </a:pPr>
            <a:endParaRPr lang="en-US" sz="2800" dirty="0" smtClean="0"/>
          </a:p>
          <a:p>
            <a:pPr>
              <a:lnSpc>
                <a:spcPct val="150000"/>
              </a:lnSpc>
            </a:pPr>
            <a:endParaRPr lang="en-US" sz="2800" dirty="0"/>
          </a:p>
          <a:p>
            <a:pPr>
              <a:lnSpc>
                <a:spcPct val="150000"/>
              </a:lnSpc>
            </a:pPr>
            <a:r>
              <a:rPr lang="en-US" sz="2400" dirty="0" smtClean="0">
                <a:solidFill>
                  <a:schemeClr val="accent1"/>
                </a:solidFill>
              </a:rPr>
              <a:t>[</a:t>
            </a:r>
            <a:r>
              <a:rPr lang="en-US" sz="2400" dirty="0">
                <a:solidFill>
                  <a:schemeClr val="accent1"/>
                </a:solidFill>
              </a:rPr>
              <a:t>Pd(NH</a:t>
            </a:r>
            <a:r>
              <a:rPr lang="en-US" sz="2400" baseline="-25000" dirty="0">
                <a:solidFill>
                  <a:schemeClr val="accent1"/>
                </a:solidFill>
              </a:rPr>
              <a:t>3</a:t>
            </a:r>
            <a:r>
              <a:rPr lang="en-US" sz="2400" dirty="0">
                <a:solidFill>
                  <a:schemeClr val="accent1"/>
                </a:solidFill>
              </a:rPr>
              <a:t>)</a:t>
            </a:r>
            <a:r>
              <a:rPr lang="en-US" sz="2400" baseline="-25000" dirty="0">
                <a:solidFill>
                  <a:schemeClr val="accent1"/>
                </a:solidFill>
              </a:rPr>
              <a:t>2</a:t>
            </a:r>
            <a:r>
              <a:rPr lang="en-US" sz="2400" dirty="0">
                <a:solidFill>
                  <a:schemeClr val="accent1"/>
                </a:solidFill>
              </a:rPr>
              <a:t>(NO</a:t>
            </a:r>
            <a:r>
              <a:rPr lang="en-US" sz="2400" baseline="-25000" dirty="0">
                <a:solidFill>
                  <a:schemeClr val="accent1"/>
                </a:solidFill>
              </a:rPr>
              <a:t>3</a:t>
            </a:r>
            <a:r>
              <a:rPr lang="en-US" sz="2400" dirty="0">
                <a:solidFill>
                  <a:schemeClr val="accent1"/>
                </a:solidFill>
              </a:rPr>
              <a:t>)</a:t>
            </a:r>
            <a:r>
              <a:rPr lang="en-US" sz="2400" baseline="-25000" dirty="0">
                <a:solidFill>
                  <a:schemeClr val="accent1"/>
                </a:solidFill>
              </a:rPr>
              <a:t>2</a:t>
            </a:r>
            <a:r>
              <a:rPr lang="en-US" sz="2400" dirty="0">
                <a:solidFill>
                  <a:schemeClr val="accent1"/>
                </a:solidFill>
              </a:rPr>
              <a:t>]</a:t>
            </a:r>
            <a:r>
              <a:rPr lang="en-US" sz="2400" dirty="0"/>
              <a:t> also show </a:t>
            </a:r>
            <a:r>
              <a:rPr lang="en-US" sz="2400" dirty="0" err="1"/>
              <a:t>cis</a:t>
            </a:r>
            <a:r>
              <a:rPr lang="en-US" sz="2400" dirty="0"/>
              <a:t>-trans isomer.</a:t>
            </a:r>
            <a:endParaRPr lang="en-US" sz="1600" dirty="0"/>
          </a:p>
          <a:p>
            <a:endParaRPr lang="en-US" dirty="0"/>
          </a:p>
        </p:txBody>
      </p:sp>
      <p:sp>
        <p:nvSpPr>
          <p:cNvPr id="706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0660" name="Object 4"/>
          <p:cNvGraphicFramePr>
            <a:graphicFrameLocks noChangeAspect="1"/>
          </p:cNvGraphicFramePr>
          <p:nvPr/>
        </p:nvGraphicFramePr>
        <p:xfrm>
          <a:off x="711200" y="2743200"/>
          <a:ext cx="7224713" cy="2806700"/>
        </p:xfrm>
        <a:graphic>
          <a:graphicData uri="http://schemas.openxmlformats.org/presentationml/2006/ole">
            <p:oleObj spid="_x0000_s70660" name="ISIS/Draw Sketch" r:id="rId4" imgW="3457440" imgH="1342800"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382000" cy="6001643"/>
          </a:xfrm>
          <a:prstGeom prst="rect">
            <a:avLst/>
          </a:prstGeom>
          <a:noFill/>
        </p:spPr>
        <p:txBody>
          <a:bodyPr wrap="square" rtlCol="0">
            <a:spAutoFit/>
          </a:bodyPr>
          <a:lstStyle/>
          <a:p>
            <a:pPr lvl="0" algn="ctr">
              <a:lnSpc>
                <a:spcPct val="150000"/>
              </a:lnSpc>
            </a:pPr>
            <a:r>
              <a:rPr lang="en-US" sz="2800" b="1" dirty="0">
                <a:solidFill>
                  <a:schemeClr val="accent3"/>
                </a:solidFill>
              </a:rPr>
              <a:t>[Ma</a:t>
            </a:r>
            <a:r>
              <a:rPr lang="en-US" sz="2800" b="1" baseline="-25000" dirty="0">
                <a:solidFill>
                  <a:schemeClr val="accent3"/>
                </a:solidFill>
              </a:rPr>
              <a:t>2</a:t>
            </a:r>
            <a:r>
              <a:rPr lang="en-US" sz="2800" b="1" dirty="0">
                <a:solidFill>
                  <a:schemeClr val="accent3"/>
                </a:solidFill>
              </a:rPr>
              <a:t>bc]</a:t>
            </a:r>
            <a:r>
              <a:rPr lang="en-US" sz="2800" b="1" baseline="30000" dirty="0">
                <a:solidFill>
                  <a:schemeClr val="accent3"/>
                </a:solidFill>
              </a:rPr>
              <a:t> ±n</a:t>
            </a:r>
            <a:r>
              <a:rPr lang="en-US" sz="2800" b="1" dirty="0">
                <a:solidFill>
                  <a:schemeClr val="accent3"/>
                </a:solidFill>
              </a:rPr>
              <a:t> type:</a:t>
            </a:r>
            <a:endParaRPr lang="en-US" sz="2800" dirty="0">
              <a:solidFill>
                <a:schemeClr val="accent3"/>
              </a:solidFill>
            </a:endParaRPr>
          </a:p>
          <a:p>
            <a:pPr algn="just">
              <a:lnSpc>
                <a:spcPct val="150000"/>
              </a:lnSpc>
            </a:pPr>
            <a:r>
              <a:rPr lang="en-US" sz="2400" dirty="0"/>
              <a:t>In this </a:t>
            </a:r>
            <a:r>
              <a:rPr lang="en-US" sz="2400" dirty="0" smtClean="0"/>
              <a:t>type ‘a’ </a:t>
            </a:r>
            <a:r>
              <a:rPr lang="en-US" sz="2400" dirty="0"/>
              <a:t>is any neutral ligand such as NH</a:t>
            </a:r>
            <a:r>
              <a:rPr lang="en-US" sz="2400" baseline="-25000" dirty="0"/>
              <a:t>3</a:t>
            </a:r>
            <a:r>
              <a:rPr lang="en-US" sz="2400" dirty="0"/>
              <a:t>, </a:t>
            </a:r>
            <a:r>
              <a:rPr lang="en-US" sz="2400" dirty="0" err="1"/>
              <a:t>py</a:t>
            </a:r>
            <a:r>
              <a:rPr lang="en-US" sz="2400" dirty="0"/>
              <a:t>, H</a:t>
            </a:r>
            <a:r>
              <a:rPr lang="en-US" sz="2400" baseline="-25000" dirty="0"/>
              <a:t>2</a:t>
            </a:r>
            <a:r>
              <a:rPr lang="en-US" sz="2400" dirty="0"/>
              <a:t>O and </a:t>
            </a:r>
            <a:r>
              <a:rPr lang="en-US" sz="2400" dirty="0" smtClean="0"/>
              <a:t>‘b’ </a:t>
            </a:r>
            <a:r>
              <a:rPr lang="en-US" sz="2400" dirty="0"/>
              <a:t>and </a:t>
            </a:r>
            <a:r>
              <a:rPr lang="en-US" sz="2400" dirty="0" smtClean="0"/>
              <a:t>‘c’ </a:t>
            </a:r>
            <a:r>
              <a:rPr lang="en-US" sz="2400" dirty="0"/>
              <a:t>are anionic ligands like </a:t>
            </a:r>
            <a:r>
              <a:rPr lang="en-US" sz="2400" dirty="0" err="1"/>
              <a:t>Cl</a:t>
            </a:r>
            <a:r>
              <a:rPr lang="en-US" sz="2400" baseline="30000" dirty="0"/>
              <a:t>-</a:t>
            </a:r>
            <a:r>
              <a:rPr lang="en-US" sz="2400" dirty="0"/>
              <a:t>, Br</a:t>
            </a:r>
            <a:r>
              <a:rPr lang="en-US" sz="2400" baseline="30000" dirty="0"/>
              <a:t>-</a:t>
            </a:r>
            <a:r>
              <a:rPr lang="en-US" sz="2400" dirty="0"/>
              <a:t>,NO</a:t>
            </a:r>
            <a:r>
              <a:rPr lang="en-US" sz="2400" baseline="-25000" dirty="0"/>
              <a:t>2</a:t>
            </a:r>
            <a:r>
              <a:rPr lang="en-US" sz="2400" baseline="30000" dirty="0"/>
              <a:t>-</a:t>
            </a:r>
            <a:r>
              <a:rPr lang="en-US" sz="2400" dirty="0"/>
              <a:t> etc.</a:t>
            </a:r>
          </a:p>
          <a:p>
            <a:pPr>
              <a:lnSpc>
                <a:spcPct val="150000"/>
              </a:lnSpc>
            </a:pPr>
            <a:r>
              <a:rPr lang="en-US" sz="2400" dirty="0"/>
              <a:t>e.g. </a:t>
            </a:r>
            <a:r>
              <a:rPr lang="en-US" sz="2400" dirty="0">
                <a:solidFill>
                  <a:schemeClr val="accent1"/>
                </a:solidFill>
              </a:rPr>
              <a:t>[Pt(NH</a:t>
            </a:r>
            <a:r>
              <a:rPr lang="en-US" sz="2400" baseline="-25000" dirty="0">
                <a:solidFill>
                  <a:schemeClr val="accent1"/>
                </a:solidFill>
              </a:rPr>
              <a:t>3</a:t>
            </a:r>
            <a:r>
              <a:rPr lang="en-US" sz="2400" dirty="0">
                <a:solidFill>
                  <a:schemeClr val="accent1"/>
                </a:solidFill>
              </a:rPr>
              <a:t>)</a:t>
            </a:r>
            <a:r>
              <a:rPr lang="en-US" sz="2400" baseline="-25000" dirty="0">
                <a:solidFill>
                  <a:schemeClr val="accent1"/>
                </a:solidFill>
              </a:rPr>
              <a:t>2</a:t>
            </a:r>
            <a:r>
              <a:rPr lang="en-US" sz="2400" dirty="0">
                <a:solidFill>
                  <a:schemeClr val="accent1"/>
                </a:solidFill>
              </a:rPr>
              <a:t>ClNO</a:t>
            </a:r>
            <a:r>
              <a:rPr lang="en-US" sz="2400" baseline="-25000" dirty="0">
                <a:solidFill>
                  <a:schemeClr val="accent1"/>
                </a:solidFill>
              </a:rPr>
              <a:t>2</a:t>
            </a:r>
            <a:r>
              <a:rPr lang="en-US" sz="2400" dirty="0" smtClean="0">
                <a:solidFill>
                  <a:schemeClr val="accent1"/>
                </a:solidFill>
              </a:rPr>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8609" name="Object 1"/>
          <p:cNvGraphicFramePr>
            <a:graphicFrameLocks noChangeAspect="1"/>
          </p:cNvGraphicFramePr>
          <p:nvPr/>
        </p:nvGraphicFramePr>
        <p:xfrm>
          <a:off x="457200" y="2819400"/>
          <a:ext cx="7981406" cy="2971800"/>
        </p:xfrm>
        <a:graphic>
          <a:graphicData uri="http://schemas.openxmlformats.org/presentationml/2006/ole">
            <p:oleObj spid="_x0000_s68609" name="ISIS/Draw Sketch" r:id="rId4" imgW="3578860" imgH="133858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
            <a:ext cx="8458200" cy="7109639"/>
          </a:xfrm>
          <a:prstGeom prst="rect">
            <a:avLst/>
          </a:prstGeom>
          <a:noFill/>
        </p:spPr>
        <p:txBody>
          <a:bodyPr wrap="square" rtlCol="0">
            <a:spAutoFit/>
          </a:bodyPr>
          <a:lstStyle/>
          <a:p>
            <a:pPr lvl="0" algn="ctr">
              <a:lnSpc>
                <a:spcPct val="150000"/>
              </a:lnSpc>
            </a:pPr>
            <a:r>
              <a:rPr lang="en-US" sz="2800" b="1" dirty="0" smtClean="0">
                <a:solidFill>
                  <a:srgbClr val="C00000"/>
                </a:solidFill>
              </a:rPr>
              <a:t>M[</a:t>
            </a:r>
            <a:r>
              <a:rPr lang="en-US" sz="2800" b="1" dirty="0" err="1" smtClean="0">
                <a:solidFill>
                  <a:srgbClr val="C00000"/>
                </a:solidFill>
              </a:rPr>
              <a:t>abcd</a:t>
            </a:r>
            <a:r>
              <a:rPr lang="en-US" sz="2800" b="1" dirty="0" smtClean="0">
                <a:solidFill>
                  <a:srgbClr val="C00000"/>
                </a:solidFill>
              </a:rPr>
              <a:t>]</a:t>
            </a:r>
            <a:r>
              <a:rPr lang="en-US" sz="2800" b="1" baseline="30000" dirty="0" smtClean="0">
                <a:solidFill>
                  <a:srgbClr val="C00000"/>
                </a:solidFill>
              </a:rPr>
              <a:t> ±n</a:t>
            </a:r>
            <a:r>
              <a:rPr lang="en-US" sz="2800" b="1" dirty="0" smtClean="0">
                <a:solidFill>
                  <a:srgbClr val="C00000"/>
                </a:solidFill>
              </a:rPr>
              <a:t> type</a:t>
            </a:r>
            <a:endParaRPr lang="en-US" sz="2800" dirty="0" smtClean="0"/>
          </a:p>
          <a:p>
            <a:pPr algn="just">
              <a:lnSpc>
                <a:spcPct val="150000"/>
              </a:lnSpc>
            </a:pPr>
            <a:r>
              <a:rPr lang="en-US" sz="2400" dirty="0" smtClean="0"/>
              <a:t>Complexes of this type exist in three isomeric forms as shown below</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nSpc>
                <a:spcPct val="150000"/>
              </a:lnSpc>
            </a:pPr>
            <a:r>
              <a:rPr lang="en-US" sz="2400" dirty="0" smtClean="0"/>
              <a:t> examples are </a:t>
            </a:r>
            <a:r>
              <a:rPr lang="en-US" sz="2400" dirty="0" smtClean="0">
                <a:solidFill>
                  <a:schemeClr val="accent1"/>
                </a:solidFill>
              </a:rPr>
              <a:t>[Pt(NH</a:t>
            </a:r>
            <a:r>
              <a:rPr lang="en-US" sz="2400" baseline="-25000" dirty="0" smtClean="0">
                <a:solidFill>
                  <a:schemeClr val="accent1"/>
                </a:solidFill>
              </a:rPr>
              <a:t>3</a:t>
            </a:r>
            <a:r>
              <a:rPr lang="en-US" sz="2400" dirty="0" smtClean="0">
                <a:solidFill>
                  <a:schemeClr val="accent1"/>
                </a:solidFill>
              </a:rPr>
              <a:t>)ClBrNO</a:t>
            </a:r>
            <a:r>
              <a:rPr lang="en-US" sz="2400" baseline="-25000" dirty="0" smtClean="0">
                <a:solidFill>
                  <a:schemeClr val="accent1"/>
                </a:solidFill>
              </a:rPr>
              <a:t>2</a:t>
            </a:r>
            <a:r>
              <a:rPr lang="en-US" sz="2400" dirty="0" smtClean="0">
                <a:solidFill>
                  <a:schemeClr val="accent1"/>
                </a:solidFill>
              </a:rPr>
              <a:t>], [Pt(NH</a:t>
            </a:r>
            <a:r>
              <a:rPr lang="en-US" sz="2400" baseline="-25000" dirty="0" smtClean="0">
                <a:solidFill>
                  <a:schemeClr val="accent1"/>
                </a:solidFill>
              </a:rPr>
              <a:t>3</a:t>
            </a:r>
            <a:r>
              <a:rPr lang="en-US" sz="2400" dirty="0" smtClean="0">
                <a:solidFill>
                  <a:schemeClr val="accent1"/>
                </a:solidFill>
              </a:rPr>
              <a:t>)</a:t>
            </a:r>
            <a:r>
              <a:rPr lang="en-US" sz="2400" baseline="-25000" dirty="0" smtClean="0">
                <a:solidFill>
                  <a:schemeClr val="accent1"/>
                </a:solidFill>
              </a:rPr>
              <a:t>2</a:t>
            </a:r>
            <a:r>
              <a:rPr lang="en-US" sz="2400" dirty="0" smtClean="0">
                <a:solidFill>
                  <a:schemeClr val="accent1"/>
                </a:solidFill>
              </a:rPr>
              <a:t>pyClBr], [Pt(NO</a:t>
            </a:r>
            <a:r>
              <a:rPr lang="en-US" sz="2400" baseline="-25000" dirty="0" smtClean="0">
                <a:solidFill>
                  <a:schemeClr val="accent1"/>
                </a:solidFill>
              </a:rPr>
              <a:t>2</a:t>
            </a:r>
            <a:r>
              <a:rPr lang="en-US" sz="2400" dirty="0" smtClean="0">
                <a:solidFill>
                  <a:schemeClr val="accent1"/>
                </a:solidFill>
              </a:rPr>
              <a:t>)</a:t>
            </a:r>
            <a:r>
              <a:rPr lang="en-US" sz="2400" dirty="0" err="1" smtClean="0">
                <a:solidFill>
                  <a:schemeClr val="accent1"/>
                </a:solidFill>
              </a:rPr>
              <a:t>py</a:t>
            </a:r>
            <a:r>
              <a:rPr lang="en-US" sz="2400" dirty="0" smtClean="0">
                <a:solidFill>
                  <a:schemeClr val="accent1"/>
                </a:solidFill>
              </a:rPr>
              <a:t>(NH</a:t>
            </a:r>
            <a:r>
              <a:rPr lang="en-US" sz="2400" baseline="-25000" dirty="0" smtClean="0">
                <a:solidFill>
                  <a:schemeClr val="accent1"/>
                </a:solidFill>
              </a:rPr>
              <a:t>3</a:t>
            </a:r>
            <a:r>
              <a:rPr lang="en-US" sz="2400" dirty="0" smtClean="0">
                <a:solidFill>
                  <a:schemeClr val="accent1"/>
                </a:solidFill>
              </a:rPr>
              <a:t>)(NH</a:t>
            </a:r>
            <a:r>
              <a:rPr lang="en-US" sz="2400" baseline="-25000" dirty="0" smtClean="0">
                <a:solidFill>
                  <a:schemeClr val="accent1"/>
                </a:solidFill>
              </a:rPr>
              <a:t>2</a:t>
            </a:r>
            <a:r>
              <a:rPr lang="en-US" sz="2400" dirty="0" smtClean="0">
                <a:solidFill>
                  <a:schemeClr val="accent1"/>
                </a:solidFill>
              </a:rPr>
              <a:t>OH)]</a:t>
            </a:r>
            <a:r>
              <a:rPr lang="en-US" sz="2400" baseline="30000" dirty="0" smtClean="0">
                <a:solidFill>
                  <a:schemeClr val="accent1"/>
                </a:solidFill>
              </a:rPr>
              <a:t>+</a:t>
            </a:r>
            <a:r>
              <a:rPr lang="en-US" sz="2400" dirty="0" smtClean="0">
                <a:solidFill>
                  <a:schemeClr val="accent1"/>
                </a:solidFill>
              </a:rPr>
              <a:t>, [Pt(C</a:t>
            </a:r>
            <a:r>
              <a:rPr lang="en-US" sz="2400" baseline="-25000" dirty="0" smtClean="0">
                <a:solidFill>
                  <a:schemeClr val="accent1"/>
                </a:solidFill>
              </a:rPr>
              <a:t>2</a:t>
            </a:r>
            <a:r>
              <a:rPr lang="en-US" sz="2400" dirty="0" smtClean="0">
                <a:solidFill>
                  <a:schemeClr val="accent1"/>
                </a:solidFill>
              </a:rPr>
              <a:t>H</a:t>
            </a:r>
            <a:r>
              <a:rPr lang="en-US" sz="2400" baseline="-25000" dirty="0" smtClean="0">
                <a:solidFill>
                  <a:schemeClr val="accent1"/>
                </a:solidFill>
              </a:rPr>
              <a:t>4</a:t>
            </a:r>
            <a:r>
              <a:rPr lang="en-US" sz="2400" dirty="0" smtClean="0">
                <a:solidFill>
                  <a:schemeClr val="accent1"/>
                </a:solidFill>
              </a:rPr>
              <a:t>)(NH</a:t>
            </a:r>
            <a:r>
              <a:rPr lang="en-US" sz="2400" baseline="-25000" dirty="0" smtClean="0">
                <a:solidFill>
                  <a:schemeClr val="accent1"/>
                </a:solidFill>
              </a:rPr>
              <a:t>3</a:t>
            </a:r>
            <a:r>
              <a:rPr lang="en-US" sz="2400" dirty="0" smtClean="0">
                <a:solidFill>
                  <a:schemeClr val="accent1"/>
                </a:solidFill>
              </a:rPr>
              <a:t>)</a:t>
            </a:r>
            <a:r>
              <a:rPr lang="en-US" sz="2400" dirty="0" err="1" smtClean="0">
                <a:solidFill>
                  <a:schemeClr val="accent1"/>
                </a:solidFill>
              </a:rPr>
              <a:t>ClBr</a:t>
            </a:r>
            <a:r>
              <a:rPr lang="en-US" sz="2400" dirty="0" smtClean="0">
                <a:solidFill>
                  <a:schemeClr val="accent1"/>
                </a:solidFill>
              </a:rPr>
              <a:t>]</a:t>
            </a:r>
          </a:p>
          <a:p>
            <a:endParaRPr lang="en-US" dirty="0" smtClean="0"/>
          </a:p>
          <a:p>
            <a:endParaRPr lang="en-US" dirty="0" smtClean="0"/>
          </a:p>
          <a:p>
            <a:endParaRPr lang="en-US" dirty="0" smtClean="0"/>
          </a:p>
          <a:p>
            <a:endParaRPr lang="en-US" dirty="0" smtClean="0"/>
          </a:p>
          <a:p>
            <a:endParaRPr lang="en-US" dirty="0"/>
          </a:p>
        </p:txBody>
      </p:sp>
      <p:sp>
        <p:nvSpPr>
          <p:cNvPr id="1116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8" name="Object 2"/>
          <p:cNvGraphicFramePr>
            <a:graphicFrameLocks noChangeAspect="1"/>
          </p:cNvGraphicFramePr>
          <p:nvPr/>
        </p:nvGraphicFramePr>
        <p:xfrm>
          <a:off x="152400" y="2057400"/>
          <a:ext cx="8490857" cy="2286000"/>
        </p:xfrm>
        <a:graphic>
          <a:graphicData uri="http://schemas.openxmlformats.org/presentationml/2006/ole">
            <p:oleObj spid="_x0000_s111618" name="ISIS/Draw Sketch" r:id="rId4" imgW="7021830" imgH="127000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458200" cy="5909310"/>
          </a:xfrm>
          <a:prstGeom prst="rect">
            <a:avLst/>
          </a:prstGeom>
          <a:noFill/>
        </p:spPr>
        <p:txBody>
          <a:bodyPr wrap="square" rtlCol="0">
            <a:spAutoFit/>
          </a:bodyPr>
          <a:lstStyle/>
          <a:p>
            <a:pPr>
              <a:lnSpc>
                <a:spcPct val="150000"/>
              </a:lnSpc>
            </a:pPr>
            <a:r>
              <a:rPr lang="en-US" sz="2400" b="1" dirty="0" smtClean="0">
                <a:solidFill>
                  <a:srgbClr val="C00000"/>
                </a:solidFill>
              </a:rPr>
              <a:t>Square planar complexes containing unsymmetrical bidentate chelating ligands: [M(AB)</a:t>
            </a:r>
            <a:r>
              <a:rPr lang="en-US" sz="2400" b="1" baseline="-25000" dirty="0" smtClean="0">
                <a:solidFill>
                  <a:srgbClr val="C00000"/>
                </a:solidFill>
              </a:rPr>
              <a:t>2</a:t>
            </a:r>
            <a:r>
              <a:rPr lang="en-US" sz="2400" b="1" dirty="0" smtClean="0">
                <a:solidFill>
                  <a:srgbClr val="C00000"/>
                </a:solidFill>
              </a:rPr>
              <a:t>]</a:t>
            </a:r>
            <a:r>
              <a:rPr lang="en-US" sz="2400" b="1" baseline="30000" dirty="0" smtClean="0">
                <a:solidFill>
                  <a:srgbClr val="C00000"/>
                </a:solidFill>
              </a:rPr>
              <a:t>±n</a:t>
            </a:r>
            <a:endParaRPr lang="en-US" sz="2400" dirty="0" smtClean="0">
              <a:solidFill>
                <a:srgbClr val="C00000"/>
              </a:solidFill>
            </a:endParaRPr>
          </a:p>
          <a:p>
            <a:pPr algn="just">
              <a:lnSpc>
                <a:spcPct val="150000"/>
              </a:lnSpc>
            </a:pPr>
            <a:r>
              <a:rPr lang="en-US" sz="2400" dirty="0" smtClean="0"/>
              <a:t>AB is unsymmetrical bidentate chelating ligands containing A and B are two end of the ligand.</a:t>
            </a:r>
          </a:p>
          <a:p>
            <a:pPr algn="just">
              <a:lnSpc>
                <a:spcPct val="150000"/>
              </a:lnSpc>
            </a:pPr>
            <a:r>
              <a:rPr lang="en-US" sz="2400" dirty="0" smtClean="0"/>
              <a:t>e.g. </a:t>
            </a:r>
            <a:r>
              <a:rPr lang="en-US" sz="2400" dirty="0" smtClean="0">
                <a:solidFill>
                  <a:schemeClr val="accent1"/>
                </a:solidFill>
              </a:rPr>
              <a:t>[Pt(gly)</a:t>
            </a:r>
            <a:r>
              <a:rPr lang="en-US" sz="2400" baseline="-25000" dirty="0" smtClean="0">
                <a:solidFill>
                  <a:schemeClr val="accent1"/>
                </a:solidFill>
              </a:rPr>
              <a:t>2</a:t>
            </a:r>
            <a:r>
              <a:rPr lang="en-US" sz="2400" dirty="0" smtClean="0">
                <a:solidFill>
                  <a:schemeClr val="accent1"/>
                </a:solidFill>
              </a:rPr>
              <a:t>] </a:t>
            </a:r>
            <a:r>
              <a:rPr lang="en-US" sz="2400" dirty="0" smtClean="0"/>
              <a:t>where gly is NH</a:t>
            </a:r>
            <a:r>
              <a:rPr lang="en-US" sz="2400" baseline="-25000" dirty="0" smtClean="0"/>
              <a:t>2</a:t>
            </a:r>
            <a:r>
              <a:rPr lang="en-US" sz="2400" dirty="0" smtClean="0"/>
              <a:t>-CH</a:t>
            </a:r>
            <a:r>
              <a:rPr lang="en-US" sz="2400" baseline="-25000" dirty="0" smtClean="0"/>
              <a:t>2</a:t>
            </a:r>
            <a:r>
              <a:rPr lang="en-US" sz="2400" dirty="0" smtClean="0"/>
              <a:t>COO- (glycine ion), exist following cis-trans isomers</a:t>
            </a:r>
          </a:p>
          <a:p>
            <a:pPr>
              <a:lnSpc>
                <a:spcPct val="150000"/>
              </a:lnSpc>
            </a:pPr>
            <a:endParaRPr lang="en-US" sz="2400" dirty="0" smtClean="0"/>
          </a:p>
          <a:p>
            <a:pPr>
              <a:lnSpc>
                <a:spcPct val="150000"/>
              </a:lnSpc>
            </a:pPr>
            <a:endParaRPr lang="en-US" sz="2400" dirty="0" smtClean="0"/>
          </a:p>
          <a:p>
            <a:pPr>
              <a:lnSpc>
                <a:spcPct val="150000"/>
              </a:lnSpc>
            </a:pPr>
            <a:endParaRPr lang="en-US" sz="2400" dirty="0" smtClean="0"/>
          </a:p>
          <a:p>
            <a:pPr>
              <a:lnSpc>
                <a:spcPct val="150000"/>
              </a:lnSpc>
            </a:pPr>
            <a:endParaRPr lang="en-US" sz="2400" dirty="0" smtClean="0"/>
          </a:p>
          <a:p>
            <a:endParaRPr lang="en-US" dirty="0"/>
          </a:p>
        </p:txBody>
      </p:sp>
      <p:sp>
        <p:nvSpPr>
          <p:cNvPr id="10752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7522" name="Object 2"/>
          <p:cNvGraphicFramePr>
            <a:graphicFrameLocks noChangeAspect="1"/>
          </p:cNvGraphicFramePr>
          <p:nvPr/>
        </p:nvGraphicFramePr>
        <p:xfrm>
          <a:off x="164938" y="3810000"/>
          <a:ext cx="8291145" cy="2057400"/>
        </p:xfrm>
        <a:graphic>
          <a:graphicData uri="http://schemas.openxmlformats.org/presentationml/2006/ole">
            <p:oleObj spid="_x0000_s107522" name="ISIS/Draw Sketch" r:id="rId4" imgW="5472411" imgH="1198004"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6539508"/>
          </a:xfrm>
          <a:prstGeom prst="rect">
            <a:avLst/>
          </a:prstGeom>
          <a:noFill/>
        </p:spPr>
        <p:txBody>
          <a:bodyPr wrap="square" rtlCol="0">
            <a:spAutoFit/>
          </a:bodyPr>
          <a:lstStyle/>
          <a:p>
            <a:pPr>
              <a:lnSpc>
                <a:spcPct val="150000"/>
              </a:lnSpc>
            </a:pPr>
            <a:r>
              <a:rPr lang="en-US" sz="2400" b="1" dirty="0" smtClean="0">
                <a:solidFill>
                  <a:srgbClr val="C00000"/>
                </a:solidFill>
              </a:rPr>
              <a:t>Square planar complexes containing symmetrical bidentate chelating ligands:</a:t>
            </a:r>
            <a:r>
              <a:rPr lang="en-US" sz="2400" dirty="0" smtClean="0">
                <a:solidFill>
                  <a:srgbClr val="C00000"/>
                </a:solidFill>
              </a:rPr>
              <a:t> </a:t>
            </a:r>
            <a:r>
              <a:rPr lang="en-US" sz="2400" b="1" dirty="0" smtClean="0">
                <a:solidFill>
                  <a:srgbClr val="C00000"/>
                </a:solidFill>
              </a:rPr>
              <a:t>[M(AA)</a:t>
            </a:r>
            <a:r>
              <a:rPr lang="en-US" sz="2400" b="1" baseline="-25000" dirty="0" smtClean="0">
                <a:solidFill>
                  <a:srgbClr val="C00000"/>
                </a:solidFill>
              </a:rPr>
              <a:t>2</a:t>
            </a:r>
            <a:r>
              <a:rPr lang="en-US" sz="2400" b="1" dirty="0" smtClean="0">
                <a:solidFill>
                  <a:srgbClr val="C00000"/>
                </a:solidFill>
              </a:rPr>
              <a:t>]</a:t>
            </a:r>
            <a:r>
              <a:rPr lang="en-US" sz="2400" b="1" baseline="30000" dirty="0" smtClean="0">
                <a:solidFill>
                  <a:srgbClr val="C00000"/>
                </a:solidFill>
              </a:rPr>
              <a:t>±n</a:t>
            </a:r>
            <a:r>
              <a:rPr lang="en-US" sz="2400" dirty="0" smtClean="0">
                <a:solidFill>
                  <a:srgbClr val="C00000"/>
                </a:solidFill>
              </a:rPr>
              <a:t> </a:t>
            </a:r>
          </a:p>
          <a:p>
            <a:pPr>
              <a:lnSpc>
                <a:spcPct val="150000"/>
              </a:lnSpc>
            </a:pPr>
            <a:r>
              <a:rPr lang="en-US" sz="2400" dirty="0" smtClean="0"/>
              <a:t>where AA is symmetrical bidentate chelating ligands .</a:t>
            </a:r>
          </a:p>
          <a:p>
            <a:pPr>
              <a:lnSpc>
                <a:spcPct val="150000"/>
              </a:lnSpc>
            </a:pPr>
            <a:r>
              <a:rPr lang="en-US" sz="2400" dirty="0" smtClean="0"/>
              <a:t>e.g. </a:t>
            </a:r>
            <a:r>
              <a:rPr lang="en-US" sz="2400" dirty="0" smtClean="0">
                <a:solidFill>
                  <a:schemeClr val="accent1"/>
                </a:solidFill>
              </a:rPr>
              <a:t>[Pt(NH</a:t>
            </a:r>
            <a:r>
              <a:rPr lang="en-US" sz="2400" baseline="-25000" dirty="0" smtClean="0">
                <a:solidFill>
                  <a:schemeClr val="accent1"/>
                </a:solidFill>
              </a:rPr>
              <a:t>2</a:t>
            </a:r>
            <a:r>
              <a:rPr lang="en-US" sz="2400" dirty="0" smtClean="0">
                <a:solidFill>
                  <a:schemeClr val="accent1"/>
                </a:solidFill>
              </a:rPr>
              <a:t>CH(CH</a:t>
            </a:r>
            <a:r>
              <a:rPr lang="en-US" sz="2400" baseline="-25000" dirty="0" smtClean="0">
                <a:solidFill>
                  <a:schemeClr val="accent1"/>
                </a:solidFill>
              </a:rPr>
              <a:t>3</a:t>
            </a:r>
            <a:r>
              <a:rPr lang="en-US" sz="2400" dirty="0" smtClean="0">
                <a:solidFill>
                  <a:schemeClr val="accent1"/>
                </a:solidFill>
              </a:rPr>
              <a:t>)CH(CH</a:t>
            </a:r>
            <a:r>
              <a:rPr lang="en-US" sz="2400" baseline="-25000" dirty="0" smtClean="0">
                <a:solidFill>
                  <a:schemeClr val="accent1"/>
                </a:solidFill>
              </a:rPr>
              <a:t>3</a:t>
            </a:r>
            <a:r>
              <a:rPr lang="en-US" sz="2400" dirty="0" smtClean="0">
                <a:solidFill>
                  <a:schemeClr val="accent1"/>
                </a:solidFill>
              </a:rPr>
              <a:t>)NH</a:t>
            </a:r>
            <a:r>
              <a:rPr lang="en-US" sz="2400" baseline="-25000" dirty="0" smtClean="0">
                <a:solidFill>
                  <a:schemeClr val="accent1"/>
                </a:solidFill>
              </a:rPr>
              <a:t>2</a:t>
            </a:r>
            <a:r>
              <a:rPr lang="en-US" sz="2400" dirty="0" smtClean="0">
                <a:solidFill>
                  <a:schemeClr val="accent1"/>
                </a:solidFill>
              </a:rPr>
              <a:t>)</a:t>
            </a:r>
            <a:r>
              <a:rPr lang="en-US" sz="2400" baseline="-25000" dirty="0" smtClean="0">
                <a:solidFill>
                  <a:schemeClr val="accent1"/>
                </a:solidFill>
              </a:rPr>
              <a:t>2</a:t>
            </a:r>
            <a:r>
              <a:rPr lang="en-US" sz="2400" dirty="0" smtClean="0">
                <a:solidFill>
                  <a:schemeClr val="accent1"/>
                </a:solidFill>
              </a:rPr>
              <a:t>]</a:t>
            </a:r>
            <a:r>
              <a:rPr lang="en-US" sz="2400" baseline="30000" dirty="0" smtClean="0">
                <a:solidFill>
                  <a:schemeClr val="accent1"/>
                </a:solidFill>
              </a:rPr>
              <a:t>+2</a:t>
            </a:r>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baseline="30000" dirty="0" smtClean="0"/>
          </a:p>
          <a:p>
            <a:pPr>
              <a:lnSpc>
                <a:spcPct val="150000"/>
              </a:lnSpc>
            </a:pPr>
            <a:endParaRPr lang="en-US" sz="2400" dirty="0" smtClean="0"/>
          </a:p>
          <a:p>
            <a:endParaRPr lang="en-US" dirty="0"/>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5473" name="Object 1"/>
          <p:cNvGraphicFramePr>
            <a:graphicFrameLocks noChangeAspect="1"/>
          </p:cNvGraphicFramePr>
          <p:nvPr/>
        </p:nvGraphicFramePr>
        <p:xfrm>
          <a:off x="0" y="2667001"/>
          <a:ext cx="8763000" cy="2819400"/>
        </p:xfrm>
        <a:graphic>
          <a:graphicData uri="http://schemas.openxmlformats.org/presentationml/2006/ole">
            <p:oleObj spid="_x0000_s105473" name="ISIS/Draw Sketch" r:id="rId4" imgW="5441950" imgH="146939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05800" cy="5816977"/>
          </a:xfrm>
          <a:prstGeom prst="rect">
            <a:avLst/>
          </a:prstGeom>
          <a:noFill/>
        </p:spPr>
        <p:txBody>
          <a:bodyPr wrap="square" rtlCol="0">
            <a:spAutoFit/>
          </a:bodyPr>
          <a:lstStyle/>
          <a:p>
            <a:pPr>
              <a:lnSpc>
                <a:spcPct val="150000"/>
              </a:lnSpc>
            </a:pPr>
            <a:r>
              <a:rPr lang="en-US" sz="2800" b="1" dirty="0" smtClean="0">
                <a:solidFill>
                  <a:srgbClr val="FF0000"/>
                </a:solidFill>
              </a:rPr>
              <a:t>Importance of isomerism in coordination chemistry</a:t>
            </a:r>
            <a:endParaRPr lang="en-US" sz="2400" dirty="0" smtClean="0">
              <a:solidFill>
                <a:srgbClr val="FF0000"/>
              </a:solidFill>
            </a:endParaRPr>
          </a:p>
          <a:p>
            <a:pPr algn="just">
              <a:lnSpc>
                <a:spcPct val="150000"/>
              </a:lnSpc>
            </a:pPr>
            <a:r>
              <a:rPr lang="en-US" sz="2400" dirty="0" smtClean="0"/>
              <a:t>Apart from complicating the study of co-ordination compounds due to a large variety of isomerism possible in complexes, the study of isomers played a very vital role in establishing the stereochemistry of complexes. Long before the advantage of physical methods of structure determination, like X-ray diffraction, such studies had established the stereochemistry of 6- and 4- co-ordinate complexes.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6463308"/>
          </a:xfrm>
          <a:prstGeom prst="rect">
            <a:avLst/>
          </a:prstGeom>
          <a:noFill/>
        </p:spPr>
        <p:txBody>
          <a:bodyPr wrap="square" rtlCol="0">
            <a:spAutoFit/>
          </a:bodyPr>
          <a:lstStyle/>
          <a:p>
            <a:pPr>
              <a:lnSpc>
                <a:spcPct val="150000"/>
              </a:lnSpc>
            </a:pPr>
            <a:r>
              <a:rPr lang="en-US" sz="2400" b="1" dirty="0" smtClean="0">
                <a:solidFill>
                  <a:srgbClr val="C00000"/>
                </a:solidFill>
              </a:rPr>
              <a:t>Bridged binuclear planar complexes of M</a:t>
            </a:r>
            <a:r>
              <a:rPr lang="en-US" sz="2400" b="1" baseline="-25000" dirty="0" smtClean="0">
                <a:solidFill>
                  <a:srgbClr val="C00000"/>
                </a:solidFill>
              </a:rPr>
              <a:t>2</a:t>
            </a:r>
            <a:r>
              <a:rPr lang="en-US" sz="2400" b="1" dirty="0" smtClean="0">
                <a:solidFill>
                  <a:srgbClr val="C00000"/>
                </a:solidFill>
              </a:rPr>
              <a:t>a</a:t>
            </a:r>
            <a:r>
              <a:rPr lang="en-US" sz="2400" b="1" baseline="-25000" dirty="0" smtClean="0">
                <a:solidFill>
                  <a:srgbClr val="C00000"/>
                </a:solidFill>
              </a:rPr>
              <a:t>2</a:t>
            </a:r>
            <a:r>
              <a:rPr lang="en-US" sz="2400" b="1" dirty="0" smtClean="0">
                <a:solidFill>
                  <a:srgbClr val="C00000"/>
                </a:solidFill>
              </a:rPr>
              <a:t>b</a:t>
            </a:r>
            <a:r>
              <a:rPr lang="en-US" sz="2400" b="1" baseline="-25000" dirty="0" smtClean="0">
                <a:solidFill>
                  <a:srgbClr val="C00000"/>
                </a:solidFill>
              </a:rPr>
              <a:t>4</a:t>
            </a:r>
            <a:r>
              <a:rPr lang="en-US" sz="2400" b="1" dirty="0" smtClean="0">
                <a:solidFill>
                  <a:srgbClr val="C00000"/>
                </a:solidFill>
              </a:rPr>
              <a:t> type</a:t>
            </a:r>
            <a:endParaRPr lang="en-US" sz="2400" dirty="0" smtClean="0">
              <a:solidFill>
                <a:srgbClr val="C00000"/>
              </a:solidFill>
            </a:endParaRPr>
          </a:p>
          <a:p>
            <a:pPr>
              <a:lnSpc>
                <a:spcPct val="150000"/>
              </a:lnSpc>
            </a:pPr>
            <a:r>
              <a:rPr lang="en-US" sz="2400" dirty="0" smtClean="0"/>
              <a:t>In this type of complexes cis and trans isomers as well as the unsymmetrical form also exist as shown below.</a:t>
            </a:r>
          </a:p>
          <a:p>
            <a:pPr>
              <a:lnSpc>
                <a:spcPct val="150000"/>
              </a:lnSpc>
            </a:pPr>
            <a:r>
              <a:rPr lang="en-US" sz="2400" dirty="0" smtClean="0"/>
              <a:t>e.g. </a:t>
            </a:r>
            <a:r>
              <a:rPr lang="en-US" sz="2400" dirty="0" smtClean="0">
                <a:solidFill>
                  <a:schemeClr val="accent1"/>
                </a:solidFill>
              </a:rPr>
              <a:t>[Pt(PEt</a:t>
            </a:r>
            <a:r>
              <a:rPr lang="en-US" sz="2400" baseline="-25000" dirty="0" smtClean="0">
                <a:solidFill>
                  <a:schemeClr val="accent1"/>
                </a:solidFill>
              </a:rPr>
              <a:t>3</a:t>
            </a:r>
            <a:r>
              <a:rPr lang="en-US" sz="2400" dirty="0" smtClean="0">
                <a:solidFill>
                  <a:schemeClr val="accent1"/>
                </a:solidFill>
              </a:rPr>
              <a:t>)Cl</a:t>
            </a:r>
            <a:r>
              <a:rPr lang="en-US" sz="2400" baseline="-25000" dirty="0" smtClean="0">
                <a:solidFill>
                  <a:schemeClr val="accent1"/>
                </a:solidFill>
              </a:rPr>
              <a:t>2</a:t>
            </a:r>
            <a:r>
              <a:rPr lang="en-US" sz="2400" dirty="0" smtClean="0">
                <a:solidFill>
                  <a:schemeClr val="accent1"/>
                </a:solidFill>
              </a:rPr>
              <a:t>]</a:t>
            </a:r>
            <a:r>
              <a:rPr lang="en-US" sz="2400" baseline="-25000" dirty="0" smtClean="0">
                <a:solidFill>
                  <a:schemeClr val="accent1"/>
                </a:solidFill>
              </a:rPr>
              <a:t>2</a:t>
            </a:r>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baseline="-25000" dirty="0" smtClean="0"/>
          </a:p>
          <a:p>
            <a:pPr>
              <a:lnSpc>
                <a:spcPct val="150000"/>
              </a:lnSpc>
            </a:pPr>
            <a:endParaRPr lang="en-US" sz="2400" dirty="0" smtClean="0"/>
          </a:p>
          <a:p>
            <a:endParaRPr lang="en-US" dirty="0"/>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425" name="Object 1"/>
          <p:cNvGraphicFramePr>
            <a:graphicFrameLocks noChangeAspect="1"/>
          </p:cNvGraphicFramePr>
          <p:nvPr/>
        </p:nvGraphicFramePr>
        <p:xfrm>
          <a:off x="76200" y="3200400"/>
          <a:ext cx="8534400" cy="2047875"/>
        </p:xfrm>
        <a:graphic>
          <a:graphicData uri="http://schemas.openxmlformats.org/presentationml/2006/ole">
            <p:oleObj spid="_x0000_s103425" name="ISIS/Draw Sketch" r:id="rId4" imgW="5916257" imgH="1211993"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610600" cy="6001643"/>
          </a:xfrm>
          <a:prstGeom prst="rect">
            <a:avLst/>
          </a:prstGeom>
          <a:noFill/>
        </p:spPr>
        <p:txBody>
          <a:bodyPr wrap="square" rtlCol="0">
            <a:spAutoFit/>
          </a:bodyPr>
          <a:lstStyle/>
          <a:p>
            <a:pPr algn="ctr">
              <a:lnSpc>
                <a:spcPct val="150000"/>
              </a:lnSpc>
            </a:pPr>
            <a:r>
              <a:rPr lang="en-US" sz="2800" b="1" dirty="0" smtClean="0">
                <a:solidFill>
                  <a:srgbClr val="C00000"/>
                </a:solidFill>
              </a:rPr>
              <a:t>6-Coordinate complexes</a:t>
            </a:r>
            <a:endParaRPr lang="en-US" sz="2800" dirty="0" smtClean="0">
              <a:solidFill>
                <a:srgbClr val="C00000"/>
              </a:solidFill>
            </a:endParaRPr>
          </a:p>
          <a:p>
            <a:pPr>
              <a:lnSpc>
                <a:spcPct val="150000"/>
              </a:lnSpc>
            </a:pPr>
            <a:r>
              <a:rPr lang="en-US" sz="2400" dirty="0" smtClean="0"/>
              <a:t>Three possible arrangements of six ligands around the central metal atom, namely </a:t>
            </a:r>
          </a:p>
          <a:p>
            <a:pPr lvl="1" hangingPunct="0">
              <a:lnSpc>
                <a:spcPct val="150000"/>
              </a:lnSpc>
              <a:buFont typeface="Arial" pitchFamily="34" charset="0"/>
              <a:buChar char="•"/>
            </a:pPr>
            <a:r>
              <a:rPr lang="en-US" sz="2400" dirty="0" smtClean="0">
                <a:solidFill>
                  <a:srgbClr val="0070C0"/>
                </a:solidFill>
              </a:rPr>
              <a:t>Planar hexagonal</a:t>
            </a:r>
          </a:p>
          <a:p>
            <a:pPr lvl="1" hangingPunct="0">
              <a:lnSpc>
                <a:spcPct val="150000"/>
              </a:lnSpc>
              <a:buFont typeface="Arial" pitchFamily="34" charset="0"/>
              <a:buChar char="•"/>
            </a:pPr>
            <a:r>
              <a:rPr lang="en-US" sz="2400" dirty="0" err="1" smtClean="0">
                <a:solidFill>
                  <a:srgbClr val="0070C0"/>
                </a:solidFill>
              </a:rPr>
              <a:t>Trigonal</a:t>
            </a:r>
            <a:r>
              <a:rPr lang="en-US" sz="2400" dirty="0" smtClean="0">
                <a:solidFill>
                  <a:srgbClr val="0070C0"/>
                </a:solidFill>
              </a:rPr>
              <a:t> prismatic</a:t>
            </a:r>
          </a:p>
          <a:p>
            <a:pPr lvl="1" hangingPunct="0">
              <a:lnSpc>
                <a:spcPct val="150000"/>
              </a:lnSpc>
              <a:buFont typeface="Arial" pitchFamily="34" charset="0"/>
              <a:buChar char="•"/>
            </a:pPr>
            <a:r>
              <a:rPr lang="en-US" sz="2400" dirty="0" smtClean="0">
                <a:solidFill>
                  <a:srgbClr val="0070C0"/>
                </a:solidFill>
              </a:rPr>
              <a:t>Octahedral</a:t>
            </a:r>
          </a:p>
          <a:p>
            <a:pPr>
              <a:lnSpc>
                <a:spcPct val="150000"/>
              </a:lnSpc>
            </a:pPr>
            <a:r>
              <a:rPr lang="en-US" sz="2400" dirty="0" smtClean="0"/>
              <a:t>The physical and chemical evidences, especially those based on isomerism have shown that the arrangement of six ligands in a 6-coordinate complex is always octahedral with all six positions equivalent</a:t>
            </a:r>
            <a:r>
              <a:rPr lang="en-US" sz="2000"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534400" cy="2954655"/>
          </a:xfrm>
          <a:prstGeom prst="rect">
            <a:avLst/>
          </a:prstGeom>
          <a:noFill/>
        </p:spPr>
        <p:txBody>
          <a:bodyPr wrap="square" rtlCol="0">
            <a:spAutoFit/>
          </a:bodyPr>
          <a:lstStyle/>
          <a:p>
            <a:pPr algn="ctr">
              <a:lnSpc>
                <a:spcPct val="150000"/>
              </a:lnSpc>
            </a:pPr>
            <a:r>
              <a:rPr lang="en-US" sz="2800" b="1" dirty="0" smtClean="0">
                <a:solidFill>
                  <a:srgbClr val="C00000"/>
                </a:solidFill>
              </a:rPr>
              <a:t>Octahedral complexes</a:t>
            </a:r>
            <a:endParaRPr lang="en-US" sz="2800" dirty="0" smtClean="0">
              <a:solidFill>
                <a:srgbClr val="C00000"/>
              </a:solidFill>
            </a:endParaRPr>
          </a:p>
          <a:p>
            <a:pPr>
              <a:lnSpc>
                <a:spcPct val="150000"/>
              </a:lnSpc>
            </a:pPr>
            <a:r>
              <a:rPr lang="en-US" sz="2400" dirty="0" smtClean="0"/>
              <a:t>The arrangement of six ligand in a regular octahedral complex round the central metal ion can be represented as shown below</a:t>
            </a:r>
            <a:r>
              <a:rPr lang="en-US" dirty="0" smtClean="0"/>
              <a:t>:</a:t>
            </a:r>
          </a:p>
          <a:p>
            <a:r>
              <a:rPr lang="en-US" dirty="0" smtClean="0"/>
              <a:t>	 </a:t>
            </a:r>
          </a:p>
          <a:p>
            <a:endParaRPr lang="en-US" dirty="0"/>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29" name="Object 1"/>
          <p:cNvGraphicFramePr>
            <a:graphicFrameLocks noChangeAspect="1"/>
          </p:cNvGraphicFramePr>
          <p:nvPr/>
        </p:nvGraphicFramePr>
        <p:xfrm>
          <a:off x="852346" y="2694071"/>
          <a:ext cx="3414854" cy="3630529"/>
        </p:xfrm>
        <a:graphic>
          <a:graphicData uri="http://schemas.openxmlformats.org/presentationml/2006/ole">
            <p:oleObj spid="_x0000_s99329" name="CS ChemDraw Drawing" r:id="rId4" imgW="1810188" imgH="1930400" progId="ChemDraw.Document.6.0">
              <p:embed/>
            </p:oleObj>
          </a:graphicData>
        </a:graphic>
      </p:graphicFrame>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9331" name="Object 3"/>
          <p:cNvGraphicFramePr>
            <a:graphicFrameLocks noChangeAspect="1"/>
          </p:cNvGraphicFramePr>
          <p:nvPr/>
        </p:nvGraphicFramePr>
        <p:xfrm>
          <a:off x="4495800" y="2895601"/>
          <a:ext cx="3868596" cy="3433922"/>
        </p:xfrm>
        <a:graphic>
          <a:graphicData uri="http://schemas.openxmlformats.org/presentationml/2006/ole">
            <p:oleObj spid="_x0000_s99331" name="ISIS/Draw Sketch" r:id="rId5" imgW="1267460" imgH="1456690"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458200" cy="5539978"/>
          </a:xfrm>
          <a:prstGeom prst="rect">
            <a:avLst/>
          </a:prstGeom>
          <a:noFill/>
        </p:spPr>
        <p:txBody>
          <a:bodyPr wrap="square" rtlCol="0">
            <a:spAutoFit/>
          </a:bodyPr>
          <a:lstStyle/>
          <a:p>
            <a:pPr hangingPunct="0"/>
            <a:r>
              <a:rPr lang="en-US" sz="2400" b="1" dirty="0" smtClean="0">
                <a:solidFill>
                  <a:srgbClr val="00B050"/>
                </a:solidFill>
              </a:rPr>
              <a:t>Octahedral Complexes containing monodentate ligands</a:t>
            </a:r>
            <a:endParaRPr lang="en-US" sz="2400" dirty="0" smtClean="0">
              <a:solidFill>
                <a:srgbClr val="00B050"/>
              </a:solidFill>
            </a:endParaRPr>
          </a:p>
          <a:p>
            <a:pPr marL="914400" lvl="1" indent="-457200">
              <a:lnSpc>
                <a:spcPct val="150000"/>
              </a:lnSpc>
              <a:buFont typeface="+mj-lt"/>
              <a:buAutoNum type="arabicPeriod"/>
            </a:pPr>
            <a:r>
              <a:rPr lang="en-US" sz="2000" b="1" dirty="0" smtClean="0">
                <a:solidFill>
                  <a:srgbClr val="7030A0"/>
                </a:solidFill>
              </a:rPr>
              <a:t>[Ma</a:t>
            </a:r>
            <a:r>
              <a:rPr lang="en-US" sz="2000" b="1" baseline="-25000" dirty="0" smtClean="0">
                <a:solidFill>
                  <a:srgbClr val="7030A0"/>
                </a:solidFill>
              </a:rPr>
              <a:t>4</a:t>
            </a:r>
            <a:r>
              <a:rPr lang="en-US" sz="2000" b="1" dirty="0" smtClean="0">
                <a:solidFill>
                  <a:srgbClr val="7030A0"/>
                </a:solidFill>
              </a:rPr>
              <a:t>b</a:t>
            </a:r>
            <a:r>
              <a:rPr lang="en-US" sz="2000" b="1" baseline="-25000" dirty="0" smtClean="0">
                <a:solidFill>
                  <a:srgbClr val="7030A0"/>
                </a:solidFill>
              </a:rPr>
              <a:t>2</a:t>
            </a:r>
            <a:r>
              <a:rPr lang="en-US" sz="2000" b="1" dirty="0" smtClean="0">
                <a:solidFill>
                  <a:srgbClr val="7030A0"/>
                </a:solidFill>
              </a:rPr>
              <a:t>]</a:t>
            </a:r>
            <a:r>
              <a:rPr lang="en-US" sz="2000" b="1" baseline="30000" dirty="0" smtClean="0">
                <a:solidFill>
                  <a:srgbClr val="7030A0"/>
                </a:solidFill>
              </a:rPr>
              <a:t>±n</a:t>
            </a:r>
            <a:r>
              <a:rPr lang="en-US" sz="2000" b="1" dirty="0" smtClean="0">
                <a:solidFill>
                  <a:srgbClr val="7030A0"/>
                </a:solidFill>
              </a:rPr>
              <a:t> type</a:t>
            </a:r>
          </a:p>
          <a:p>
            <a:pPr marL="914400" lvl="1" indent="-457200">
              <a:lnSpc>
                <a:spcPct val="150000"/>
              </a:lnSpc>
              <a:buFont typeface="+mj-lt"/>
              <a:buAutoNum type="arabicPeriod"/>
            </a:pPr>
            <a:r>
              <a:rPr lang="en-US" sz="2000" b="1" dirty="0" smtClean="0">
                <a:solidFill>
                  <a:srgbClr val="7030A0"/>
                </a:solidFill>
              </a:rPr>
              <a:t>[Ma</a:t>
            </a:r>
            <a:r>
              <a:rPr lang="en-US" sz="2000" b="1" baseline="-25000" dirty="0" smtClean="0">
                <a:solidFill>
                  <a:srgbClr val="7030A0"/>
                </a:solidFill>
              </a:rPr>
              <a:t>3</a:t>
            </a:r>
            <a:r>
              <a:rPr lang="en-US" sz="2000" b="1" dirty="0" smtClean="0">
                <a:solidFill>
                  <a:srgbClr val="7030A0"/>
                </a:solidFill>
              </a:rPr>
              <a:t>b</a:t>
            </a:r>
            <a:r>
              <a:rPr lang="en-US" sz="2000" b="1" baseline="-25000" dirty="0" smtClean="0">
                <a:solidFill>
                  <a:srgbClr val="7030A0"/>
                </a:solidFill>
              </a:rPr>
              <a:t>3</a:t>
            </a:r>
            <a:r>
              <a:rPr lang="en-US" sz="2000" b="1" dirty="0" smtClean="0">
                <a:solidFill>
                  <a:srgbClr val="7030A0"/>
                </a:solidFill>
              </a:rPr>
              <a:t>]</a:t>
            </a:r>
            <a:r>
              <a:rPr lang="en-US" sz="2000" b="1" baseline="30000" dirty="0" smtClean="0">
                <a:solidFill>
                  <a:srgbClr val="7030A0"/>
                </a:solidFill>
              </a:rPr>
              <a:t>±n </a:t>
            </a:r>
            <a:r>
              <a:rPr lang="en-US" sz="2000" b="1" dirty="0" smtClean="0">
                <a:solidFill>
                  <a:srgbClr val="7030A0"/>
                </a:solidFill>
              </a:rPr>
              <a:t>type</a:t>
            </a:r>
          </a:p>
          <a:p>
            <a:pPr marL="914400" lvl="1" indent="-457200">
              <a:lnSpc>
                <a:spcPct val="150000"/>
              </a:lnSpc>
              <a:buFont typeface="+mj-lt"/>
              <a:buAutoNum type="arabicPeriod"/>
            </a:pPr>
            <a:r>
              <a:rPr lang="en-US" sz="2000" b="1" dirty="0" smtClean="0">
                <a:solidFill>
                  <a:srgbClr val="7030A0"/>
                </a:solidFill>
              </a:rPr>
              <a:t>[Mabcdef]</a:t>
            </a:r>
            <a:r>
              <a:rPr lang="en-US" sz="2000" b="1" baseline="30000" dirty="0" smtClean="0">
                <a:solidFill>
                  <a:srgbClr val="7030A0"/>
                </a:solidFill>
              </a:rPr>
              <a:t>±n </a:t>
            </a:r>
            <a:r>
              <a:rPr lang="en-US" sz="2000" b="1" dirty="0" smtClean="0">
                <a:solidFill>
                  <a:srgbClr val="7030A0"/>
                </a:solidFill>
              </a:rPr>
              <a:t>type</a:t>
            </a:r>
          </a:p>
          <a:p>
            <a:pPr hangingPunct="0"/>
            <a:r>
              <a:rPr lang="en-US" sz="2400" b="1" dirty="0" smtClean="0">
                <a:solidFill>
                  <a:srgbClr val="00B050"/>
                </a:solidFill>
              </a:rPr>
              <a:t>Octahedral Complexes containing monodentate and symmetrical bidentate ligand</a:t>
            </a:r>
            <a:endParaRPr lang="en-US" sz="2000" dirty="0" smtClean="0"/>
          </a:p>
          <a:p>
            <a:pPr marL="914400" lvl="1" indent="-457200">
              <a:lnSpc>
                <a:spcPct val="150000"/>
              </a:lnSpc>
              <a:buFont typeface="+mj-lt"/>
              <a:buAutoNum type="arabicPeriod"/>
            </a:pPr>
            <a:r>
              <a:rPr lang="en-US" sz="2000" b="1" dirty="0" smtClean="0">
                <a:solidFill>
                  <a:srgbClr val="7030A0"/>
                </a:solidFill>
              </a:rPr>
              <a:t>[M(AA)</a:t>
            </a:r>
            <a:r>
              <a:rPr lang="en-US" sz="2000" b="1" baseline="-25000" dirty="0" smtClean="0">
                <a:solidFill>
                  <a:srgbClr val="7030A0"/>
                </a:solidFill>
              </a:rPr>
              <a:t>2</a:t>
            </a:r>
            <a:r>
              <a:rPr lang="en-US" sz="2000" b="1" dirty="0" smtClean="0">
                <a:solidFill>
                  <a:srgbClr val="7030A0"/>
                </a:solidFill>
              </a:rPr>
              <a:t>a</a:t>
            </a:r>
            <a:r>
              <a:rPr lang="en-US" sz="2000" b="1" baseline="-25000" dirty="0" smtClean="0">
                <a:solidFill>
                  <a:srgbClr val="7030A0"/>
                </a:solidFill>
              </a:rPr>
              <a:t>2</a:t>
            </a:r>
            <a:r>
              <a:rPr lang="en-US" sz="2000" b="1" dirty="0" smtClean="0">
                <a:solidFill>
                  <a:srgbClr val="7030A0"/>
                </a:solidFill>
              </a:rPr>
              <a:t>]</a:t>
            </a:r>
            <a:r>
              <a:rPr lang="en-US" sz="2000" b="1" baseline="30000" dirty="0" smtClean="0">
                <a:solidFill>
                  <a:srgbClr val="7030A0"/>
                </a:solidFill>
              </a:rPr>
              <a:t>±n</a:t>
            </a:r>
            <a:r>
              <a:rPr lang="en-US" sz="2000" b="1" dirty="0" smtClean="0">
                <a:solidFill>
                  <a:srgbClr val="7030A0"/>
                </a:solidFill>
              </a:rPr>
              <a:t> type</a:t>
            </a:r>
          </a:p>
          <a:p>
            <a:pPr marL="914400" lvl="1" indent="-457200">
              <a:lnSpc>
                <a:spcPct val="150000"/>
              </a:lnSpc>
              <a:buFont typeface="+mj-lt"/>
              <a:buAutoNum type="arabicPeriod"/>
            </a:pPr>
            <a:r>
              <a:rPr lang="en-US" sz="2000" b="1" dirty="0" smtClean="0">
                <a:solidFill>
                  <a:srgbClr val="7030A0"/>
                </a:solidFill>
              </a:rPr>
              <a:t>[M(AA)</a:t>
            </a:r>
            <a:r>
              <a:rPr lang="en-US" sz="2000" b="1" baseline="-25000" dirty="0" smtClean="0">
                <a:solidFill>
                  <a:srgbClr val="7030A0"/>
                </a:solidFill>
              </a:rPr>
              <a:t>2</a:t>
            </a:r>
            <a:r>
              <a:rPr lang="en-US" sz="2000" b="1" dirty="0" smtClean="0">
                <a:solidFill>
                  <a:srgbClr val="7030A0"/>
                </a:solidFill>
              </a:rPr>
              <a:t>ab]</a:t>
            </a:r>
            <a:r>
              <a:rPr lang="en-US" sz="2000" b="1" baseline="30000" dirty="0" smtClean="0">
                <a:solidFill>
                  <a:srgbClr val="7030A0"/>
                </a:solidFill>
              </a:rPr>
              <a:t>±n</a:t>
            </a:r>
            <a:r>
              <a:rPr lang="en-US" sz="2000" b="1" dirty="0" smtClean="0">
                <a:solidFill>
                  <a:srgbClr val="7030A0"/>
                </a:solidFill>
              </a:rPr>
              <a:t> type</a:t>
            </a:r>
          </a:p>
          <a:p>
            <a:pPr marL="914400" lvl="1" indent="-457200">
              <a:lnSpc>
                <a:spcPct val="150000"/>
              </a:lnSpc>
              <a:buFont typeface="+mj-lt"/>
              <a:buAutoNum type="arabicPeriod"/>
            </a:pPr>
            <a:r>
              <a:rPr lang="en-US" sz="2000" b="1" dirty="0" smtClean="0">
                <a:solidFill>
                  <a:srgbClr val="7030A0"/>
                </a:solidFill>
              </a:rPr>
              <a:t>[M(AA)a</a:t>
            </a:r>
            <a:r>
              <a:rPr lang="en-US" sz="2000" b="1" baseline="-25000" dirty="0" smtClean="0">
                <a:solidFill>
                  <a:srgbClr val="7030A0"/>
                </a:solidFill>
              </a:rPr>
              <a:t>2</a:t>
            </a:r>
            <a:r>
              <a:rPr lang="en-US" sz="2000" b="1" dirty="0" smtClean="0">
                <a:solidFill>
                  <a:srgbClr val="7030A0"/>
                </a:solidFill>
              </a:rPr>
              <a:t>b</a:t>
            </a:r>
            <a:r>
              <a:rPr lang="en-US" sz="2000" b="1" baseline="-25000" dirty="0" smtClean="0">
                <a:solidFill>
                  <a:srgbClr val="7030A0"/>
                </a:solidFill>
              </a:rPr>
              <a:t>2</a:t>
            </a:r>
            <a:r>
              <a:rPr lang="en-US" sz="2000" b="1" dirty="0" smtClean="0">
                <a:solidFill>
                  <a:srgbClr val="7030A0"/>
                </a:solidFill>
              </a:rPr>
              <a:t>]</a:t>
            </a:r>
            <a:r>
              <a:rPr lang="en-US" sz="2000" b="1" baseline="30000" dirty="0" smtClean="0">
                <a:solidFill>
                  <a:srgbClr val="7030A0"/>
                </a:solidFill>
              </a:rPr>
              <a:t>±n</a:t>
            </a:r>
            <a:r>
              <a:rPr lang="en-US" sz="2000" b="1" dirty="0" smtClean="0">
                <a:solidFill>
                  <a:srgbClr val="7030A0"/>
                </a:solidFill>
              </a:rPr>
              <a:t> type</a:t>
            </a:r>
          </a:p>
          <a:p>
            <a:pPr hangingPunct="0"/>
            <a:r>
              <a:rPr lang="en-US" sz="2400" b="1" dirty="0" smtClean="0">
                <a:solidFill>
                  <a:srgbClr val="00B050"/>
                </a:solidFill>
              </a:rPr>
              <a:t>Octahedral Complexes containing unsymmetrical bidentate chelating ligands</a:t>
            </a:r>
            <a:endParaRPr lang="en-US" sz="2400" dirty="0" smtClean="0">
              <a:solidFill>
                <a:srgbClr val="00B050"/>
              </a:solidFill>
            </a:endParaRPr>
          </a:p>
          <a:p>
            <a:pPr lvl="1">
              <a:lnSpc>
                <a:spcPct val="150000"/>
              </a:lnSpc>
            </a:pPr>
            <a:r>
              <a:rPr lang="en-US" sz="2000" b="1" dirty="0" smtClean="0">
                <a:solidFill>
                  <a:srgbClr val="7030A0"/>
                </a:solidFill>
              </a:rPr>
              <a:t>[M(AB)</a:t>
            </a:r>
            <a:r>
              <a:rPr lang="en-US" sz="2000" b="1" baseline="-25000" dirty="0" smtClean="0">
                <a:solidFill>
                  <a:srgbClr val="7030A0"/>
                </a:solidFill>
              </a:rPr>
              <a:t>3</a:t>
            </a:r>
            <a:r>
              <a:rPr lang="en-US" sz="2000" b="1" dirty="0" smtClean="0">
                <a:solidFill>
                  <a:srgbClr val="7030A0"/>
                </a:solidFill>
              </a:rPr>
              <a:t>]</a:t>
            </a:r>
            <a:r>
              <a:rPr lang="en-US" sz="2000" b="1" baseline="30000" dirty="0" smtClean="0">
                <a:solidFill>
                  <a:srgbClr val="7030A0"/>
                </a:solidFill>
              </a:rPr>
              <a:t>±n</a:t>
            </a:r>
            <a:r>
              <a:rPr lang="en-US" sz="2000" b="1" dirty="0" smtClean="0">
                <a:solidFill>
                  <a:srgbClr val="7030A0"/>
                </a:solidFill>
              </a:rPr>
              <a:t> type</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382000" cy="4278094"/>
          </a:xfrm>
          <a:prstGeom prst="rect">
            <a:avLst/>
          </a:prstGeom>
          <a:noFill/>
        </p:spPr>
        <p:txBody>
          <a:bodyPr wrap="square" rtlCol="0">
            <a:spAutoFit/>
          </a:bodyPr>
          <a:lstStyle/>
          <a:p>
            <a:pPr hangingPunct="0"/>
            <a:r>
              <a:rPr lang="en-US" sz="2800" b="1" dirty="0" smtClean="0">
                <a:solidFill>
                  <a:srgbClr val="C00000"/>
                </a:solidFill>
              </a:rPr>
              <a:t>Octahedral Complexes containing monodentate ligands</a:t>
            </a:r>
            <a:endParaRPr lang="en-US" sz="2800" dirty="0" smtClean="0">
              <a:solidFill>
                <a:srgbClr val="C00000"/>
              </a:solidFill>
            </a:endParaRPr>
          </a:p>
          <a:p>
            <a:pPr algn="just">
              <a:lnSpc>
                <a:spcPct val="150000"/>
              </a:lnSpc>
            </a:pPr>
            <a:r>
              <a:rPr lang="en-US" sz="2400" dirty="0" smtClean="0"/>
              <a:t>In this complexes, [Ma</a:t>
            </a:r>
            <a:r>
              <a:rPr lang="en-US" sz="2400" baseline="-25000" dirty="0" smtClean="0"/>
              <a:t>6</a:t>
            </a:r>
            <a:r>
              <a:rPr lang="en-US" sz="2400" dirty="0" smtClean="0"/>
              <a:t>]</a:t>
            </a:r>
            <a:r>
              <a:rPr lang="en-US" sz="2400" baseline="30000" dirty="0" smtClean="0"/>
              <a:t>±n</a:t>
            </a:r>
            <a:r>
              <a:rPr lang="en-US" sz="2400" dirty="0" smtClean="0"/>
              <a:t>, [Ma</a:t>
            </a:r>
            <a:r>
              <a:rPr lang="en-US" sz="2400" baseline="-25000" dirty="0" smtClean="0"/>
              <a:t>5</a:t>
            </a:r>
            <a:r>
              <a:rPr lang="en-US" sz="2400" dirty="0" smtClean="0"/>
              <a:t>b]</a:t>
            </a:r>
            <a:r>
              <a:rPr lang="en-US" sz="2400" baseline="30000" dirty="0" smtClean="0"/>
              <a:t>±n</a:t>
            </a:r>
            <a:r>
              <a:rPr lang="en-US" sz="2400" dirty="0" smtClean="0"/>
              <a:t> and [Mab</a:t>
            </a:r>
            <a:r>
              <a:rPr lang="en-US" sz="2400" baseline="-25000" dirty="0" smtClean="0"/>
              <a:t>5</a:t>
            </a:r>
            <a:r>
              <a:rPr lang="en-US" sz="2400" dirty="0" smtClean="0"/>
              <a:t>]</a:t>
            </a:r>
            <a:r>
              <a:rPr lang="en-US" sz="2400" baseline="30000" dirty="0" smtClean="0"/>
              <a:t>±n</a:t>
            </a:r>
            <a:r>
              <a:rPr lang="en-US" sz="2400" dirty="0" smtClean="0"/>
              <a:t> types are not show geometrical isomerism. Following types are show isomerism</a:t>
            </a:r>
          </a:p>
          <a:p>
            <a:pPr marL="914400" lvl="1" indent="-457200">
              <a:lnSpc>
                <a:spcPct val="150000"/>
              </a:lnSpc>
              <a:buFont typeface="+mj-lt"/>
              <a:buAutoNum type="arabicPeriod"/>
            </a:pPr>
            <a:r>
              <a:rPr lang="en-US" sz="2400" b="1" dirty="0" smtClean="0">
                <a:solidFill>
                  <a:srgbClr val="0070C0"/>
                </a:solidFill>
              </a:rPr>
              <a:t>[Ma</a:t>
            </a:r>
            <a:r>
              <a:rPr lang="en-US" sz="2400" b="1" baseline="-25000" dirty="0" smtClean="0">
                <a:solidFill>
                  <a:srgbClr val="0070C0"/>
                </a:solidFill>
              </a:rPr>
              <a:t>4</a:t>
            </a:r>
            <a:r>
              <a:rPr lang="en-US" sz="2400" b="1" dirty="0" smtClean="0">
                <a:solidFill>
                  <a:srgbClr val="0070C0"/>
                </a:solidFill>
              </a:rPr>
              <a:t>b</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p>
          <a:p>
            <a:pPr marL="914400" lvl="1" indent="-457200">
              <a:lnSpc>
                <a:spcPct val="150000"/>
              </a:lnSpc>
              <a:buFont typeface="+mj-lt"/>
              <a:buAutoNum type="arabicPeriod"/>
            </a:pPr>
            <a:r>
              <a:rPr lang="en-US" sz="2400" b="1" dirty="0" smtClean="0">
                <a:solidFill>
                  <a:srgbClr val="0070C0"/>
                </a:solidFill>
              </a:rPr>
              <a:t>[Ma</a:t>
            </a:r>
            <a:r>
              <a:rPr lang="en-US" sz="2400" b="1" baseline="-25000" dirty="0" smtClean="0">
                <a:solidFill>
                  <a:srgbClr val="0070C0"/>
                </a:solidFill>
              </a:rPr>
              <a:t>3</a:t>
            </a:r>
            <a:r>
              <a:rPr lang="en-US" sz="2400" b="1" dirty="0" smtClean="0">
                <a:solidFill>
                  <a:srgbClr val="0070C0"/>
                </a:solidFill>
              </a:rPr>
              <a:t>b</a:t>
            </a:r>
            <a:r>
              <a:rPr lang="en-US" sz="2400" b="1" baseline="-25000" dirty="0" smtClean="0">
                <a:solidFill>
                  <a:srgbClr val="0070C0"/>
                </a:solidFill>
              </a:rPr>
              <a:t>3</a:t>
            </a:r>
            <a:r>
              <a:rPr lang="en-US" sz="2400" b="1" dirty="0" smtClean="0">
                <a:solidFill>
                  <a:srgbClr val="0070C0"/>
                </a:solidFill>
              </a:rPr>
              <a:t>]</a:t>
            </a:r>
            <a:r>
              <a:rPr lang="en-US" sz="2400" b="1" baseline="30000" dirty="0" smtClean="0">
                <a:solidFill>
                  <a:srgbClr val="0070C0"/>
                </a:solidFill>
              </a:rPr>
              <a:t>±n </a:t>
            </a:r>
            <a:r>
              <a:rPr lang="en-US" sz="2400" b="1" dirty="0" smtClean="0">
                <a:solidFill>
                  <a:srgbClr val="0070C0"/>
                </a:solidFill>
              </a:rPr>
              <a:t>type:</a:t>
            </a:r>
          </a:p>
          <a:p>
            <a:pPr marL="914400" lvl="1" indent="-457200">
              <a:lnSpc>
                <a:spcPct val="150000"/>
              </a:lnSpc>
              <a:buFont typeface="+mj-lt"/>
              <a:buAutoNum type="arabicPeriod"/>
            </a:pPr>
            <a:r>
              <a:rPr lang="en-US" sz="2400" b="1" dirty="0" smtClean="0">
                <a:solidFill>
                  <a:srgbClr val="0070C0"/>
                </a:solidFill>
              </a:rPr>
              <a:t>[Mabcdef]</a:t>
            </a:r>
            <a:r>
              <a:rPr lang="en-US" sz="2400" b="1" baseline="30000" dirty="0" smtClean="0">
                <a:solidFill>
                  <a:srgbClr val="0070C0"/>
                </a:solidFill>
              </a:rPr>
              <a:t>±n </a:t>
            </a:r>
            <a:r>
              <a:rPr lang="en-US" sz="2400" b="1" dirty="0" smtClean="0">
                <a:solidFill>
                  <a:srgbClr val="0070C0"/>
                </a:solidFill>
              </a:rPr>
              <a:t>type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10600" cy="6278642"/>
          </a:xfrm>
          <a:prstGeom prst="rect">
            <a:avLst/>
          </a:prstGeom>
          <a:noFill/>
        </p:spPr>
        <p:txBody>
          <a:bodyPr wrap="square" rtlCol="0">
            <a:spAutoFit/>
          </a:bodyPr>
          <a:lstStyle/>
          <a:p>
            <a:pPr lvl="0" algn="ctr" hangingPunct="0">
              <a:lnSpc>
                <a:spcPct val="150000"/>
              </a:lnSpc>
            </a:pPr>
            <a:r>
              <a:rPr lang="en-US" sz="2400" b="1" dirty="0" smtClean="0">
                <a:solidFill>
                  <a:srgbClr val="0070C0"/>
                </a:solidFill>
              </a:rPr>
              <a:t>[Ma</a:t>
            </a:r>
            <a:r>
              <a:rPr lang="en-US" sz="2400" b="1" baseline="-25000" dirty="0" smtClean="0">
                <a:solidFill>
                  <a:srgbClr val="0070C0"/>
                </a:solidFill>
              </a:rPr>
              <a:t>4</a:t>
            </a:r>
            <a:r>
              <a:rPr lang="en-US" sz="2400" b="1" dirty="0" smtClean="0">
                <a:solidFill>
                  <a:srgbClr val="0070C0"/>
                </a:solidFill>
              </a:rPr>
              <a:t>b</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endParaRPr lang="en-US" sz="2400" dirty="0" smtClean="0">
              <a:solidFill>
                <a:srgbClr val="0070C0"/>
              </a:solidFill>
            </a:endParaRPr>
          </a:p>
          <a:p>
            <a:pPr>
              <a:lnSpc>
                <a:spcPct val="150000"/>
              </a:lnSpc>
            </a:pPr>
            <a:r>
              <a:rPr lang="en-US" sz="2400" dirty="0" smtClean="0"/>
              <a:t>Two ‘b’ ligands have adjacent position for cis isomers, while in trans form two ‘b’ ligands are diagonally opposite to each other</a:t>
            </a:r>
          </a:p>
          <a:p>
            <a:pPr>
              <a:lnSpc>
                <a:spcPct val="150000"/>
              </a:lnSpc>
            </a:pPr>
            <a:endParaRPr lang="en-US" sz="2000" dirty="0" smtClean="0"/>
          </a:p>
          <a:p>
            <a:pPr>
              <a:lnSpc>
                <a:spcPct val="150000"/>
              </a:lnSpc>
            </a:pPr>
            <a:endParaRPr lang="en-US" sz="2000" dirty="0" smtClean="0"/>
          </a:p>
          <a:p>
            <a:pPr>
              <a:lnSpc>
                <a:spcPct val="150000"/>
              </a:lnSpc>
            </a:pPr>
            <a:endParaRPr lang="en-US" sz="2000" dirty="0" smtClean="0"/>
          </a:p>
          <a:p>
            <a:pPr>
              <a:lnSpc>
                <a:spcPct val="150000"/>
              </a:lnSpc>
            </a:pPr>
            <a:endParaRPr lang="en-US" sz="2000" dirty="0" smtClean="0"/>
          </a:p>
          <a:p>
            <a:pPr>
              <a:lnSpc>
                <a:spcPct val="150000"/>
              </a:lnSpc>
            </a:pPr>
            <a:endParaRPr lang="en-US" sz="2000" dirty="0" smtClean="0"/>
          </a:p>
          <a:p>
            <a:pPr>
              <a:lnSpc>
                <a:spcPct val="150000"/>
              </a:lnSpc>
            </a:pPr>
            <a:r>
              <a:rPr lang="en-US" sz="2400" dirty="0" smtClean="0"/>
              <a:t>It means in cis form ‘b’ ligands lie on any of the twelve edges of the octahedron and in trans form ‘b’ ligands are at end of the straight line passes through the central atom</a:t>
            </a:r>
            <a:endParaRPr lang="en-US" sz="2400" dirty="0"/>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5" name="Object 3"/>
          <p:cNvGraphicFramePr>
            <a:graphicFrameLocks noChangeAspect="1"/>
          </p:cNvGraphicFramePr>
          <p:nvPr/>
        </p:nvGraphicFramePr>
        <p:xfrm>
          <a:off x="1371600" y="2286000"/>
          <a:ext cx="5562600" cy="2623015"/>
        </p:xfrm>
        <a:graphic>
          <a:graphicData uri="http://schemas.openxmlformats.org/presentationml/2006/ole">
            <p:oleObj spid="_x0000_s95235" name="CS ChemDraw Drawing" r:id="rId4" imgW="3517068" imgH="1657755" progId="ChemDraw.Document.6.0">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6340197"/>
          </a:xfrm>
          <a:prstGeom prst="rect">
            <a:avLst/>
          </a:prstGeom>
          <a:noFill/>
        </p:spPr>
        <p:txBody>
          <a:bodyPr wrap="square" rtlCol="0">
            <a:spAutoFit/>
          </a:bodyPr>
          <a:lstStyle/>
          <a:p>
            <a:r>
              <a:rPr lang="en-US" sz="2400" dirty="0" smtClean="0"/>
              <a:t>Example: </a:t>
            </a:r>
            <a:r>
              <a:rPr lang="en-US" sz="2800" dirty="0" smtClean="0">
                <a:solidFill>
                  <a:schemeClr val="accent1"/>
                </a:solidFill>
              </a:rPr>
              <a:t>[Co(NH</a:t>
            </a:r>
            <a:r>
              <a:rPr lang="en-US" sz="2800" baseline="-25000" dirty="0" smtClean="0">
                <a:solidFill>
                  <a:schemeClr val="accent1"/>
                </a:solidFill>
              </a:rPr>
              <a:t>3</a:t>
            </a:r>
            <a:r>
              <a:rPr lang="en-US" sz="2800" dirty="0" smtClean="0">
                <a:solidFill>
                  <a:schemeClr val="accent1"/>
                </a:solidFill>
              </a:rPr>
              <a:t>)</a:t>
            </a:r>
            <a:r>
              <a:rPr lang="en-US" sz="2800" baseline="-25000" dirty="0" smtClean="0">
                <a:solidFill>
                  <a:schemeClr val="accent1"/>
                </a:solidFill>
              </a:rPr>
              <a:t>4</a:t>
            </a:r>
            <a:r>
              <a:rPr lang="en-US" sz="2800" dirty="0" smtClean="0">
                <a:solidFill>
                  <a:schemeClr val="accent1"/>
                </a:solidFill>
              </a:rPr>
              <a:t>Cl</a:t>
            </a:r>
            <a:r>
              <a:rPr lang="en-US" sz="2800" baseline="-25000" dirty="0" smtClean="0">
                <a:solidFill>
                  <a:schemeClr val="accent1"/>
                </a:solidFill>
              </a:rPr>
              <a:t>2</a:t>
            </a:r>
            <a:r>
              <a:rPr lang="en-US" sz="2800" dirty="0" smtClean="0">
                <a:solidFill>
                  <a:schemeClr val="accent1"/>
                </a:solidFill>
              </a:rPr>
              <a:t>]</a:t>
            </a:r>
            <a:r>
              <a:rPr lang="en-US" sz="2800" baseline="30000" dirty="0" smtClean="0">
                <a:solidFill>
                  <a:schemeClr val="accent1"/>
                </a:solidFill>
              </a:rPr>
              <a:t>+</a:t>
            </a:r>
            <a:endParaRPr lang="en-US" dirty="0" smtClean="0"/>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nSpc>
                <a:spcPct val="150000"/>
              </a:lnSpc>
            </a:pPr>
            <a:r>
              <a:rPr lang="en-US" sz="2400" dirty="0" smtClean="0"/>
              <a:t>In cis isomers, two </a:t>
            </a:r>
            <a:r>
              <a:rPr lang="en-US" sz="2400" dirty="0" err="1" smtClean="0"/>
              <a:t>Cl</a:t>
            </a:r>
            <a:r>
              <a:rPr lang="en-US" sz="2400" dirty="0" smtClean="0"/>
              <a:t> </a:t>
            </a:r>
            <a:r>
              <a:rPr lang="en-US" sz="2400" baseline="30000" dirty="0" smtClean="0"/>
              <a:t>– </a:t>
            </a:r>
            <a:r>
              <a:rPr lang="en-US" sz="2400" dirty="0" smtClean="0"/>
              <a:t>ions are at the adjacent position (i.e. 1,2-position)</a:t>
            </a:r>
            <a:r>
              <a:rPr lang="en-US" sz="2400" baseline="-25000" dirty="0" smtClean="0"/>
              <a:t>, </a:t>
            </a:r>
            <a:r>
              <a:rPr lang="en-US" sz="2400" dirty="0" smtClean="0"/>
              <a:t>while </a:t>
            </a:r>
            <a:r>
              <a:rPr lang="en-US" sz="2400" dirty="0" err="1" smtClean="0"/>
              <a:t>ln</a:t>
            </a:r>
            <a:r>
              <a:rPr lang="en-US" sz="2400" dirty="0" smtClean="0"/>
              <a:t> trans isomers two </a:t>
            </a:r>
            <a:r>
              <a:rPr lang="en-US" sz="2400" dirty="0" err="1" smtClean="0"/>
              <a:t>Cl</a:t>
            </a:r>
            <a:r>
              <a:rPr lang="en-US" sz="2400" baseline="30000" dirty="0" smtClean="0"/>
              <a:t>-</a:t>
            </a:r>
            <a:r>
              <a:rPr lang="en-US" sz="2400" dirty="0" smtClean="0"/>
              <a:t> ions are opposite to each other (i.e. 1,6-position).</a:t>
            </a:r>
          </a:p>
          <a:p>
            <a:endParaRPr lang="en-US" dirty="0"/>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3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3187" name="Object 3"/>
          <p:cNvGraphicFramePr>
            <a:graphicFrameLocks noChangeAspect="1"/>
          </p:cNvGraphicFramePr>
          <p:nvPr/>
        </p:nvGraphicFramePr>
        <p:xfrm>
          <a:off x="531813" y="1214438"/>
          <a:ext cx="7546975" cy="3125787"/>
        </p:xfrm>
        <a:graphic>
          <a:graphicData uri="http://schemas.openxmlformats.org/presentationml/2006/ole">
            <p:oleObj spid="_x0000_s93187" name="CS ChemDraw Drawing" r:id="rId4" imgW="4096188" imgH="1691262" progId="ChemDraw.Document.6.0">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7048083"/>
          </a:xfrm>
          <a:prstGeom prst="rect">
            <a:avLst/>
          </a:prstGeom>
          <a:noFill/>
        </p:spPr>
        <p:txBody>
          <a:bodyPr wrap="square" rtlCol="0">
            <a:spAutoFit/>
          </a:bodyPr>
          <a:lstStyle/>
          <a:p>
            <a:pPr lvl="0" algn="ctr"/>
            <a:endParaRPr lang="en-US" sz="2800" b="1" dirty="0" smtClean="0">
              <a:solidFill>
                <a:srgbClr val="0070C0"/>
              </a:solidFill>
            </a:endParaRPr>
          </a:p>
          <a:p>
            <a:pPr lvl="0" algn="ctr"/>
            <a:r>
              <a:rPr lang="en-US" sz="2800" b="1" dirty="0" smtClean="0">
                <a:solidFill>
                  <a:srgbClr val="0070C0"/>
                </a:solidFill>
              </a:rPr>
              <a:t>[Ma</a:t>
            </a:r>
            <a:r>
              <a:rPr lang="en-US" sz="2800" b="1" baseline="-25000" dirty="0" smtClean="0">
                <a:solidFill>
                  <a:srgbClr val="0070C0"/>
                </a:solidFill>
              </a:rPr>
              <a:t>3</a:t>
            </a:r>
            <a:r>
              <a:rPr lang="en-US" sz="2800" b="1" dirty="0" smtClean="0">
                <a:solidFill>
                  <a:srgbClr val="0070C0"/>
                </a:solidFill>
              </a:rPr>
              <a:t>b</a:t>
            </a:r>
            <a:r>
              <a:rPr lang="en-US" sz="2800" b="1" baseline="-25000" dirty="0" smtClean="0">
                <a:solidFill>
                  <a:srgbClr val="0070C0"/>
                </a:solidFill>
              </a:rPr>
              <a:t>3</a:t>
            </a:r>
            <a:r>
              <a:rPr lang="en-US" sz="2800" b="1" dirty="0" smtClean="0">
                <a:solidFill>
                  <a:srgbClr val="0070C0"/>
                </a:solidFill>
              </a:rPr>
              <a:t>]</a:t>
            </a:r>
            <a:r>
              <a:rPr lang="en-US" sz="2800" b="1" baseline="30000" dirty="0" smtClean="0">
                <a:solidFill>
                  <a:srgbClr val="0070C0"/>
                </a:solidFill>
              </a:rPr>
              <a:t>±n </a:t>
            </a:r>
            <a:r>
              <a:rPr lang="en-US" sz="2800" b="1" dirty="0" smtClean="0">
                <a:solidFill>
                  <a:srgbClr val="0070C0"/>
                </a:solidFill>
              </a:rPr>
              <a:t>type</a:t>
            </a:r>
            <a:endParaRPr lang="en-US" sz="2800" dirty="0" smtClean="0">
              <a:solidFill>
                <a:srgbClr val="0070C0"/>
              </a:solidFill>
            </a:endParaRPr>
          </a:p>
          <a:p>
            <a:pPr>
              <a:lnSpc>
                <a:spcPct val="150000"/>
              </a:lnSpc>
            </a:pPr>
            <a:r>
              <a:rPr lang="en-US" sz="2400" dirty="0" smtClean="0"/>
              <a:t>In cis isomers, three ‘a’ occupy 1, 2 and 3 positions and in trans isomers 1, 2 and 6 positions.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1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1141" name="Object 5"/>
          <p:cNvGraphicFramePr>
            <a:graphicFrameLocks noChangeAspect="1"/>
          </p:cNvGraphicFramePr>
          <p:nvPr/>
        </p:nvGraphicFramePr>
        <p:xfrm>
          <a:off x="381000" y="2590800"/>
          <a:ext cx="7794994" cy="3429000"/>
        </p:xfrm>
        <a:graphic>
          <a:graphicData uri="http://schemas.openxmlformats.org/presentationml/2006/ole">
            <p:oleObj spid="_x0000_s91141" name="CS ChemDraw Drawing" r:id="rId4" imgW="3724224" imgH="1641002" progId="ChemDraw.Document.6.0">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153400" cy="6555641"/>
          </a:xfrm>
          <a:prstGeom prst="rect">
            <a:avLst/>
          </a:prstGeom>
          <a:noFill/>
        </p:spPr>
        <p:txBody>
          <a:bodyPr wrap="square" rtlCol="0">
            <a:spAutoFit/>
          </a:bodyPr>
          <a:lstStyle/>
          <a:p>
            <a:r>
              <a:rPr lang="en-US" sz="2400" dirty="0" smtClean="0"/>
              <a:t>Example:</a:t>
            </a:r>
            <a:r>
              <a:rPr lang="en-US" sz="2400" dirty="0" smtClean="0">
                <a:solidFill>
                  <a:schemeClr val="accent1"/>
                </a:solidFill>
              </a:rPr>
              <a:t> [Cr(NH</a:t>
            </a:r>
            <a:r>
              <a:rPr lang="en-US" sz="2400" baseline="-25000" dirty="0" smtClean="0">
                <a:solidFill>
                  <a:schemeClr val="accent1"/>
                </a:solidFill>
              </a:rPr>
              <a:t>3</a:t>
            </a:r>
            <a:r>
              <a:rPr lang="en-US" sz="2400" dirty="0" smtClean="0">
                <a:solidFill>
                  <a:schemeClr val="accent1"/>
                </a:solidFill>
              </a:rPr>
              <a:t>)</a:t>
            </a:r>
            <a:r>
              <a:rPr lang="en-US" sz="2400" baseline="-25000" dirty="0" smtClean="0">
                <a:solidFill>
                  <a:schemeClr val="accent1"/>
                </a:solidFill>
              </a:rPr>
              <a:t>3</a:t>
            </a:r>
            <a:r>
              <a:rPr lang="en-US" sz="2400" dirty="0" smtClean="0">
                <a:solidFill>
                  <a:schemeClr val="accent1"/>
                </a:solidFill>
              </a:rPr>
              <a:t>Cl</a:t>
            </a:r>
            <a:r>
              <a:rPr lang="en-US" sz="2400" baseline="-25000" dirty="0" smtClean="0">
                <a:solidFill>
                  <a:schemeClr val="accent1"/>
                </a:solidFill>
              </a:rPr>
              <a:t>3</a:t>
            </a:r>
            <a:r>
              <a:rPr lang="en-US" sz="2400" dirty="0" smtClean="0">
                <a:solidFill>
                  <a:schemeClr val="accent1"/>
                </a:solidFill>
              </a:rPr>
              <a:t>], </a:t>
            </a:r>
            <a:r>
              <a:rPr lang="en-US" sz="2400" dirty="0" smtClean="0"/>
              <a:t>[</a:t>
            </a:r>
            <a:r>
              <a:rPr lang="en-US" sz="2400" dirty="0" err="1" smtClean="0"/>
              <a:t>Rh</a:t>
            </a:r>
            <a:r>
              <a:rPr lang="en-US" sz="2400" dirty="0" smtClean="0"/>
              <a:t>(</a:t>
            </a:r>
            <a:r>
              <a:rPr lang="en-US" sz="2400" dirty="0" err="1" smtClean="0"/>
              <a:t>py</a:t>
            </a:r>
            <a:r>
              <a:rPr lang="en-US" sz="2400" dirty="0" smtClean="0"/>
              <a:t>)</a:t>
            </a:r>
            <a:r>
              <a:rPr lang="en-US" sz="2400" baseline="-25000" dirty="0" smtClean="0"/>
              <a:t>3</a:t>
            </a:r>
            <a:r>
              <a:rPr lang="en-US" sz="2400" dirty="0" smtClean="0"/>
              <a:t>Cl</a:t>
            </a:r>
            <a:r>
              <a:rPr lang="en-US" sz="2400" baseline="-25000" dirty="0" smtClean="0"/>
              <a:t>3</a:t>
            </a:r>
            <a:r>
              <a:rPr lang="en-US" sz="2400" dirty="0" smtClean="0"/>
              <a:t>]</a:t>
            </a:r>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hangingPunct="0"/>
            <a:endParaRPr lang="en-US" sz="2000" b="1" dirty="0" smtClean="0"/>
          </a:p>
          <a:p>
            <a:pPr algn="just" hangingPunct="0">
              <a:lnSpc>
                <a:spcPct val="150000"/>
              </a:lnSpc>
              <a:buFont typeface="Arial" pitchFamily="34" charset="0"/>
              <a:buChar char="•"/>
            </a:pPr>
            <a:r>
              <a:rPr lang="en-US" sz="2000" dirty="0" smtClean="0"/>
              <a:t>In cis isomer, three </a:t>
            </a:r>
            <a:r>
              <a:rPr lang="en-US" sz="2000" dirty="0" err="1" smtClean="0"/>
              <a:t>Cl</a:t>
            </a:r>
            <a:r>
              <a:rPr lang="en-US" sz="2000" baseline="30000" dirty="0" smtClean="0"/>
              <a:t>-</a:t>
            </a:r>
            <a:r>
              <a:rPr lang="en-US" sz="2000" dirty="0" smtClean="0"/>
              <a:t> ions are on the triangular face of the octahedron and three NH</a:t>
            </a:r>
            <a:r>
              <a:rPr lang="en-US" sz="2000" baseline="-25000" dirty="0" smtClean="0"/>
              <a:t>3</a:t>
            </a:r>
            <a:r>
              <a:rPr lang="en-US" sz="2000" dirty="0" smtClean="0"/>
              <a:t> molecules are on the opposite triangular face of the octahedron hence is called facial isomer.</a:t>
            </a:r>
          </a:p>
          <a:p>
            <a:pPr algn="just" hangingPunct="0">
              <a:lnSpc>
                <a:spcPct val="150000"/>
              </a:lnSpc>
              <a:buFont typeface="Arial" pitchFamily="34" charset="0"/>
              <a:buChar char="•"/>
            </a:pPr>
            <a:r>
              <a:rPr lang="en-US" sz="2000" dirty="0" smtClean="0"/>
              <a:t>In trans isomer, three </a:t>
            </a:r>
            <a:r>
              <a:rPr lang="en-US" sz="2000" dirty="0" err="1" smtClean="0"/>
              <a:t>Cl</a:t>
            </a:r>
            <a:r>
              <a:rPr lang="en-US" sz="2000" baseline="30000" dirty="0" smtClean="0"/>
              <a:t>-</a:t>
            </a:r>
            <a:r>
              <a:rPr lang="en-US" sz="2000" dirty="0" smtClean="0"/>
              <a:t> ions are around the edge of the octahedron and three NH</a:t>
            </a:r>
            <a:r>
              <a:rPr lang="en-US" sz="2000" baseline="-25000" dirty="0" smtClean="0"/>
              <a:t>3</a:t>
            </a:r>
            <a:r>
              <a:rPr lang="en-US" sz="2000" dirty="0" smtClean="0"/>
              <a:t> molecules are at the opposite edge of the octahedron, hence is called peripheral isomer.</a:t>
            </a:r>
          </a:p>
          <a:p>
            <a:endParaRPr lang="en-US" sz="2000" dirty="0"/>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91" name="Object 3"/>
          <p:cNvGraphicFramePr>
            <a:graphicFrameLocks noChangeAspect="1"/>
          </p:cNvGraphicFramePr>
          <p:nvPr/>
        </p:nvGraphicFramePr>
        <p:xfrm>
          <a:off x="609600" y="990600"/>
          <a:ext cx="6279397" cy="2590800"/>
        </p:xfrm>
        <a:graphic>
          <a:graphicData uri="http://schemas.openxmlformats.org/presentationml/2006/ole">
            <p:oleObj spid="_x0000_s89091" name="CS ChemDraw Drawing" r:id="rId4" imgW="4084050" imgH="1689640" progId="ChemDraw.Document.6.0">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3508653"/>
          </a:xfrm>
          <a:prstGeom prst="rect">
            <a:avLst/>
          </a:prstGeom>
          <a:noFill/>
        </p:spPr>
        <p:txBody>
          <a:bodyPr wrap="square" rtlCol="0">
            <a:spAutoFit/>
          </a:bodyPr>
          <a:lstStyle/>
          <a:p>
            <a:pPr lvl="0" algn="ctr">
              <a:lnSpc>
                <a:spcPct val="150000"/>
              </a:lnSpc>
            </a:pPr>
            <a:r>
              <a:rPr lang="en-US" sz="2800" b="1" dirty="0" smtClean="0">
                <a:solidFill>
                  <a:srgbClr val="0070C0"/>
                </a:solidFill>
              </a:rPr>
              <a:t>[Mabcdef]</a:t>
            </a:r>
            <a:r>
              <a:rPr lang="en-US" sz="2800" b="1" baseline="30000" dirty="0" smtClean="0">
                <a:solidFill>
                  <a:srgbClr val="0070C0"/>
                </a:solidFill>
              </a:rPr>
              <a:t>±n </a:t>
            </a:r>
            <a:r>
              <a:rPr lang="en-US" sz="2800" b="1" dirty="0" smtClean="0">
                <a:solidFill>
                  <a:srgbClr val="0070C0"/>
                </a:solidFill>
              </a:rPr>
              <a:t>type</a:t>
            </a:r>
            <a:endParaRPr lang="en-US" sz="2800" dirty="0" smtClean="0">
              <a:solidFill>
                <a:srgbClr val="0070C0"/>
              </a:solidFill>
            </a:endParaRPr>
          </a:p>
          <a:p>
            <a:pPr algn="just">
              <a:lnSpc>
                <a:spcPct val="150000"/>
              </a:lnSpc>
            </a:pPr>
            <a:r>
              <a:rPr lang="en-US" sz="2400" dirty="0" smtClean="0"/>
              <a:t>In this type of complexes there are 15 different geometrical isomers in which all have optical isomers. Only one compound known is [Pt(</a:t>
            </a:r>
            <a:r>
              <a:rPr lang="en-US" sz="2400" dirty="0" err="1" smtClean="0"/>
              <a:t>py</a:t>
            </a:r>
            <a:r>
              <a:rPr lang="en-US" sz="2400" dirty="0" smtClean="0"/>
              <a:t>)(NH</a:t>
            </a:r>
            <a:r>
              <a:rPr lang="en-US" sz="2400" baseline="-25000" dirty="0" smtClean="0"/>
              <a:t>3</a:t>
            </a:r>
            <a:r>
              <a:rPr lang="en-US" sz="2400" dirty="0" smtClean="0"/>
              <a:t>)(NO</a:t>
            </a:r>
            <a:r>
              <a:rPr lang="en-US" sz="2400" baseline="-25000" dirty="0" smtClean="0"/>
              <a:t>2</a:t>
            </a:r>
            <a:r>
              <a:rPr lang="en-US" sz="2400" dirty="0" smtClean="0"/>
              <a:t>)</a:t>
            </a:r>
            <a:r>
              <a:rPr lang="en-US" sz="2400" dirty="0" err="1" smtClean="0"/>
              <a:t>ClBrI</a:t>
            </a:r>
            <a:r>
              <a:rPr lang="en-US" sz="2400" dirty="0" smtClean="0"/>
              <a:t>]. In this compound only three forms are obtained but no attempt has been made to isolate all the 15 isomers.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1"/>
            <a:ext cx="8305800" cy="7294305"/>
          </a:xfrm>
          <a:prstGeom prst="rect">
            <a:avLst/>
          </a:prstGeom>
          <a:noFill/>
        </p:spPr>
        <p:txBody>
          <a:bodyPr wrap="square" rtlCol="0">
            <a:spAutoFit/>
          </a:bodyPr>
          <a:lstStyle/>
          <a:p>
            <a:pPr algn="ctr"/>
            <a:r>
              <a:rPr lang="en-US" sz="2400" b="1" dirty="0" smtClean="0">
                <a:solidFill>
                  <a:schemeClr val="accent3"/>
                </a:solidFill>
              </a:rPr>
              <a:t>TYPES OF ISOMERISM</a:t>
            </a:r>
            <a:endParaRPr lang="en-US" dirty="0" smtClean="0"/>
          </a:p>
          <a:p>
            <a:pPr hangingPunct="0"/>
            <a:endParaRPr lang="en-US" b="1" dirty="0" smtClean="0"/>
          </a:p>
          <a:p>
            <a:pPr hangingPunct="0">
              <a:lnSpc>
                <a:spcPct val="150000"/>
              </a:lnSpc>
            </a:pPr>
            <a:r>
              <a:rPr lang="en-US" sz="2000" b="1" dirty="0" smtClean="0">
                <a:solidFill>
                  <a:srgbClr val="002060"/>
                </a:solidFill>
              </a:rPr>
              <a:t>Structural isomerism</a:t>
            </a:r>
          </a:p>
          <a:p>
            <a:pPr marL="800100" lvl="1" indent="-342900" hangingPunct="0">
              <a:lnSpc>
                <a:spcPct val="150000"/>
              </a:lnSpc>
              <a:buFont typeface="+mj-lt"/>
              <a:buAutoNum type="arabicPeriod"/>
            </a:pPr>
            <a:r>
              <a:rPr lang="en-US" sz="2000" dirty="0" smtClean="0">
                <a:solidFill>
                  <a:srgbClr val="00B050"/>
                </a:solidFill>
              </a:rPr>
              <a:t>Ionization isomerism</a:t>
            </a:r>
          </a:p>
          <a:p>
            <a:pPr marL="800100" lvl="1" indent="-342900" hangingPunct="0">
              <a:lnSpc>
                <a:spcPct val="150000"/>
              </a:lnSpc>
              <a:buFont typeface="+mj-lt"/>
              <a:buAutoNum type="arabicPeriod"/>
            </a:pPr>
            <a:r>
              <a:rPr lang="en-US" sz="2000" dirty="0" smtClean="0">
                <a:solidFill>
                  <a:srgbClr val="00B050"/>
                </a:solidFill>
              </a:rPr>
              <a:t>Hydrate isomerism</a:t>
            </a:r>
          </a:p>
          <a:p>
            <a:pPr marL="800100" lvl="1" indent="-342900" hangingPunct="0">
              <a:lnSpc>
                <a:spcPct val="150000"/>
              </a:lnSpc>
              <a:buFont typeface="+mj-lt"/>
              <a:buAutoNum type="arabicPeriod"/>
            </a:pPr>
            <a:r>
              <a:rPr lang="en-US" sz="2000" dirty="0" smtClean="0">
                <a:solidFill>
                  <a:srgbClr val="00B050"/>
                </a:solidFill>
              </a:rPr>
              <a:t>Ligand isomerism</a:t>
            </a:r>
          </a:p>
          <a:p>
            <a:pPr marL="800100" lvl="1" indent="-342900" hangingPunct="0">
              <a:lnSpc>
                <a:spcPct val="150000"/>
              </a:lnSpc>
              <a:buFont typeface="+mj-lt"/>
              <a:buAutoNum type="arabicPeriod"/>
            </a:pPr>
            <a:r>
              <a:rPr lang="en-US" sz="2000" dirty="0" smtClean="0">
                <a:solidFill>
                  <a:srgbClr val="00B050"/>
                </a:solidFill>
              </a:rPr>
              <a:t>Linkage (salt) isomerism</a:t>
            </a:r>
          </a:p>
          <a:p>
            <a:pPr marL="800100" lvl="1" indent="-342900" hangingPunct="0">
              <a:lnSpc>
                <a:spcPct val="150000"/>
              </a:lnSpc>
              <a:buFont typeface="+mj-lt"/>
              <a:buAutoNum type="arabicPeriod"/>
            </a:pPr>
            <a:r>
              <a:rPr lang="en-US" sz="2000" dirty="0" smtClean="0">
                <a:solidFill>
                  <a:srgbClr val="00B050"/>
                </a:solidFill>
              </a:rPr>
              <a:t>Co-ordination position isomerism</a:t>
            </a:r>
          </a:p>
          <a:p>
            <a:pPr marL="800100" lvl="1" indent="-342900" hangingPunct="0">
              <a:lnSpc>
                <a:spcPct val="150000"/>
              </a:lnSpc>
              <a:buFont typeface="+mj-lt"/>
              <a:buAutoNum type="arabicPeriod"/>
            </a:pPr>
            <a:r>
              <a:rPr lang="en-US" sz="2000" dirty="0" smtClean="0">
                <a:solidFill>
                  <a:srgbClr val="00B050"/>
                </a:solidFill>
              </a:rPr>
              <a:t>Co-ordination isomerism</a:t>
            </a:r>
          </a:p>
          <a:p>
            <a:pPr hangingPunct="0">
              <a:lnSpc>
                <a:spcPct val="150000"/>
              </a:lnSpc>
            </a:pPr>
            <a:r>
              <a:rPr lang="en-US" sz="2000" b="1" dirty="0" smtClean="0">
                <a:solidFill>
                  <a:srgbClr val="002060"/>
                </a:solidFill>
              </a:rPr>
              <a:t>Stereoisomerism</a:t>
            </a:r>
            <a:endParaRPr lang="en-US" sz="2000" dirty="0">
              <a:solidFill>
                <a:srgbClr val="002060"/>
              </a:solidFill>
            </a:endParaRPr>
          </a:p>
          <a:p>
            <a:pPr marL="800100" lvl="1" indent="-342900" hangingPunct="0">
              <a:lnSpc>
                <a:spcPct val="150000"/>
              </a:lnSpc>
              <a:buFont typeface="+mj-lt"/>
              <a:buAutoNum type="arabicPeriod"/>
            </a:pPr>
            <a:r>
              <a:rPr lang="en-US" sz="2000" dirty="0" smtClean="0">
                <a:solidFill>
                  <a:srgbClr val="00B050"/>
                </a:solidFill>
              </a:rPr>
              <a:t>Geometrical isomerism </a:t>
            </a:r>
            <a:r>
              <a:rPr lang="en-US" sz="2000" dirty="0">
                <a:solidFill>
                  <a:srgbClr val="00B050"/>
                </a:solidFill>
              </a:rPr>
              <a:t>(cis-trans isomerism)</a:t>
            </a:r>
          </a:p>
          <a:p>
            <a:pPr marL="800100" lvl="1" indent="-342900" hangingPunct="0">
              <a:lnSpc>
                <a:spcPct val="150000"/>
              </a:lnSpc>
              <a:buFont typeface="+mj-lt"/>
              <a:buAutoNum type="arabicPeriod"/>
            </a:pPr>
            <a:r>
              <a:rPr lang="en-US" sz="2000" dirty="0" smtClean="0">
                <a:solidFill>
                  <a:srgbClr val="00B050"/>
                </a:solidFill>
              </a:rPr>
              <a:t>Optical isomerism (mirror </a:t>
            </a:r>
            <a:r>
              <a:rPr lang="en-US" sz="2000" dirty="0">
                <a:solidFill>
                  <a:srgbClr val="00B050"/>
                </a:solidFill>
              </a:rPr>
              <a:t>image isomerism)</a:t>
            </a:r>
            <a:endParaRPr lang="en-US" dirty="0">
              <a:solidFill>
                <a:srgbClr val="00B050"/>
              </a:solidFill>
            </a:endParaRPr>
          </a:p>
          <a:p>
            <a:pPr lvl="0" hangingPunct="0"/>
            <a:endParaRPr lang="en-US" dirty="0"/>
          </a:p>
          <a:p>
            <a:r>
              <a:rPr lang="en-US" dirty="0" smtClean="0"/>
              <a:t>                                                                                                                                                                  </a:t>
            </a:r>
            <a:endParaRPr lang="en-US" dirty="0"/>
          </a:p>
          <a:p>
            <a:pPr hangingPunct="0"/>
            <a:endParaRPr lang="en-US" dirty="0"/>
          </a:p>
          <a:p>
            <a:pPr lvl="0" hangingPunct="0"/>
            <a:endParaRPr lang="en-US" dirty="0"/>
          </a:p>
          <a:p>
            <a:pPr hangingPunct="0"/>
            <a:r>
              <a:rPr lang="en-GB" dirty="0"/>
              <a:t> </a:t>
            </a:r>
            <a:endParaRPr lang="en-US" dirty="0"/>
          </a:p>
          <a:p>
            <a:pPr lvl="0" hangingPunct="0"/>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534400" cy="6740307"/>
          </a:xfrm>
          <a:prstGeom prst="rect">
            <a:avLst/>
          </a:prstGeom>
          <a:noFill/>
        </p:spPr>
        <p:txBody>
          <a:bodyPr wrap="square" rtlCol="0">
            <a:spAutoFit/>
          </a:bodyPr>
          <a:lstStyle/>
          <a:p>
            <a:pPr>
              <a:lnSpc>
                <a:spcPct val="150000"/>
              </a:lnSpc>
            </a:pPr>
            <a:r>
              <a:rPr lang="en-US" sz="2400" b="1" dirty="0" smtClean="0">
                <a:solidFill>
                  <a:schemeClr val="accent3"/>
                </a:solidFill>
              </a:rPr>
              <a:t>Octahedral Complexes containing monodentate and symmetrical bidentate ligands</a:t>
            </a:r>
          </a:p>
          <a:p>
            <a:pPr algn="ctr">
              <a:lnSpc>
                <a:spcPct val="150000"/>
              </a:lnSpc>
            </a:pPr>
            <a:r>
              <a:rPr lang="en-US" sz="2400" b="1" dirty="0" smtClean="0">
                <a:solidFill>
                  <a:srgbClr val="0070C0"/>
                </a:solidFill>
              </a:rPr>
              <a:t>[M(AA)</a:t>
            </a:r>
            <a:r>
              <a:rPr lang="en-US" sz="2400" b="1" baseline="-25000" dirty="0" smtClean="0">
                <a:solidFill>
                  <a:srgbClr val="0070C0"/>
                </a:solidFill>
              </a:rPr>
              <a:t>2</a:t>
            </a:r>
            <a:r>
              <a:rPr lang="en-US" sz="2400" b="1" dirty="0" smtClean="0">
                <a:solidFill>
                  <a:srgbClr val="0070C0"/>
                </a:solidFill>
              </a:rPr>
              <a:t>a</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p>
          <a:p>
            <a:pPr algn="ctr">
              <a:lnSpc>
                <a:spcPct val="150000"/>
              </a:lnSpc>
            </a:pPr>
            <a:endParaRPr lang="en-US" sz="2400" b="1" dirty="0" smtClean="0">
              <a:solidFill>
                <a:srgbClr val="0070C0"/>
              </a:solidFill>
            </a:endParaRPr>
          </a:p>
          <a:p>
            <a:pPr algn="ctr">
              <a:lnSpc>
                <a:spcPct val="150000"/>
              </a:lnSpc>
            </a:pPr>
            <a:endParaRPr lang="en-US" sz="2400" b="1" dirty="0" smtClean="0">
              <a:solidFill>
                <a:srgbClr val="0070C0"/>
              </a:solidFill>
            </a:endParaRPr>
          </a:p>
          <a:p>
            <a:pPr algn="ctr">
              <a:lnSpc>
                <a:spcPct val="150000"/>
              </a:lnSpc>
            </a:pPr>
            <a:endParaRPr lang="en-US" sz="2400" b="1" dirty="0" smtClean="0">
              <a:solidFill>
                <a:srgbClr val="0070C0"/>
              </a:solidFill>
            </a:endParaRPr>
          </a:p>
          <a:p>
            <a:pPr algn="ctr">
              <a:lnSpc>
                <a:spcPct val="150000"/>
              </a:lnSpc>
            </a:pPr>
            <a:endParaRPr lang="en-US" sz="2400" b="1" dirty="0" smtClean="0">
              <a:solidFill>
                <a:srgbClr val="0070C0"/>
              </a:solidFill>
            </a:endParaRPr>
          </a:p>
          <a:p>
            <a:pPr algn="ctr">
              <a:lnSpc>
                <a:spcPct val="150000"/>
              </a:lnSpc>
            </a:pPr>
            <a:endParaRPr lang="en-US" sz="2400" b="1" dirty="0" smtClean="0">
              <a:solidFill>
                <a:srgbClr val="0070C0"/>
              </a:solidFill>
            </a:endParaRPr>
          </a:p>
          <a:p>
            <a:pPr algn="ctr">
              <a:lnSpc>
                <a:spcPct val="150000"/>
              </a:lnSpc>
            </a:pPr>
            <a:endParaRPr lang="en-US" sz="2400" dirty="0">
              <a:solidFill>
                <a:srgbClr val="0070C0"/>
              </a:solidFill>
            </a:endParaRPr>
          </a:p>
          <a:p>
            <a:pPr>
              <a:lnSpc>
                <a:spcPct val="150000"/>
              </a:lnSpc>
            </a:pPr>
            <a:r>
              <a:rPr lang="en-US" sz="2400" dirty="0" smtClean="0"/>
              <a:t>In cis isomer, ‘a’ are cis to each other and in trans isomers ‘a’ are trans to each other.</a:t>
            </a:r>
          </a:p>
          <a:p>
            <a:pPr>
              <a:lnSpc>
                <a:spcPct val="150000"/>
              </a:lnSpc>
            </a:pPr>
            <a:endParaRPr lang="en-US" sz="2400" b="1" dirty="0" smtClean="0">
              <a:solidFill>
                <a:srgbClr val="0070C0"/>
              </a:solidFill>
            </a:endParaRPr>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928518" y="2194727"/>
          <a:ext cx="6303734" cy="2834473"/>
        </p:xfrm>
        <a:graphic>
          <a:graphicData uri="http://schemas.openxmlformats.org/presentationml/2006/ole">
            <p:oleObj spid="_x0000_s145410" name="CS ChemDraw Drawing" r:id="rId4" imgW="3625232" imgH="1630194" progId="ChemDraw.Document.6.0">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6647974"/>
          </a:xfrm>
          <a:prstGeom prst="rect">
            <a:avLst/>
          </a:prstGeom>
          <a:noFill/>
        </p:spPr>
        <p:txBody>
          <a:bodyPr wrap="square" rtlCol="0">
            <a:spAutoFit/>
          </a:bodyPr>
          <a:lstStyle/>
          <a:p>
            <a:pPr hangingPunct="0">
              <a:lnSpc>
                <a:spcPct val="150000"/>
              </a:lnSpc>
            </a:pPr>
            <a:r>
              <a:rPr lang="en-US" sz="2400" dirty="0" smtClean="0"/>
              <a:t>Example: [Co(en)</a:t>
            </a:r>
            <a:r>
              <a:rPr lang="en-US" sz="2400" baseline="-25000" dirty="0" smtClean="0"/>
              <a:t>2</a:t>
            </a:r>
            <a:r>
              <a:rPr lang="en-US" sz="2400" dirty="0" smtClean="0"/>
              <a:t>(NO</a:t>
            </a:r>
            <a:r>
              <a:rPr lang="en-US" sz="2400" baseline="-25000" dirty="0" smtClean="0"/>
              <a:t>2</a:t>
            </a:r>
            <a:r>
              <a:rPr lang="en-US" sz="2400" dirty="0" smtClean="0"/>
              <a:t>)</a:t>
            </a:r>
            <a:r>
              <a:rPr lang="en-US" sz="2400" baseline="-25000" dirty="0" smtClean="0"/>
              <a:t>2</a:t>
            </a:r>
            <a:r>
              <a:rPr lang="en-US" sz="2400" dirty="0" smtClean="0"/>
              <a:t>]</a:t>
            </a:r>
            <a:r>
              <a:rPr lang="en-US" sz="2400" baseline="30000" dirty="0" smtClean="0"/>
              <a:t>+</a:t>
            </a:r>
            <a:r>
              <a:rPr lang="en-US" sz="2400" dirty="0" smtClean="0"/>
              <a:t>, [</a:t>
            </a:r>
            <a:r>
              <a:rPr lang="en-US" sz="2400" dirty="0" err="1" smtClean="0"/>
              <a:t>Ir</a:t>
            </a:r>
            <a:r>
              <a:rPr lang="en-US" sz="2400" dirty="0" smtClean="0"/>
              <a:t>(C</a:t>
            </a:r>
            <a:r>
              <a:rPr lang="en-US" sz="2400" baseline="-25000" dirty="0" smtClean="0"/>
              <a:t>2</a:t>
            </a:r>
            <a:r>
              <a:rPr lang="en-US" sz="2400" dirty="0" smtClean="0"/>
              <a:t>O</a:t>
            </a:r>
            <a:r>
              <a:rPr lang="en-US" sz="2400" baseline="-25000" dirty="0" smtClean="0"/>
              <a:t>4</a:t>
            </a:r>
            <a:r>
              <a:rPr lang="en-US" sz="2400" dirty="0" smtClean="0"/>
              <a:t>)</a:t>
            </a:r>
            <a:r>
              <a:rPr lang="en-US" sz="2400" baseline="-25000" dirty="0" smtClean="0"/>
              <a:t>2</a:t>
            </a:r>
            <a:r>
              <a:rPr lang="en-US" sz="2400" dirty="0" smtClean="0"/>
              <a:t>Cl</a:t>
            </a:r>
            <a:r>
              <a:rPr lang="en-US" sz="2400" baseline="-25000" dirty="0" smtClean="0"/>
              <a:t>2</a:t>
            </a:r>
            <a:r>
              <a:rPr lang="en-US" sz="2400" dirty="0" smtClean="0"/>
              <a:t>]</a:t>
            </a:r>
            <a:r>
              <a:rPr lang="en-US" sz="2400" baseline="30000" dirty="0" smtClean="0"/>
              <a:t>2-</a:t>
            </a:r>
            <a:r>
              <a:rPr lang="en-US" sz="2400" dirty="0" smtClean="0"/>
              <a:t>, [</a:t>
            </a:r>
            <a:r>
              <a:rPr lang="en-US" sz="2400" dirty="0" err="1" smtClean="0"/>
              <a:t>Rr</a:t>
            </a:r>
            <a:r>
              <a:rPr lang="en-US" sz="2400" dirty="0" smtClean="0"/>
              <a:t>(C</a:t>
            </a:r>
            <a:r>
              <a:rPr lang="en-US" sz="2400" baseline="-25000" dirty="0" smtClean="0"/>
              <a:t>2</a:t>
            </a:r>
            <a:r>
              <a:rPr lang="en-US" sz="2400" dirty="0" smtClean="0"/>
              <a:t>O</a:t>
            </a:r>
            <a:r>
              <a:rPr lang="en-US" sz="2400" baseline="-25000" dirty="0" smtClean="0"/>
              <a:t>4</a:t>
            </a:r>
            <a:r>
              <a:rPr lang="en-US" sz="2400" dirty="0" smtClean="0"/>
              <a:t>)</a:t>
            </a:r>
            <a:r>
              <a:rPr lang="en-US" sz="2400" baseline="-25000" dirty="0" smtClean="0"/>
              <a:t>2</a:t>
            </a:r>
            <a:r>
              <a:rPr lang="en-US" sz="2400" dirty="0" smtClean="0"/>
              <a:t>Cl</a:t>
            </a:r>
            <a:r>
              <a:rPr lang="en-US" sz="2400" baseline="-25000" dirty="0" smtClean="0"/>
              <a:t>2</a:t>
            </a:r>
            <a:r>
              <a:rPr lang="en-US" sz="2400" dirty="0" smtClean="0"/>
              <a:t>]</a:t>
            </a:r>
            <a:r>
              <a:rPr lang="en-US" sz="2400" baseline="30000" dirty="0" smtClean="0"/>
              <a:t>2-</a:t>
            </a:r>
            <a:r>
              <a:rPr lang="en-US" sz="2400" dirty="0" smtClean="0"/>
              <a:t>, </a:t>
            </a:r>
            <a:r>
              <a:rPr lang="en-US" sz="2400" dirty="0" smtClean="0">
                <a:solidFill>
                  <a:schemeClr val="accent1"/>
                </a:solidFill>
              </a:rPr>
              <a:t>[Co(en)</a:t>
            </a:r>
            <a:r>
              <a:rPr lang="en-US" sz="2400" baseline="-25000" dirty="0" smtClean="0">
                <a:solidFill>
                  <a:schemeClr val="accent1"/>
                </a:solidFill>
              </a:rPr>
              <a:t>2</a:t>
            </a:r>
            <a:r>
              <a:rPr lang="en-US" sz="2400" dirty="0" smtClean="0">
                <a:solidFill>
                  <a:schemeClr val="accent1"/>
                </a:solidFill>
              </a:rPr>
              <a:t>Cl</a:t>
            </a:r>
            <a:r>
              <a:rPr lang="en-US" sz="2400" baseline="-25000" dirty="0" smtClean="0">
                <a:solidFill>
                  <a:schemeClr val="accent1"/>
                </a:solidFill>
              </a:rPr>
              <a:t>2</a:t>
            </a:r>
            <a:r>
              <a:rPr lang="en-US" sz="2400" dirty="0" smtClean="0">
                <a:solidFill>
                  <a:schemeClr val="accent1"/>
                </a:solidFill>
              </a:rPr>
              <a:t>]</a:t>
            </a:r>
            <a:r>
              <a:rPr lang="en-US" sz="2400" baseline="30000" dirty="0" smtClean="0">
                <a:solidFill>
                  <a:schemeClr val="accent1"/>
                </a:solidFill>
              </a:rPr>
              <a:t>+</a:t>
            </a:r>
            <a:r>
              <a:rPr lang="en-US" sz="2400" dirty="0" smtClean="0"/>
              <a:t>, [Cr(C</a:t>
            </a:r>
            <a:r>
              <a:rPr lang="en-US" sz="2400" baseline="-25000" dirty="0" smtClean="0"/>
              <a:t>2</a:t>
            </a:r>
            <a:r>
              <a:rPr lang="en-US" sz="2400" dirty="0" smtClean="0"/>
              <a:t>O</a:t>
            </a:r>
            <a:r>
              <a:rPr lang="en-US" sz="2400" baseline="-25000" dirty="0" smtClean="0"/>
              <a:t>4</a:t>
            </a:r>
            <a:r>
              <a:rPr lang="en-US" sz="2400" dirty="0" smtClean="0"/>
              <a:t>)</a:t>
            </a:r>
            <a:r>
              <a:rPr lang="en-US" sz="2400" baseline="-25000" dirty="0" smtClean="0"/>
              <a:t>2 </a:t>
            </a:r>
            <a:r>
              <a:rPr lang="en-US" sz="2400" dirty="0" smtClean="0"/>
              <a:t>(H</a:t>
            </a:r>
            <a:r>
              <a:rPr lang="en-US" sz="2400" baseline="-25000" dirty="0" smtClean="0"/>
              <a:t>2</a:t>
            </a:r>
            <a:r>
              <a:rPr lang="en-US" sz="2400" dirty="0" smtClean="0"/>
              <a:t>O)</a:t>
            </a:r>
            <a:r>
              <a:rPr lang="en-US" sz="2400" baseline="-25000" dirty="0" smtClean="0"/>
              <a:t>2</a:t>
            </a:r>
            <a:r>
              <a:rPr lang="en-US" sz="2400" dirty="0" smtClean="0"/>
              <a:t>]</a:t>
            </a:r>
            <a:r>
              <a:rPr lang="en-US" sz="2400" baseline="30000" dirty="0" smtClean="0"/>
              <a:t>-</a:t>
            </a:r>
            <a:r>
              <a:rPr lang="en-US" sz="2400" dirty="0" smtClean="0"/>
              <a:t> etc.</a:t>
            </a:r>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dirty="0" smtClean="0"/>
          </a:p>
          <a:p>
            <a:pPr hangingPunct="0"/>
            <a:endParaRPr lang="en-US" sz="2400" dirty="0" smtClean="0"/>
          </a:p>
          <a:p>
            <a:pPr hangingPunct="0"/>
            <a:endParaRPr lang="en-US" sz="2400" dirty="0" smtClean="0"/>
          </a:p>
          <a:p>
            <a:pPr hangingPunct="0"/>
            <a:r>
              <a:rPr lang="en-US" sz="2400" dirty="0" smtClean="0"/>
              <a:t>In cis isomer two </a:t>
            </a:r>
            <a:r>
              <a:rPr lang="en-US" sz="2400" dirty="0" err="1" smtClean="0"/>
              <a:t>Cl</a:t>
            </a:r>
            <a:r>
              <a:rPr lang="en-US" sz="2400" baseline="30000" dirty="0" smtClean="0"/>
              <a:t>-</a:t>
            </a:r>
            <a:r>
              <a:rPr lang="en-US" sz="2400" dirty="0" smtClean="0"/>
              <a:t> ions are cis to each other and trans isomers two </a:t>
            </a:r>
            <a:r>
              <a:rPr lang="en-US" sz="2400" dirty="0" err="1" smtClean="0"/>
              <a:t>Cl</a:t>
            </a:r>
            <a:r>
              <a:rPr lang="en-US" sz="2400" baseline="30000" dirty="0" smtClean="0"/>
              <a:t>-</a:t>
            </a:r>
            <a:r>
              <a:rPr lang="en-US" sz="2400" dirty="0" smtClean="0"/>
              <a:t> ions are trans to each other.</a:t>
            </a:r>
          </a:p>
          <a:p>
            <a:pPr hangingPunct="0"/>
            <a:endParaRPr lang="en-US" sz="2400" dirty="0" smtClean="0"/>
          </a:p>
          <a:p>
            <a:pPr hangingPunct="0"/>
            <a:endParaRPr lang="en-US" dirty="0" smtClean="0"/>
          </a:p>
          <a:p>
            <a:endParaRPr lang="en-US" dirty="0"/>
          </a:p>
        </p:txBody>
      </p:sp>
      <p:sp>
        <p:nvSpPr>
          <p:cNvPr id="139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92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9267" name="Object 3"/>
          <p:cNvGraphicFramePr>
            <a:graphicFrameLocks noChangeAspect="1"/>
          </p:cNvGraphicFramePr>
          <p:nvPr/>
        </p:nvGraphicFramePr>
        <p:xfrm>
          <a:off x="533400" y="1600200"/>
          <a:ext cx="6742624" cy="3124200"/>
        </p:xfrm>
        <a:graphic>
          <a:graphicData uri="http://schemas.openxmlformats.org/presentationml/2006/ole">
            <p:oleObj spid="_x0000_s139267" name="CS ChemDraw Drawing" r:id="rId4" imgW="3640337" imgH="1686938" progId="ChemDraw.Document.6.0">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3816429"/>
          </a:xfrm>
          <a:prstGeom prst="rect">
            <a:avLst/>
          </a:prstGeom>
          <a:noFill/>
        </p:spPr>
        <p:txBody>
          <a:bodyPr wrap="square" rtlCol="0">
            <a:spAutoFit/>
          </a:bodyPr>
          <a:lstStyle/>
          <a:p>
            <a:pPr algn="ctr"/>
            <a:r>
              <a:rPr lang="en-US" sz="2400" b="1" dirty="0" smtClean="0">
                <a:solidFill>
                  <a:srgbClr val="0070C0"/>
                </a:solidFill>
              </a:rPr>
              <a:t>[M(AA)</a:t>
            </a:r>
            <a:r>
              <a:rPr lang="en-US" sz="2400" b="1" baseline="-25000" dirty="0" smtClean="0">
                <a:solidFill>
                  <a:srgbClr val="0070C0"/>
                </a:solidFill>
              </a:rPr>
              <a:t>2</a:t>
            </a:r>
            <a:r>
              <a:rPr lang="en-US" sz="2400" b="1" dirty="0" smtClean="0">
                <a:solidFill>
                  <a:srgbClr val="0070C0"/>
                </a:solidFill>
              </a:rPr>
              <a:t>ab]</a:t>
            </a:r>
            <a:r>
              <a:rPr lang="en-US" sz="2400" b="1" baseline="30000" dirty="0" smtClean="0">
                <a:solidFill>
                  <a:srgbClr val="0070C0"/>
                </a:solidFill>
              </a:rPr>
              <a:t>±n</a:t>
            </a:r>
            <a:r>
              <a:rPr lang="en-US" sz="2400" b="1" dirty="0" smtClean="0">
                <a:solidFill>
                  <a:srgbClr val="0070C0"/>
                </a:solidFill>
              </a:rPr>
              <a:t> type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sz="2000" dirty="0" smtClean="0"/>
              <a:t>Example: </a:t>
            </a:r>
            <a:r>
              <a:rPr lang="en-US" sz="2000" dirty="0" smtClean="0">
                <a:solidFill>
                  <a:schemeClr val="accent1"/>
                </a:solidFill>
              </a:rPr>
              <a:t>[Co(en)</a:t>
            </a:r>
            <a:r>
              <a:rPr lang="en-US" sz="2000" baseline="-25000" dirty="0" smtClean="0">
                <a:solidFill>
                  <a:schemeClr val="accent1"/>
                </a:solidFill>
              </a:rPr>
              <a:t>2</a:t>
            </a:r>
            <a:r>
              <a:rPr lang="en-US" sz="2000" dirty="0" smtClean="0">
                <a:solidFill>
                  <a:schemeClr val="accent1"/>
                </a:solidFill>
              </a:rPr>
              <a:t>(NH</a:t>
            </a:r>
            <a:r>
              <a:rPr lang="en-US" sz="2000" baseline="-25000" dirty="0" smtClean="0">
                <a:solidFill>
                  <a:schemeClr val="accent1"/>
                </a:solidFill>
              </a:rPr>
              <a:t>3</a:t>
            </a:r>
            <a:r>
              <a:rPr lang="en-US" sz="2000" dirty="0" smtClean="0">
                <a:solidFill>
                  <a:schemeClr val="accent1"/>
                </a:solidFill>
              </a:rPr>
              <a:t>)</a:t>
            </a:r>
            <a:r>
              <a:rPr lang="en-US" sz="2000" dirty="0" err="1" smtClean="0">
                <a:solidFill>
                  <a:schemeClr val="accent1"/>
                </a:solidFill>
              </a:rPr>
              <a:t>Cl</a:t>
            </a:r>
            <a:r>
              <a:rPr lang="en-US" sz="2000" dirty="0" smtClean="0">
                <a:solidFill>
                  <a:schemeClr val="accent1"/>
                </a:solidFill>
              </a:rPr>
              <a:t>]</a:t>
            </a:r>
            <a:r>
              <a:rPr lang="en-US" sz="2000" baseline="30000" dirty="0" smtClean="0">
                <a:solidFill>
                  <a:schemeClr val="accent1"/>
                </a:solidFill>
              </a:rPr>
              <a:t>2+</a:t>
            </a:r>
            <a:r>
              <a:rPr lang="en-US" sz="2000" dirty="0" smtClean="0"/>
              <a:t>, [</a:t>
            </a:r>
            <a:r>
              <a:rPr lang="en-US" sz="2000" dirty="0" err="1" smtClean="0"/>
              <a:t>Ru</a:t>
            </a:r>
            <a:r>
              <a:rPr lang="en-US" sz="2000" dirty="0" smtClean="0"/>
              <a:t>(</a:t>
            </a:r>
            <a:r>
              <a:rPr lang="en-US" sz="2000" dirty="0" err="1" smtClean="0"/>
              <a:t>py</a:t>
            </a:r>
            <a:r>
              <a:rPr lang="en-US" sz="2000" dirty="0" smtClean="0"/>
              <a:t>)(C</a:t>
            </a:r>
            <a:r>
              <a:rPr lang="en-US" sz="2000" baseline="-25000" dirty="0" smtClean="0"/>
              <a:t>2</a:t>
            </a:r>
            <a:r>
              <a:rPr lang="en-US" sz="2000" dirty="0" smtClean="0"/>
              <a:t>O</a:t>
            </a:r>
            <a:r>
              <a:rPr lang="en-US" sz="2000" baseline="-25000" dirty="0" smtClean="0"/>
              <a:t>4</a:t>
            </a:r>
            <a:r>
              <a:rPr lang="en-US" sz="2000" dirty="0" smtClean="0"/>
              <a:t>)</a:t>
            </a:r>
            <a:r>
              <a:rPr lang="en-US" sz="2000" baseline="-25000" dirty="0" smtClean="0"/>
              <a:t>2 </a:t>
            </a:r>
            <a:r>
              <a:rPr lang="en-US" sz="2000" dirty="0" smtClean="0"/>
              <a:t>(NO)] etc.</a:t>
            </a:r>
          </a:p>
          <a:p>
            <a:endParaRPr lang="en-US"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7217" name="Object 1"/>
          <p:cNvGraphicFramePr>
            <a:graphicFrameLocks noChangeAspect="1"/>
          </p:cNvGraphicFramePr>
          <p:nvPr/>
        </p:nvGraphicFramePr>
        <p:xfrm>
          <a:off x="1295400" y="762000"/>
          <a:ext cx="5838826" cy="2620576"/>
        </p:xfrm>
        <a:graphic>
          <a:graphicData uri="http://schemas.openxmlformats.org/presentationml/2006/ole">
            <p:oleObj spid="_x0000_s137217" name="CS ChemDraw Drawing" r:id="rId4" imgW="3625232" imgH="1630194" progId="ChemDraw.Document.6.0">
              <p:embed/>
            </p:oleObj>
          </a:graphicData>
        </a:graphic>
      </p:graphicFrame>
      <p:sp>
        <p:nvSpPr>
          <p:cNvPr id="1372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7219" name="Object 3"/>
          <p:cNvGraphicFramePr>
            <a:graphicFrameLocks noChangeAspect="1"/>
          </p:cNvGraphicFramePr>
          <p:nvPr/>
        </p:nvGraphicFramePr>
        <p:xfrm>
          <a:off x="990599" y="3773649"/>
          <a:ext cx="6324601" cy="2855751"/>
        </p:xfrm>
        <a:graphic>
          <a:graphicData uri="http://schemas.openxmlformats.org/presentationml/2006/ole">
            <p:oleObj spid="_x0000_s137219" name="CS ChemDraw Drawing" r:id="rId5" imgW="3736362" imgH="1686668" progId="ChemDraw.Document.6.0">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3877985"/>
          </a:xfrm>
          <a:prstGeom prst="rect">
            <a:avLst/>
          </a:prstGeom>
          <a:noFill/>
        </p:spPr>
        <p:txBody>
          <a:bodyPr wrap="square" rtlCol="0">
            <a:spAutoFit/>
          </a:bodyPr>
          <a:lstStyle/>
          <a:p>
            <a:pPr algn="ctr"/>
            <a:r>
              <a:rPr lang="en-US" sz="2400" b="1" dirty="0" smtClean="0">
                <a:solidFill>
                  <a:srgbClr val="0070C0"/>
                </a:solidFill>
              </a:rPr>
              <a:t>[M(AA)a</a:t>
            </a:r>
            <a:r>
              <a:rPr lang="en-US" sz="2400" b="1" baseline="-25000" dirty="0" smtClean="0">
                <a:solidFill>
                  <a:srgbClr val="0070C0"/>
                </a:solidFill>
              </a:rPr>
              <a:t>2</a:t>
            </a:r>
            <a:r>
              <a:rPr lang="en-US" sz="2400" b="1" dirty="0" smtClean="0">
                <a:solidFill>
                  <a:srgbClr val="0070C0"/>
                </a:solidFill>
              </a:rPr>
              <a:t>b</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sz="2400" dirty="0" smtClean="0"/>
              <a:t>Example: </a:t>
            </a:r>
            <a:r>
              <a:rPr lang="en-US" sz="2400" dirty="0" smtClean="0">
                <a:solidFill>
                  <a:schemeClr val="accent1"/>
                </a:solidFill>
              </a:rPr>
              <a:t>[Co(en)(NH</a:t>
            </a:r>
            <a:r>
              <a:rPr lang="en-US" sz="2400" baseline="-25000" dirty="0" smtClean="0">
                <a:solidFill>
                  <a:schemeClr val="accent1"/>
                </a:solidFill>
              </a:rPr>
              <a:t>3</a:t>
            </a:r>
            <a:r>
              <a:rPr lang="en-US" sz="2400" dirty="0" smtClean="0">
                <a:solidFill>
                  <a:schemeClr val="accent1"/>
                </a:solidFill>
              </a:rPr>
              <a:t>)</a:t>
            </a:r>
            <a:r>
              <a:rPr lang="en-US" sz="2400" baseline="-25000" dirty="0" smtClean="0">
                <a:solidFill>
                  <a:schemeClr val="accent1"/>
                </a:solidFill>
              </a:rPr>
              <a:t>2</a:t>
            </a:r>
            <a:r>
              <a:rPr lang="en-US" sz="2400" dirty="0" smtClean="0">
                <a:solidFill>
                  <a:schemeClr val="accent1"/>
                </a:solidFill>
              </a:rPr>
              <a:t>Cl</a:t>
            </a:r>
            <a:r>
              <a:rPr lang="en-US" sz="2400" baseline="-25000" dirty="0" smtClean="0">
                <a:solidFill>
                  <a:schemeClr val="accent1"/>
                </a:solidFill>
              </a:rPr>
              <a:t>2</a:t>
            </a:r>
            <a:r>
              <a:rPr lang="en-US" sz="2400" dirty="0" smtClean="0">
                <a:solidFill>
                  <a:schemeClr val="accent1"/>
                </a:solidFill>
              </a:rPr>
              <a:t>]</a:t>
            </a:r>
            <a:r>
              <a:rPr lang="en-US" sz="2400" baseline="30000" dirty="0" smtClean="0">
                <a:solidFill>
                  <a:schemeClr val="accent1"/>
                </a:solidFill>
              </a:rPr>
              <a:t>2+</a:t>
            </a:r>
            <a:endParaRPr lang="en-US" sz="2400" dirty="0" smtClean="0">
              <a:solidFill>
                <a:schemeClr val="accent1"/>
              </a:solidFill>
            </a:endParaRPr>
          </a:p>
          <a:p>
            <a:endParaRPr lang="en-US" dirty="0"/>
          </a:p>
        </p:txBody>
      </p:sp>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5169" name="Object 1"/>
          <p:cNvGraphicFramePr>
            <a:graphicFrameLocks noChangeAspect="1"/>
          </p:cNvGraphicFramePr>
          <p:nvPr/>
        </p:nvGraphicFramePr>
        <p:xfrm>
          <a:off x="917089" y="760555"/>
          <a:ext cx="6245711" cy="2516045"/>
        </p:xfrm>
        <a:graphic>
          <a:graphicData uri="http://schemas.openxmlformats.org/presentationml/2006/ole">
            <p:oleObj spid="_x0000_s135169" name="CS ChemDraw Drawing" r:id="rId4" imgW="4018235" imgH="1616683" progId="ChemDraw.Document.6.0">
              <p:embed/>
            </p:oleObj>
          </a:graphicData>
        </a:graphic>
      </p:graphicFrame>
      <p:sp>
        <p:nvSpPr>
          <p:cNvPr id="135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5171" name="Object 3"/>
          <p:cNvGraphicFramePr>
            <a:graphicFrameLocks noChangeAspect="1"/>
          </p:cNvGraphicFramePr>
          <p:nvPr/>
        </p:nvGraphicFramePr>
        <p:xfrm>
          <a:off x="609599" y="3860307"/>
          <a:ext cx="6604001" cy="2692893"/>
        </p:xfrm>
        <a:graphic>
          <a:graphicData uri="http://schemas.openxmlformats.org/presentationml/2006/ole">
            <p:oleObj spid="_x0000_s135171" name="CS ChemDraw Drawing" r:id="rId5" imgW="3925446" imgH="1601551" progId="ChemDraw.Document.6.0">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3970318"/>
          </a:xfrm>
          <a:prstGeom prst="rect">
            <a:avLst/>
          </a:prstGeom>
          <a:noFill/>
        </p:spPr>
        <p:txBody>
          <a:bodyPr wrap="square" rtlCol="0">
            <a:spAutoFit/>
          </a:bodyPr>
          <a:lstStyle/>
          <a:p>
            <a:pPr hangingPunct="0"/>
            <a:r>
              <a:rPr lang="en-US" sz="2400" b="1" dirty="0" smtClean="0">
                <a:solidFill>
                  <a:schemeClr val="accent3"/>
                </a:solidFill>
              </a:rPr>
              <a:t>Octahedral Complexes containing unsymmetrical bidentate chelating ligands:</a:t>
            </a:r>
            <a:r>
              <a:rPr lang="en-US" sz="2400" b="1" dirty="0" smtClean="0">
                <a:solidFill>
                  <a:srgbClr val="0070C0"/>
                </a:solidFill>
              </a:rPr>
              <a:t>[M(AB)</a:t>
            </a:r>
            <a:r>
              <a:rPr lang="en-US" sz="2400" b="1" baseline="-25000" dirty="0" smtClean="0">
                <a:solidFill>
                  <a:srgbClr val="0070C0"/>
                </a:solidFill>
              </a:rPr>
              <a:t>3</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endParaRPr lang="en-US" b="1" dirty="0" smtClean="0">
              <a:solidFill>
                <a:srgbClr val="0070C0"/>
              </a:solidFill>
            </a:endParaRP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sz="2400" dirty="0" smtClean="0"/>
              <a:t>Example: </a:t>
            </a:r>
            <a:r>
              <a:rPr lang="en-US" sz="2400" dirty="0" smtClean="0">
                <a:solidFill>
                  <a:schemeClr val="accent1"/>
                </a:solidFill>
              </a:rPr>
              <a:t>[Cr(</a:t>
            </a:r>
            <a:r>
              <a:rPr lang="en-US" sz="2400" dirty="0" err="1" smtClean="0">
                <a:solidFill>
                  <a:schemeClr val="accent1"/>
                </a:solidFill>
              </a:rPr>
              <a:t>gly</a:t>
            </a:r>
            <a:r>
              <a:rPr lang="en-US" sz="2400" dirty="0" smtClean="0">
                <a:solidFill>
                  <a:schemeClr val="accent1"/>
                </a:solidFill>
              </a:rPr>
              <a:t>)</a:t>
            </a:r>
            <a:r>
              <a:rPr lang="en-US" sz="2400" baseline="-25000" dirty="0" smtClean="0">
                <a:solidFill>
                  <a:schemeClr val="accent1"/>
                </a:solidFill>
              </a:rPr>
              <a:t>3</a:t>
            </a:r>
            <a:r>
              <a:rPr lang="en-US" sz="2400" dirty="0" smtClean="0">
                <a:solidFill>
                  <a:schemeClr val="accent1"/>
                </a:solidFill>
              </a:rPr>
              <a:t>]</a:t>
            </a:r>
          </a:p>
          <a:p>
            <a:endParaRPr lang="en-US" dirty="0"/>
          </a:p>
        </p:txBody>
      </p:sp>
      <p:sp>
        <p:nvSpPr>
          <p:cNvPr id="133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21" name="Object 1"/>
          <p:cNvGraphicFramePr>
            <a:graphicFrameLocks noChangeAspect="1"/>
          </p:cNvGraphicFramePr>
          <p:nvPr/>
        </p:nvGraphicFramePr>
        <p:xfrm>
          <a:off x="1271868" y="1193469"/>
          <a:ext cx="5738532" cy="2311731"/>
        </p:xfrm>
        <a:graphic>
          <a:graphicData uri="http://schemas.openxmlformats.org/presentationml/2006/ole">
            <p:oleObj spid="_x0000_s133121" name="CS ChemDraw Drawing" r:id="rId4" imgW="4021472" imgH="1618034" progId="ChemDraw.Document.6.0">
              <p:embed/>
            </p:oleObj>
          </a:graphicData>
        </a:graphic>
      </p:graphicFrame>
      <p:sp>
        <p:nvSpPr>
          <p:cNvPr id="133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3123" name="Object 3"/>
          <p:cNvGraphicFramePr>
            <a:graphicFrameLocks noChangeAspect="1"/>
          </p:cNvGraphicFramePr>
          <p:nvPr/>
        </p:nvGraphicFramePr>
        <p:xfrm>
          <a:off x="800101" y="3876188"/>
          <a:ext cx="6735535" cy="2753212"/>
        </p:xfrm>
        <a:graphic>
          <a:graphicData uri="http://schemas.openxmlformats.org/presentationml/2006/ole">
            <p:oleObj spid="_x0000_s133123" name="CS ChemDraw Drawing" r:id="rId5" imgW="3927065" imgH="1604523" progId="ChemDraw.Document.6.0">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0"/>
            <a:ext cx="8229600" cy="5170646"/>
          </a:xfrm>
          <a:prstGeom prst="rect">
            <a:avLst/>
          </a:prstGeom>
          <a:noFill/>
        </p:spPr>
        <p:txBody>
          <a:bodyPr wrap="square" rtlCol="0">
            <a:spAutoFit/>
          </a:bodyPr>
          <a:lstStyle/>
          <a:p>
            <a:pPr>
              <a:lnSpc>
                <a:spcPct val="150000"/>
              </a:lnSpc>
            </a:pPr>
            <a:endParaRPr lang="en-US" sz="2400" b="1" dirty="0" smtClean="0">
              <a:solidFill>
                <a:srgbClr val="00B050"/>
              </a:solidFill>
            </a:endParaRPr>
          </a:p>
          <a:p>
            <a:pPr>
              <a:lnSpc>
                <a:spcPct val="150000"/>
              </a:lnSpc>
            </a:pPr>
            <a:r>
              <a:rPr lang="en-US" sz="2800" b="1" dirty="0" smtClean="0">
                <a:solidFill>
                  <a:srgbClr val="00B050"/>
                </a:solidFill>
              </a:rPr>
              <a:t>VARIOUS METHODS TO DISTINGUISH BETWEEN CIS AND TRANS ISOMERS</a:t>
            </a:r>
            <a:endParaRPr lang="en-US" sz="2800" dirty="0" smtClean="0">
              <a:solidFill>
                <a:srgbClr val="00B050"/>
              </a:solidFill>
            </a:endParaRPr>
          </a:p>
          <a:p>
            <a:pPr marL="914400" lvl="1" indent="-457200">
              <a:lnSpc>
                <a:spcPct val="150000"/>
              </a:lnSpc>
              <a:buFont typeface="+mj-lt"/>
              <a:buAutoNum type="arabicPeriod"/>
            </a:pPr>
            <a:r>
              <a:rPr lang="en-US" sz="2800" b="1" dirty="0" smtClean="0">
                <a:solidFill>
                  <a:srgbClr val="7030A0"/>
                </a:solidFill>
              </a:rPr>
              <a:t>Dipole moment</a:t>
            </a:r>
            <a:endParaRPr lang="en-US" sz="2800" dirty="0" smtClean="0">
              <a:solidFill>
                <a:srgbClr val="7030A0"/>
              </a:solidFill>
            </a:endParaRPr>
          </a:p>
          <a:p>
            <a:pPr marL="914400" lvl="1" indent="-457200">
              <a:lnSpc>
                <a:spcPct val="150000"/>
              </a:lnSpc>
              <a:buFont typeface="+mj-lt"/>
              <a:buAutoNum type="arabicPeriod"/>
            </a:pPr>
            <a:r>
              <a:rPr lang="en-US" sz="2800" b="1" dirty="0" smtClean="0">
                <a:solidFill>
                  <a:srgbClr val="7030A0"/>
                </a:solidFill>
              </a:rPr>
              <a:t>X –ray crystal analysis</a:t>
            </a:r>
            <a:endParaRPr lang="en-US" sz="2800" dirty="0" smtClean="0">
              <a:solidFill>
                <a:srgbClr val="7030A0"/>
              </a:solidFill>
            </a:endParaRPr>
          </a:p>
          <a:p>
            <a:pPr marL="914400" lvl="1" indent="-457200">
              <a:lnSpc>
                <a:spcPct val="150000"/>
              </a:lnSpc>
              <a:buFont typeface="+mj-lt"/>
              <a:buAutoNum type="arabicPeriod"/>
            </a:pPr>
            <a:r>
              <a:rPr lang="en-US" sz="2800" b="1" dirty="0" smtClean="0">
                <a:solidFill>
                  <a:srgbClr val="7030A0"/>
                </a:solidFill>
              </a:rPr>
              <a:t>IR technique</a:t>
            </a:r>
            <a:endParaRPr lang="en-US" sz="2800" dirty="0" smtClean="0">
              <a:solidFill>
                <a:srgbClr val="7030A0"/>
              </a:solidFill>
            </a:endParaRPr>
          </a:p>
          <a:p>
            <a:pPr marL="914400" lvl="1" indent="-457200">
              <a:lnSpc>
                <a:spcPct val="150000"/>
              </a:lnSpc>
              <a:buFont typeface="+mj-lt"/>
              <a:buAutoNum type="arabicPeriod"/>
            </a:pPr>
            <a:r>
              <a:rPr lang="en-US" sz="2800" b="1" dirty="0" err="1" smtClean="0">
                <a:solidFill>
                  <a:srgbClr val="7030A0"/>
                </a:solidFill>
              </a:rPr>
              <a:t>Grinberg’s</a:t>
            </a:r>
            <a:r>
              <a:rPr lang="en-US" sz="2800" b="1" dirty="0" smtClean="0">
                <a:solidFill>
                  <a:srgbClr val="7030A0"/>
                </a:solidFill>
              </a:rPr>
              <a:t> method</a:t>
            </a:r>
            <a:endParaRPr lang="en-US" sz="2800" dirty="0" smtClean="0">
              <a:solidFill>
                <a:srgbClr val="7030A0"/>
              </a:solidFill>
            </a:endParaRPr>
          </a:p>
          <a:p>
            <a:pPr marL="914400" lvl="1" indent="-457200">
              <a:lnSpc>
                <a:spcPct val="150000"/>
              </a:lnSpc>
              <a:buFont typeface="+mj-lt"/>
              <a:buAutoNum type="arabicPeriod"/>
            </a:pPr>
            <a:r>
              <a:rPr lang="en-US" sz="2800" b="1" dirty="0" err="1" smtClean="0">
                <a:solidFill>
                  <a:srgbClr val="7030A0"/>
                </a:solidFill>
              </a:rPr>
              <a:t>Kurnakov’s</a:t>
            </a:r>
            <a:r>
              <a:rPr lang="en-US" sz="2800" b="1" dirty="0" smtClean="0">
                <a:solidFill>
                  <a:srgbClr val="7030A0"/>
                </a:solidFill>
              </a:rPr>
              <a:t> method</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10600" cy="6247864"/>
          </a:xfrm>
          <a:prstGeom prst="rect">
            <a:avLst/>
          </a:prstGeom>
          <a:noFill/>
        </p:spPr>
        <p:txBody>
          <a:bodyPr wrap="square" rtlCol="0">
            <a:spAutoFit/>
          </a:bodyPr>
          <a:lstStyle/>
          <a:p>
            <a:pPr lvl="0" algn="ctr"/>
            <a:endParaRPr lang="en-US" sz="2800" b="1" dirty="0" smtClean="0">
              <a:solidFill>
                <a:srgbClr val="7030A0"/>
              </a:solidFill>
            </a:endParaRPr>
          </a:p>
          <a:p>
            <a:pPr lvl="0" algn="ctr"/>
            <a:endParaRPr lang="en-US" sz="2800" b="1" dirty="0" smtClean="0">
              <a:solidFill>
                <a:srgbClr val="7030A0"/>
              </a:solidFill>
            </a:endParaRPr>
          </a:p>
          <a:p>
            <a:pPr lvl="0" algn="ctr"/>
            <a:r>
              <a:rPr lang="en-US" sz="3200" b="1" dirty="0" smtClean="0">
                <a:solidFill>
                  <a:srgbClr val="7030A0"/>
                </a:solidFill>
              </a:rPr>
              <a:t>Dipole moment</a:t>
            </a:r>
            <a:endParaRPr lang="en-US" sz="3200" dirty="0" smtClean="0">
              <a:solidFill>
                <a:srgbClr val="7030A0"/>
              </a:solidFill>
            </a:endParaRPr>
          </a:p>
          <a:p>
            <a:pPr algn="just">
              <a:lnSpc>
                <a:spcPct val="150000"/>
              </a:lnSpc>
            </a:pPr>
            <a:r>
              <a:rPr lang="en-US" sz="2800" dirty="0" smtClean="0"/>
              <a:t>Jensen has shown that the Pt(II) complexes of </a:t>
            </a:r>
            <a:r>
              <a:rPr lang="en-US" sz="2800" dirty="0" smtClean="0">
                <a:solidFill>
                  <a:srgbClr val="FF0000"/>
                </a:solidFill>
              </a:rPr>
              <a:t>[PtA</a:t>
            </a:r>
            <a:r>
              <a:rPr lang="en-US" sz="2800" baseline="-25000" dirty="0" smtClean="0">
                <a:solidFill>
                  <a:srgbClr val="FF0000"/>
                </a:solidFill>
              </a:rPr>
              <a:t>2</a:t>
            </a:r>
            <a:r>
              <a:rPr lang="en-US" sz="2800" dirty="0" smtClean="0">
                <a:solidFill>
                  <a:srgbClr val="FF0000"/>
                </a:solidFill>
              </a:rPr>
              <a:t>X</a:t>
            </a:r>
            <a:r>
              <a:rPr lang="en-US" sz="2800" baseline="-25000" dirty="0" smtClean="0">
                <a:solidFill>
                  <a:srgbClr val="FF0000"/>
                </a:solidFill>
              </a:rPr>
              <a:t>2</a:t>
            </a:r>
            <a:r>
              <a:rPr lang="en-US" sz="2800" dirty="0" smtClean="0">
                <a:solidFill>
                  <a:srgbClr val="FF0000"/>
                </a:solidFill>
              </a:rPr>
              <a:t>] </a:t>
            </a:r>
            <a:r>
              <a:rPr lang="en-US" sz="2800" dirty="0" smtClean="0"/>
              <a:t>type(where A = substituted phosphine, arsine and X = halogen) have their dipole moment equal to zero or between 8 &amp; 12 debye unit. </a:t>
            </a:r>
            <a:r>
              <a:rPr lang="en-US" sz="2800" dirty="0" smtClean="0">
                <a:solidFill>
                  <a:srgbClr val="00B0F0"/>
                </a:solidFill>
              </a:rPr>
              <a:t>If dipole moment is equal to zero then individual moments have cancelled one another, so these are trans isomer. </a:t>
            </a:r>
            <a:r>
              <a:rPr lang="en-US" sz="2800" dirty="0" smtClean="0">
                <a:solidFill>
                  <a:srgbClr val="7030A0"/>
                </a:solidFill>
              </a:rPr>
              <a:t>If μ ≠ 0 (i.e. 8-12) are cis isomer</a:t>
            </a:r>
            <a:r>
              <a:rPr lang="en-US" sz="2400" dirty="0" smtClean="0"/>
              <a:t>.</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458200" cy="4985980"/>
          </a:xfrm>
          <a:prstGeom prst="rect">
            <a:avLst/>
          </a:prstGeom>
          <a:noFill/>
        </p:spPr>
        <p:txBody>
          <a:bodyPr wrap="square" rtlCol="0">
            <a:spAutoFit/>
          </a:bodyPr>
          <a:lstStyle/>
          <a:p>
            <a:pPr lvl="0" algn="ctr">
              <a:lnSpc>
                <a:spcPct val="150000"/>
              </a:lnSpc>
            </a:pPr>
            <a:endParaRPr lang="en-US" sz="2800" b="1" dirty="0" smtClean="0">
              <a:solidFill>
                <a:srgbClr val="7030A0"/>
              </a:solidFill>
            </a:endParaRPr>
          </a:p>
          <a:p>
            <a:pPr lvl="0" algn="ctr">
              <a:lnSpc>
                <a:spcPct val="150000"/>
              </a:lnSpc>
            </a:pPr>
            <a:r>
              <a:rPr lang="en-US" sz="3200" b="1" dirty="0" smtClean="0">
                <a:solidFill>
                  <a:srgbClr val="7030A0"/>
                </a:solidFill>
              </a:rPr>
              <a:t>X –ray crystal analysis</a:t>
            </a:r>
            <a:endParaRPr lang="en-US" sz="3200" dirty="0" smtClean="0">
              <a:solidFill>
                <a:srgbClr val="7030A0"/>
              </a:solidFill>
            </a:endParaRPr>
          </a:p>
          <a:p>
            <a:pPr algn="just">
              <a:lnSpc>
                <a:spcPct val="150000"/>
              </a:lnSpc>
            </a:pPr>
            <a:r>
              <a:rPr lang="en-US" sz="2800" dirty="0" smtClean="0"/>
              <a:t>X-ray crystal analysis of several Pt(II) complexes have confirmed the square planarity of the bond around the central metal. This arrangement has also been established for 4- coordinated complexes of Pt(II), Ag(II), Cu(II) and Au(II).</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86800" cy="3570208"/>
          </a:xfrm>
          <a:prstGeom prst="rect">
            <a:avLst/>
          </a:prstGeom>
          <a:noFill/>
        </p:spPr>
        <p:txBody>
          <a:bodyPr wrap="square" rtlCol="0">
            <a:spAutoFit/>
          </a:bodyPr>
          <a:lstStyle/>
          <a:p>
            <a:pPr lvl="0" algn="ctr"/>
            <a:r>
              <a:rPr lang="en-US" sz="2800" b="1" dirty="0" smtClean="0">
                <a:solidFill>
                  <a:srgbClr val="7030A0"/>
                </a:solidFill>
              </a:rPr>
              <a:t>IR technique</a:t>
            </a:r>
            <a:endParaRPr lang="en-US" sz="2800" dirty="0" smtClean="0">
              <a:solidFill>
                <a:srgbClr val="7030A0"/>
              </a:solidFill>
            </a:endParaRPr>
          </a:p>
          <a:p>
            <a:pPr algn="just">
              <a:lnSpc>
                <a:spcPct val="150000"/>
              </a:lnSpc>
            </a:pPr>
            <a:r>
              <a:rPr lang="en-US" sz="2400" dirty="0" smtClean="0"/>
              <a:t>The trans complexes such as </a:t>
            </a:r>
            <a:r>
              <a:rPr lang="en-US" sz="2400" dirty="0" smtClean="0">
                <a:solidFill>
                  <a:srgbClr val="FF0000"/>
                </a:solidFill>
              </a:rPr>
              <a:t>[Co(NH</a:t>
            </a:r>
            <a:r>
              <a:rPr lang="en-US" sz="2400" baseline="-25000" dirty="0" smtClean="0">
                <a:solidFill>
                  <a:srgbClr val="FF0000"/>
                </a:solidFill>
              </a:rPr>
              <a:t>3</a:t>
            </a:r>
            <a:r>
              <a:rPr lang="en-US" sz="2400" dirty="0" smtClean="0">
                <a:solidFill>
                  <a:srgbClr val="FF0000"/>
                </a:solidFill>
              </a:rPr>
              <a:t>)</a:t>
            </a:r>
            <a:r>
              <a:rPr lang="en-US" sz="2400" baseline="-25000" dirty="0" smtClean="0">
                <a:solidFill>
                  <a:srgbClr val="FF0000"/>
                </a:solidFill>
              </a:rPr>
              <a:t>4</a:t>
            </a:r>
            <a:r>
              <a:rPr lang="en-US" sz="2400" dirty="0" smtClean="0">
                <a:solidFill>
                  <a:srgbClr val="FF0000"/>
                </a:solidFill>
              </a:rPr>
              <a:t>Cl</a:t>
            </a:r>
            <a:r>
              <a:rPr lang="en-US" sz="2400" baseline="-25000" dirty="0" smtClean="0">
                <a:solidFill>
                  <a:srgbClr val="FF0000"/>
                </a:solidFill>
              </a:rPr>
              <a:t>2</a:t>
            </a:r>
            <a:r>
              <a:rPr lang="en-US" sz="2400" dirty="0" smtClean="0">
                <a:solidFill>
                  <a:srgbClr val="FF0000"/>
                </a:solidFill>
              </a:rPr>
              <a:t>]</a:t>
            </a:r>
            <a:r>
              <a:rPr lang="en-US" sz="2400" baseline="30000" dirty="0" smtClean="0">
                <a:solidFill>
                  <a:srgbClr val="FF0000"/>
                </a:solidFill>
              </a:rPr>
              <a:t>+</a:t>
            </a:r>
            <a:r>
              <a:rPr lang="en-US" sz="2400" dirty="0" smtClean="0">
                <a:solidFill>
                  <a:srgbClr val="FF0000"/>
                </a:solidFill>
              </a:rPr>
              <a:t> or [Co(NH</a:t>
            </a:r>
            <a:r>
              <a:rPr lang="en-US" sz="2400" baseline="-25000" dirty="0" smtClean="0">
                <a:solidFill>
                  <a:srgbClr val="FF0000"/>
                </a:solidFill>
              </a:rPr>
              <a:t>3</a:t>
            </a:r>
            <a:r>
              <a:rPr lang="en-US" sz="2400" dirty="0" smtClean="0">
                <a:solidFill>
                  <a:srgbClr val="FF0000"/>
                </a:solidFill>
              </a:rPr>
              <a:t>)</a:t>
            </a:r>
            <a:r>
              <a:rPr lang="en-US" sz="2400" baseline="-25000" dirty="0" smtClean="0">
                <a:solidFill>
                  <a:srgbClr val="FF0000"/>
                </a:solidFill>
              </a:rPr>
              <a:t>2</a:t>
            </a:r>
            <a:r>
              <a:rPr lang="en-US" sz="2400" dirty="0" smtClean="0">
                <a:solidFill>
                  <a:srgbClr val="FF0000"/>
                </a:solidFill>
              </a:rPr>
              <a:t>Cl</a:t>
            </a:r>
            <a:r>
              <a:rPr lang="en-US" sz="2400" baseline="-25000" dirty="0" smtClean="0">
                <a:solidFill>
                  <a:srgbClr val="FF0000"/>
                </a:solidFill>
              </a:rPr>
              <a:t>2</a:t>
            </a:r>
            <a:r>
              <a:rPr lang="en-US" sz="2400" dirty="0" smtClean="0">
                <a:solidFill>
                  <a:srgbClr val="FF0000"/>
                </a:solidFill>
              </a:rPr>
              <a:t>]</a:t>
            </a:r>
            <a:r>
              <a:rPr lang="en-US" sz="2400" baseline="30000" dirty="0" smtClean="0">
                <a:solidFill>
                  <a:srgbClr val="FF0000"/>
                </a:solidFill>
              </a:rPr>
              <a:t>+</a:t>
            </a:r>
            <a:r>
              <a:rPr lang="en-US" sz="2400" dirty="0" smtClean="0"/>
              <a:t>, the </a:t>
            </a:r>
            <a:r>
              <a:rPr lang="en-US" sz="2400" dirty="0" err="1" smtClean="0"/>
              <a:t>Cl</a:t>
            </a:r>
            <a:r>
              <a:rPr lang="en-US" sz="2400" dirty="0" smtClean="0"/>
              <a:t>-M-</a:t>
            </a:r>
            <a:r>
              <a:rPr lang="en-US" sz="2400" dirty="0" err="1" smtClean="0"/>
              <a:t>Cl</a:t>
            </a:r>
            <a:r>
              <a:rPr lang="en-US" sz="2400" dirty="0" smtClean="0"/>
              <a:t> symmetrical stretching vibration produce no change in the dipole moment of the molecule. Hence no band corresponding to this vibration is observed in IR spectra.</a:t>
            </a:r>
          </a:p>
          <a:p>
            <a:endParaRPr lang="en-US" dirty="0"/>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1009" name="Object 1"/>
          <p:cNvGraphicFramePr>
            <a:graphicFrameLocks noChangeAspect="1"/>
          </p:cNvGraphicFramePr>
          <p:nvPr/>
        </p:nvGraphicFramePr>
        <p:xfrm>
          <a:off x="4681538" y="3048000"/>
          <a:ext cx="7053262" cy="3430588"/>
        </p:xfrm>
        <a:graphic>
          <a:graphicData uri="http://schemas.openxmlformats.org/presentationml/2006/ole">
            <p:oleObj spid="_x0000_s171009" name="CS ChemDraw Drawing" r:id="rId4" imgW="4548803" imgH="2206287" progId="ChemDraw.Document.6.0">
              <p:embed/>
            </p:oleObj>
          </a:graphicData>
        </a:graphic>
      </p:graphicFrame>
      <p:sp>
        <p:nvSpPr>
          <p:cNvPr id="171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534988" y="3490913"/>
          <a:ext cx="3525837" cy="2530475"/>
        </p:xfrm>
        <a:graphic>
          <a:graphicData uri="http://schemas.openxmlformats.org/presentationml/2006/ole">
            <p:oleObj spid="_x0000_s171010" name="CS ChemDraw Drawing" r:id="rId5" imgW="2215599" imgH="1585879" progId="ChemDraw.Document.6.0">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961" name="Object 1"/>
          <p:cNvGraphicFramePr>
            <a:graphicFrameLocks noChangeAspect="1"/>
          </p:cNvGraphicFramePr>
          <p:nvPr/>
        </p:nvGraphicFramePr>
        <p:xfrm>
          <a:off x="379413" y="582613"/>
          <a:ext cx="3598862" cy="3300412"/>
        </p:xfrm>
        <a:graphic>
          <a:graphicData uri="http://schemas.openxmlformats.org/presentationml/2006/ole">
            <p:oleObj spid="_x0000_s168961" name="CS ChemDraw Drawing" r:id="rId4" imgW="1994417" imgH="1825287" progId="ChemDraw.Document.6.0">
              <p:embed/>
            </p:oleObj>
          </a:graphicData>
        </a:graphic>
      </p:graphicFrame>
      <p:sp>
        <p:nvSpPr>
          <p:cNvPr id="3" name="TextBox 2"/>
          <p:cNvSpPr txBox="1"/>
          <p:nvPr/>
        </p:nvSpPr>
        <p:spPr>
          <a:xfrm>
            <a:off x="228600" y="228600"/>
            <a:ext cx="8382000" cy="6740307"/>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nSpc>
                <a:spcPct val="150000"/>
              </a:lnSpc>
            </a:pPr>
            <a:endParaRPr lang="en-US" sz="2400" dirty="0" smtClean="0"/>
          </a:p>
          <a:p>
            <a:pPr algn="just">
              <a:lnSpc>
                <a:spcPct val="150000"/>
              </a:lnSpc>
            </a:pPr>
            <a:r>
              <a:rPr lang="en-US" sz="2400" dirty="0" smtClean="0"/>
              <a:t>However, in the cis form, the symmetrical as well as unsymmetrical stretching vibration produce change in the dipole moment, hence in cis isomer will show large number of bands due to </a:t>
            </a:r>
            <a:r>
              <a:rPr lang="en-US" sz="2400" dirty="0" err="1" smtClean="0"/>
              <a:t>Cl</a:t>
            </a:r>
            <a:r>
              <a:rPr lang="en-US" sz="2400" dirty="0" smtClean="0"/>
              <a:t>-M-</a:t>
            </a:r>
            <a:r>
              <a:rPr lang="en-US" sz="2400" dirty="0" err="1" smtClean="0"/>
              <a:t>Cl</a:t>
            </a:r>
            <a:r>
              <a:rPr lang="en-US" sz="2400" dirty="0" smtClean="0"/>
              <a:t> stretching.</a:t>
            </a:r>
          </a:p>
          <a:p>
            <a:pPr>
              <a:lnSpc>
                <a:spcPct val="150000"/>
              </a:lnSpc>
            </a:pPr>
            <a:endParaRPr lang="en-US" sz="2400" dirty="0"/>
          </a:p>
        </p:txBody>
      </p:sp>
      <p:graphicFrame>
        <p:nvGraphicFramePr>
          <p:cNvPr id="168962" name="Object 2"/>
          <p:cNvGraphicFramePr>
            <a:graphicFrameLocks noChangeAspect="1"/>
          </p:cNvGraphicFramePr>
          <p:nvPr/>
        </p:nvGraphicFramePr>
        <p:xfrm>
          <a:off x="4648200" y="75108"/>
          <a:ext cx="3581400" cy="3963492"/>
        </p:xfrm>
        <a:graphic>
          <a:graphicData uri="http://schemas.openxmlformats.org/presentationml/2006/ole">
            <p:oleObj spid="_x0000_s168962" name="CS ChemDraw Drawing" r:id="rId5" imgW="1994417" imgH="1960934" progId="ChemDraw.Document.6.0">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533400"/>
            <a:ext cx="8153400" cy="6001643"/>
          </a:xfrm>
          <a:prstGeom prst="rect">
            <a:avLst/>
          </a:prstGeom>
          <a:noFill/>
        </p:spPr>
        <p:txBody>
          <a:bodyPr wrap="square" rtlCol="0">
            <a:spAutoFit/>
          </a:bodyPr>
          <a:lstStyle/>
          <a:p>
            <a:pPr lvl="0" algn="ctr" hangingPunct="0">
              <a:lnSpc>
                <a:spcPct val="150000"/>
              </a:lnSpc>
            </a:pPr>
            <a:r>
              <a:rPr lang="en-US" sz="2400" b="1" dirty="0">
                <a:solidFill>
                  <a:schemeClr val="accent3"/>
                </a:solidFill>
              </a:rPr>
              <a:t>Ionization </a:t>
            </a:r>
            <a:r>
              <a:rPr lang="en-US" sz="2400" b="1" dirty="0" smtClean="0">
                <a:solidFill>
                  <a:schemeClr val="accent3"/>
                </a:solidFill>
              </a:rPr>
              <a:t>isomerism</a:t>
            </a:r>
            <a:endParaRPr lang="en-US" sz="2400" dirty="0">
              <a:solidFill>
                <a:schemeClr val="accent3"/>
              </a:solidFill>
            </a:endParaRPr>
          </a:p>
          <a:p>
            <a:pPr algn="just">
              <a:lnSpc>
                <a:spcPct val="150000"/>
              </a:lnSpc>
            </a:pPr>
            <a:r>
              <a:rPr lang="en-US" sz="2000" dirty="0" err="1"/>
              <a:t>Ionisation</a:t>
            </a:r>
            <a:r>
              <a:rPr lang="en-US" sz="2000" dirty="0"/>
              <a:t> isomers are the compounds that have the same molecular formula but give different ions in the solution. This occurs due to interchange of the ligand anion of the central metal atom and the external anion associated with the complex.</a:t>
            </a:r>
          </a:p>
          <a:p>
            <a:pPr algn="just">
              <a:lnSpc>
                <a:spcPct val="150000"/>
              </a:lnSpc>
            </a:pPr>
            <a:r>
              <a:rPr lang="en-US" sz="2000" dirty="0"/>
              <a:t>e.g. </a:t>
            </a:r>
            <a:r>
              <a:rPr lang="en-US" sz="2000" dirty="0">
                <a:solidFill>
                  <a:schemeClr val="accent1"/>
                </a:solidFill>
              </a:rPr>
              <a:t>[Co(NH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5</a:t>
            </a:r>
            <a:r>
              <a:rPr lang="en-US" sz="2000" dirty="0">
                <a:solidFill>
                  <a:schemeClr val="accent1"/>
                </a:solidFill>
              </a:rPr>
              <a:t>Br]</a:t>
            </a:r>
            <a:r>
              <a:rPr lang="en-US" sz="2000" baseline="30000" dirty="0">
                <a:solidFill>
                  <a:schemeClr val="accent1"/>
                </a:solidFill>
              </a:rPr>
              <a:t>+2</a:t>
            </a:r>
            <a:r>
              <a:rPr lang="en-US" sz="2000" dirty="0">
                <a:solidFill>
                  <a:schemeClr val="accent1"/>
                </a:solidFill>
              </a:rPr>
              <a:t>SO</a:t>
            </a:r>
            <a:r>
              <a:rPr lang="en-US" sz="2000" baseline="-25000" dirty="0">
                <a:solidFill>
                  <a:schemeClr val="accent1"/>
                </a:solidFill>
              </a:rPr>
              <a:t>4</a:t>
            </a:r>
            <a:r>
              <a:rPr lang="en-US" sz="2000" baseline="30000" dirty="0">
                <a:solidFill>
                  <a:schemeClr val="accent1"/>
                </a:solidFill>
              </a:rPr>
              <a:t>-2</a:t>
            </a:r>
            <a:r>
              <a:rPr lang="en-US" sz="2000" dirty="0">
                <a:solidFill>
                  <a:schemeClr val="accent1"/>
                </a:solidFill>
              </a:rPr>
              <a:t> &amp; [Co(NH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5 </a:t>
            </a:r>
            <a:r>
              <a:rPr lang="en-US" sz="2000" dirty="0">
                <a:solidFill>
                  <a:schemeClr val="accent1"/>
                </a:solidFill>
              </a:rPr>
              <a:t>SO</a:t>
            </a:r>
            <a:r>
              <a:rPr lang="en-US" sz="2000" baseline="-25000" dirty="0">
                <a:solidFill>
                  <a:schemeClr val="accent1"/>
                </a:solidFill>
              </a:rPr>
              <a:t>4</a:t>
            </a:r>
            <a:r>
              <a:rPr lang="en-US" sz="2000" dirty="0">
                <a:solidFill>
                  <a:schemeClr val="accent1"/>
                </a:solidFill>
              </a:rPr>
              <a:t>]</a:t>
            </a:r>
            <a:r>
              <a:rPr lang="en-US" sz="2000" baseline="30000" dirty="0">
                <a:solidFill>
                  <a:schemeClr val="accent1"/>
                </a:solidFill>
              </a:rPr>
              <a:t>+1</a:t>
            </a:r>
            <a:r>
              <a:rPr lang="en-US" sz="2000" dirty="0">
                <a:solidFill>
                  <a:schemeClr val="accent1"/>
                </a:solidFill>
              </a:rPr>
              <a:t>Br</a:t>
            </a:r>
            <a:r>
              <a:rPr lang="en-US" sz="2000" baseline="30000" dirty="0">
                <a:solidFill>
                  <a:schemeClr val="accent1"/>
                </a:solidFill>
              </a:rPr>
              <a:t>-1</a:t>
            </a:r>
            <a:endParaRPr lang="en-US" sz="2000" dirty="0">
              <a:solidFill>
                <a:schemeClr val="accent1"/>
              </a:solidFill>
            </a:endParaRPr>
          </a:p>
          <a:p>
            <a:pPr algn="just" hangingPunct="0">
              <a:lnSpc>
                <a:spcPct val="150000"/>
              </a:lnSpc>
              <a:buFont typeface="Arial" pitchFamily="34" charset="0"/>
              <a:buChar char="•"/>
            </a:pPr>
            <a:r>
              <a:rPr lang="en-US" sz="2000" dirty="0"/>
              <a:t>[Co(NH</a:t>
            </a:r>
            <a:r>
              <a:rPr lang="en-US" sz="2000" baseline="-25000" dirty="0"/>
              <a:t>3</a:t>
            </a:r>
            <a:r>
              <a:rPr lang="en-US" sz="2000" dirty="0"/>
              <a:t>)</a:t>
            </a:r>
            <a:r>
              <a:rPr lang="en-US" sz="2000" baseline="-25000" dirty="0"/>
              <a:t>5</a:t>
            </a:r>
            <a:r>
              <a:rPr lang="en-US" sz="2000" dirty="0"/>
              <a:t>Br]</a:t>
            </a:r>
            <a:r>
              <a:rPr lang="en-US" sz="2000" baseline="30000" dirty="0"/>
              <a:t>+2</a:t>
            </a:r>
            <a:r>
              <a:rPr lang="en-US" sz="2000" dirty="0"/>
              <a:t>SO</a:t>
            </a:r>
            <a:r>
              <a:rPr lang="en-US" sz="2000" baseline="-25000" dirty="0"/>
              <a:t>4</a:t>
            </a:r>
            <a:r>
              <a:rPr lang="en-US" sz="2000" baseline="30000" dirty="0"/>
              <a:t>-2</a:t>
            </a:r>
            <a:r>
              <a:rPr lang="en-US" sz="2000" dirty="0"/>
              <a:t> gives white </a:t>
            </a:r>
            <a:r>
              <a:rPr lang="en-US" sz="2000" dirty="0" err="1"/>
              <a:t>ppts</a:t>
            </a:r>
            <a:r>
              <a:rPr lang="en-US" sz="2000" dirty="0"/>
              <a:t> of BaSO</a:t>
            </a:r>
            <a:r>
              <a:rPr lang="en-US" sz="2000" baseline="-25000" dirty="0"/>
              <a:t>4 </a:t>
            </a:r>
            <a:r>
              <a:rPr lang="en-US" sz="2000" dirty="0"/>
              <a:t>with </a:t>
            </a:r>
            <a:r>
              <a:rPr lang="en-US" sz="2000" dirty="0" err="1"/>
              <a:t>aq</a:t>
            </a:r>
            <a:r>
              <a:rPr lang="en-US" sz="2000" dirty="0"/>
              <a:t> BaCl</a:t>
            </a:r>
            <a:r>
              <a:rPr lang="en-US" sz="2000" baseline="-25000" dirty="0"/>
              <a:t>2 </a:t>
            </a:r>
            <a:r>
              <a:rPr lang="en-US" sz="2000" dirty="0"/>
              <a:t>while Co(NH</a:t>
            </a:r>
            <a:r>
              <a:rPr lang="en-US" sz="2000" baseline="-25000" dirty="0"/>
              <a:t>3</a:t>
            </a:r>
            <a:r>
              <a:rPr lang="en-US" sz="2000" dirty="0"/>
              <a:t>)</a:t>
            </a:r>
            <a:r>
              <a:rPr lang="en-US" sz="2000" baseline="-25000" dirty="0"/>
              <a:t>5 </a:t>
            </a:r>
            <a:r>
              <a:rPr lang="en-US" sz="2000" dirty="0"/>
              <a:t>SO</a:t>
            </a:r>
            <a:r>
              <a:rPr lang="en-US" sz="2000" baseline="-25000" dirty="0"/>
              <a:t>4</a:t>
            </a:r>
            <a:r>
              <a:rPr lang="en-US" sz="2000" dirty="0"/>
              <a:t>]</a:t>
            </a:r>
            <a:r>
              <a:rPr lang="en-US" sz="2000" baseline="30000" dirty="0"/>
              <a:t>+1</a:t>
            </a:r>
            <a:r>
              <a:rPr lang="en-US" sz="2000" dirty="0"/>
              <a:t>Br</a:t>
            </a:r>
            <a:r>
              <a:rPr lang="en-US" sz="2000" baseline="30000" dirty="0"/>
              <a:t> -1</a:t>
            </a:r>
            <a:r>
              <a:rPr lang="en-US" sz="2000" dirty="0"/>
              <a:t> does not. </a:t>
            </a:r>
            <a:endParaRPr lang="en-US" sz="2000" dirty="0" smtClean="0"/>
          </a:p>
          <a:p>
            <a:pPr algn="just" hangingPunct="0">
              <a:lnSpc>
                <a:spcPct val="150000"/>
              </a:lnSpc>
              <a:buFont typeface="Arial" pitchFamily="34" charset="0"/>
              <a:buChar char="•"/>
            </a:pPr>
            <a:r>
              <a:rPr lang="en-US" sz="2000" dirty="0" smtClean="0"/>
              <a:t>Similarly </a:t>
            </a:r>
            <a:r>
              <a:rPr lang="en-US" sz="2000" dirty="0"/>
              <a:t>Co(NH</a:t>
            </a:r>
            <a:r>
              <a:rPr lang="en-US" sz="2000" baseline="-25000" dirty="0"/>
              <a:t>3</a:t>
            </a:r>
            <a:r>
              <a:rPr lang="en-US" sz="2000" dirty="0"/>
              <a:t>)</a:t>
            </a:r>
            <a:r>
              <a:rPr lang="en-US" sz="2000" baseline="-25000" dirty="0"/>
              <a:t>5 </a:t>
            </a:r>
            <a:r>
              <a:rPr lang="en-US" sz="2000" dirty="0"/>
              <a:t>SO</a:t>
            </a:r>
            <a:r>
              <a:rPr lang="en-US" sz="2000" baseline="-25000" dirty="0"/>
              <a:t>4</a:t>
            </a:r>
            <a:r>
              <a:rPr lang="en-US" sz="2000" dirty="0"/>
              <a:t>]</a:t>
            </a:r>
            <a:r>
              <a:rPr lang="en-US" sz="2000" baseline="30000" dirty="0"/>
              <a:t>+1</a:t>
            </a:r>
            <a:r>
              <a:rPr lang="en-US" sz="2000" dirty="0"/>
              <a:t>Br</a:t>
            </a:r>
            <a:r>
              <a:rPr lang="en-US" sz="2000" baseline="30000" dirty="0"/>
              <a:t> -1</a:t>
            </a:r>
            <a:r>
              <a:rPr lang="en-US" sz="2000" dirty="0"/>
              <a:t> gives yellow </a:t>
            </a:r>
            <a:r>
              <a:rPr lang="en-US" sz="2000" dirty="0" err="1"/>
              <a:t>ppts</a:t>
            </a:r>
            <a:r>
              <a:rPr lang="en-US" sz="2000" dirty="0"/>
              <a:t> of </a:t>
            </a:r>
            <a:r>
              <a:rPr lang="en-US" sz="2000" dirty="0" err="1"/>
              <a:t>AgBr</a:t>
            </a:r>
            <a:r>
              <a:rPr lang="en-US" sz="2000" dirty="0"/>
              <a:t> with aq. silver nitrate, while [Co(NH</a:t>
            </a:r>
            <a:r>
              <a:rPr lang="en-US" sz="2000" baseline="-25000" dirty="0"/>
              <a:t>3</a:t>
            </a:r>
            <a:r>
              <a:rPr lang="en-US" sz="2000" dirty="0"/>
              <a:t>)</a:t>
            </a:r>
            <a:r>
              <a:rPr lang="en-US" sz="2000" baseline="-25000" dirty="0"/>
              <a:t>5</a:t>
            </a:r>
            <a:r>
              <a:rPr lang="en-US" sz="2000" dirty="0"/>
              <a:t>Br]</a:t>
            </a:r>
            <a:r>
              <a:rPr lang="en-US" sz="2000" baseline="30000" dirty="0"/>
              <a:t>+2</a:t>
            </a:r>
            <a:r>
              <a:rPr lang="en-US" sz="2000" dirty="0"/>
              <a:t>SO</a:t>
            </a:r>
            <a:r>
              <a:rPr lang="en-US" sz="2000" baseline="-25000" dirty="0"/>
              <a:t>4</a:t>
            </a:r>
            <a:r>
              <a:rPr lang="en-US" sz="2000" baseline="30000" dirty="0"/>
              <a:t>-2</a:t>
            </a:r>
            <a:r>
              <a:rPr lang="en-US" sz="2000" dirty="0"/>
              <a:t> does not.</a:t>
            </a:r>
          </a:p>
          <a:p>
            <a:pPr algn="just" hangingPunct="0">
              <a:lnSpc>
                <a:spcPct val="150000"/>
              </a:lnSpc>
              <a:buFont typeface="Arial" pitchFamily="34" charset="0"/>
              <a:buChar char="•"/>
            </a:pPr>
            <a:r>
              <a:rPr lang="en-US" sz="2000" dirty="0" smtClean="0"/>
              <a:t>Other </a:t>
            </a:r>
            <a:r>
              <a:rPr lang="en-US" sz="2000" dirty="0"/>
              <a:t>examples are </a:t>
            </a:r>
            <a:r>
              <a:rPr lang="en-US" sz="2000" dirty="0">
                <a:solidFill>
                  <a:schemeClr val="accent1"/>
                </a:solidFill>
              </a:rPr>
              <a:t>[Pt(NH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4</a:t>
            </a:r>
            <a:r>
              <a:rPr lang="en-US" sz="2000" dirty="0">
                <a:solidFill>
                  <a:schemeClr val="accent1"/>
                </a:solidFill>
              </a:rPr>
              <a:t>Cl</a:t>
            </a:r>
            <a:r>
              <a:rPr lang="en-US" sz="2000" baseline="-25000" dirty="0">
                <a:solidFill>
                  <a:schemeClr val="accent1"/>
                </a:solidFill>
              </a:rPr>
              <a:t>2</a:t>
            </a:r>
            <a:r>
              <a:rPr lang="en-US" sz="2000" dirty="0">
                <a:solidFill>
                  <a:schemeClr val="accent1"/>
                </a:solidFill>
              </a:rPr>
              <a:t>]Br</a:t>
            </a:r>
            <a:r>
              <a:rPr lang="en-US" sz="2000" baseline="-25000" dirty="0">
                <a:solidFill>
                  <a:schemeClr val="accent1"/>
                </a:solidFill>
              </a:rPr>
              <a:t>2 </a:t>
            </a:r>
            <a:r>
              <a:rPr lang="en-US" sz="2000" dirty="0">
                <a:solidFill>
                  <a:schemeClr val="accent1"/>
                </a:solidFill>
              </a:rPr>
              <a:t>and [Pt(NH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4 </a:t>
            </a:r>
            <a:r>
              <a:rPr lang="en-US" sz="2000" dirty="0">
                <a:solidFill>
                  <a:schemeClr val="accent1"/>
                </a:solidFill>
              </a:rPr>
              <a:t>Br</a:t>
            </a:r>
            <a:r>
              <a:rPr lang="en-US" sz="2000" baseline="-25000" dirty="0">
                <a:solidFill>
                  <a:schemeClr val="accent1"/>
                </a:solidFill>
              </a:rPr>
              <a:t>2</a:t>
            </a:r>
            <a:r>
              <a:rPr lang="en-US" sz="2000" dirty="0">
                <a:solidFill>
                  <a:schemeClr val="accent1"/>
                </a:solidFill>
              </a:rPr>
              <a:t>]Cl</a:t>
            </a:r>
            <a:r>
              <a:rPr lang="en-US" sz="2000" baseline="-25000" dirty="0">
                <a:solidFill>
                  <a:schemeClr val="accent1"/>
                </a:solidFill>
              </a:rPr>
              <a:t>2</a:t>
            </a:r>
            <a:r>
              <a:rPr lang="en-US" sz="2000" dirty="0">
                <a:solidFill>
                  <a:schemeClr val="accent1"/>
                </a:solidFill>
              </a:rPr>
              <a:t>, [Co(en)</a:t>
            </a:r>
            <a:r>
              <a:rPr lang="en-US" sz="2000" baseline="-25000" dirty="0">
                <a:solidFill>
                  <a:schemeClr val="accent1"/>
                </a:solidFill>
              </a:rPr>
              <a:t>2</a:t>
            </a:r>
            <a:r>
              <a:rPr lang="en-US" sz="2000" dirty="0">
                <a:solidFill>
                  <a:schemeClr val="accent1"/>
                </a:solidFill>
              </a:rPr>
              <a:t>NO</a:t>
            </a:r>
            <a:r>
              <a:rPr lang="en-US" sz="2000" baseline="-25000" dirty="0">
                <a:solidFill>
                  <a:schemeClr val="accent1"/>
                </a:solidFill>
              </a:rPr>
              <a:t>2</a:t>
            </a:r>
            <a:r>
              <a:rPr lang="en-US" sz="2000" dirty="0">
                <a:solidFill>
                  <a:schemeClr val="accent1"/>
                </a:solidFill>
              </a:rPr>
              <a:t>Cl]SCN &amp; [Co(en)</a:t>
            </a:r>
            <a:r>
              <a:rPr lang="en-US" sz="2000" baseline="-25000" dirty="0">
                <a:solidFill>
                  <a:schemeClr val="accent1"/>
                </a:solidFill>
              </a:rPr>
              <a:t>2</a:t>
            </a:r>
            <a:r>
              <a:rPr lang="en-US" sz="2000" dirty="0">
                <a:solidFill>
                  <a:schemeClr val="accent1"/>
                </a:solidFill>
              </a:rPr>
              <a:t>NO</a:t>
            </a:r>
            <a:r>
              <a:rPr lang="en-US" sz="2000" baseline="-25000" dirty="0">
                <a:solidFill>
                  <a:schemeClr val="accent1"/>
                </a:solidFill>
              </a:rPr>
              <a:t>2</a:t>
            </a:r>
            <a:r>
              <a:rPr lang="en-US" sz="2000" dirty="0">
                <a:solidFill>
                  <a:schemeClr val="accent1"/>
                </a:solidFill>
              </a:rPr>
              <a:t>SCN]</a:t>
            </a:r>
            <a:r>
              <a:rPr lang="en-US" sz="2000" dirty="0" err="1">
                <a:solidFill>
                  <a:schemeClr val="accent1"/>
                </a:solidFill>
              </a:rPr>
              <a:t>Cl</a:t>
            </a:r>
            <a:endParaRPr lang="en-US" sz="2000" dirty="0">
              <a:solidFill>
                <a:schemeClr val="accent1"/>
              </a:solidFill>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458200" cy="5878532"/>
          </a:xfrm>
          <a:prstGeom prst="rect">
            <a:avLst/>
          </a:prstGeom>
          <a:noFill/>
        </p:spPr>
        <p:txBody>
          <a:bodyPr wrap="square" rtlCol="0">
            <a:spAutoFit/>
          </a:bodyPr>
          <a:lstStyle/>
          <a:p>
            <a:pPr lvl="0" algn="ctr"/>
            <a:r>
              <a:rPr lang="en-US" sz="2800" b="1" dirty="0" err="1" smtClean="0">
                <a:solidFill>
                  <a:srgbClr val="7030A0"/>
                </a:solidFill>
              </a:rPr>
              <a:t>Grinberg’s</a:t>
            </a:r>
            <a:r>
              <a:rPr lang="en-US" sz="2800" b="1" dirty="0" smtClean="0">
                <a:solidFill>
                  <a:srgbClr val="7030A0"/>
                </a:solidFill>
              </a:rPr>
              <a:t> method</a:t>
            </a:r>
            <a:endParaRPr lang="en-US" dirty="0" smtClean="0"/>
          </a:p>
          <a:p>
            <a:pPr algn="just">
              <a:lnSpc>
                <a:spcPct val="150000"/>
              </a:lnSpc>
            </a:pPr>
            <a:r>
              <a:rPr lang="en-US" sz="2000" dirty="0" smtClean="0"/>
              <a:t>It is chemical method in which a chelating ligand having two donor atoms react with cis and trans isomers. </a:t>
            </a:r>
            <a:r>
              <a:rPr lang="en-US" sz="2000" dirty="0" smtClean="0">
                <a:solidFill>
                  <a:schemeClr val="accent3">
                    <a:lumMod val="60000"/>
                    <a:lumOff val="40000"/>
                  </a:schemeClr>
                </a:solidFill>
              </a:rPr>
              <a:t>In cis isomer, two donor atoms of chelating ligand coordinate to the central atom at two cis positions</a:t>
            </a:r>
            <a:r>
              <a:rPr lang="en-US" sz="2000" dirty="0" smtClean="0"/>
              <a:t> and form five or six </a:t>
            </a:r>
            <a:r>
              <a:rPr lang="en-US" sz="2000" dirty="0" err="1" smtClean="0"/>
              <a:t>membered</a:t>
            </a:r>
            <a:r>
              <a:rPr lang="en-US" sz="2000" dirty="0" smtClean="0"/>
              <a:t> ring, while </a:t>
            </a:r>
            <a:r>
              <a:rPr lang="en-US" sz="2000" dirty="0" smtClean="0">
                <a:solidFill>
                  <a:srgbClr val="00B0F0"/>
                </a:solidFill>
              </a:rPr>
              <a:t>in trans form, chelating ligand coordinate to the central atom by any one of the donor atoms </a:t>
            </a:r>
            <a:r>
              <a:rPr lang="en-US" sz="2000" dirty="0" smtClean="0"/>
              <a:t>and acts as a monodentate ligand </a:t>
            </a:r>
            <a:r>
              <a:rPr lang="en-US" sz="2000" dirty="0" err="1" smtClean="0"/>
              <a:t>i.e</a:t>
            </a:r>
            <a:r>
              <a:rPr lang="en-US" sz="2000" dirty="0" smtClean="0"/>
              <a:t> not form a ring complexes with trans form.</a:t>
            </a:r>
          </a:p>
          <a:p>
            <a:pPr algn="just">
              <a:lnSpc>
                <a:spcPct val="150000"/>
              </a:lnSpc>
            </a:pPr>
            <a:r>
              <a:rPr lang="en-US" sz="2000" dirty="0" smtClean="0"/>
              <a:t>The chelating ligand used are oxalic acid (COOH)</a:t>
            </a:r>
            <a:r>
              <a:rPr lang="en-US" sz="2000" baseline="-25000" dirty="0" smtClean="0"/>
              <a:t>2</a:t>
            </a:r>
            <a:r>
              <a:rPr lang="en-US" sz="2000" dirty="0" smtClean="0"/>
              <a:t>, glycine (H</a:t>
            </a:r>
            <a:r>
              <a:rPr lang="en-US" sz="2000" baseline="-25000" dirty="0" smtClean="0"/>
              <a:t>2</a:t>
            </a:r>
            <a:r>
              <a:rPr lang="en-US" sz="2000" dirty="0" smtClean="0"/>
              <a:t>N-CH</a:t>
            </a:r>
            <a:r>
              <a:rPr lang="en-US" sz="2000" baseline="-25000" dirty="0" smtClean="0"/>
              <a:t>2</a:t>
            </a:r>
            <a:r>
              <a:rPr lang="en-US" sz="2000" dirty="0" smtClean="0"/>
              <a:t>-COOH) and ethylenediamine (H</a:t>
            </a:r>
            <a:r>
              <a:rPr lang="en-US" sz="2000" baseline="-25000" dirty="0" smtClean="0"/>
              <a:t>2</a:t>
            </a:r>
            <a:r>
              <a:rPr lang="en-US" sz="2000" dirty="0" smtClean="0"/>
              <a:t>N-CH</a:t>
            </a:r>
            <a:r>
              <a:rPr lang="en-US" sz="2000" baseline="-25000" dirty="0" smtClean="0"/>
              <a:t>2</a:t>
            </a:r>
            <a:r>
              <a:rPr lang="en-US" sz="2000" dirty="0" smtClean="0"/>
              <a:t>-CH</a:t>
            </a:r>
            <a:r>
              <a:rPr lang="en-US" sz="2000" baseline="-25000" dirty="0" smtClean="0"/>
              <a:t>2</a:t>
            </a:r>
            <a:r>
              <a:rPr lang="en-US" sz="2000" dirty="0" smtClean="0"/>
              <a:t>-NH</a:t>
            </a:r>
            <a:r>
              <a:rPr lang="en-US" sz="2000" baseline="-25000" dirty="0" smtClean="0"/>
              <a:t>2</a:t>
            </a:r>
            <a:r>
              <a:rPr lang="en-US" sz="2000" dirty="0" smtClean="0"/>
              <a:t>).</a:t>
            </a:r>
          </a:p>
          <a:p>
            <a:pPr algn="just">
              <a:lnSpc>
                <a:spcPct val="150000"/>
              </a:lnSpc>
            </a:pPr>
            <a:r>
              <a:rPr lang="en-US" sz="2000" dirty="0" smtClean="0"/>
              <a:t>Oxalic acid and glycine ligands example are given below with [Pt(NH</a:t>
            </a:r>
            <a:r>
              <a:rPr lang="en-US" sz="2000" baseline="-25000" dirty="0" smtClean="0"/>
              <a:t>3</a:t>
            </a:r>
            <a:r>
              <a:rPr lang="en-US" sz="2000" dirty="0" smtClean="0"/>
              <a:t>)</a:t>
            </a:r>
            <a:r>
              <a:rPr lang="en-US" sz="2000" baseline="-25000" dirty="0" smtClean="0"/>
              <a:t>2</a:t>
            </a:r>
            <a:r>
              <a:rPr lang="en-US" sz="2000" dirty="0" smtClean="0"/>
              <a:t>Cl</a:t>
            </a:r>
            <a:r>
              <a:rPr lang="en-US" sz="2000" baseline="-25000" dirty="0" smtClean="0"/>
              <a:t>2</a:t>
            </a:r>
            <a:r>
              <a:rPr lang="en-US" sz="2000"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4865" name="Object 1"/>
          <p:cNvGraphicFramePr>
            <a:graphicFrameLocks noChangeAspect="1"/>
          </p:cNvGraphicFramePr>
          <p:nvPr/>
        </p:nvGraphicFramePr>
        <p:xfrm>
          <a:off x="271463" y="331788"/>
          <a:ext cx="8389937" cy="5913437"/>
        </p:xfrm>
        <a:graphic>
          <a:graphicData uri="http://schemas.openxmlformats.org/presentationml/2006/ole">
            <p:oleObj spid="_x0000_s164865" name="ISIS/Draw Sketch" r:id="rId4" imgW="4943160" imgH="3485880"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2817" name="Object 1"/>
          <p:cNvGraphicFramePr>
            <a:graphicFrameLocks noChangeAspect="1"/>
          </p:cNvGraphicFramePr>
          <p:nvPr/>
        </p:nvGraphicFramePr>
        <p:xfrm>
          <a:off x="115510" y="304800"/>
          <a:ext cx="8663213" cy="5715000"/>
        </p:xfrm>
        <a:graphic>
          <a:graphicData uri="http://schemas.openxmlformats.org/presentationml/2006/ole">
            <p:oleObj spid="_x0000_s162817" name="ISIS/Draw Sketch" r:id="rId4" imgW="5453334" imgH="3605458" progId="">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2277547"/>
          </a:xfrm>
          <a:prstGeom prst="rect">
            <a:avLst/>
          </a:prstGeom>
          <a:noFill/>
        </p:spPr>
        <p:txBody>
          <a:bodyPr wrap="square" rtlCol="0">
            <a:spAutoFit/>
          </a:bodyPr>
          <a:lstStyle/>
          <a:p>
            <a:pPr algn="ctr"/>
            <a:r>
              <a:rPr lang="en-US" sz="2800" b="1" dirty="0" err="1" smtClean="0">
                <a:solidFill>
                  <a:srgbClr val="7030A0"/>
                </a:solidFill>
              </a:rPr>
              <a:t>Kurnakov’s</a:t>
            </a:r>
            <a:r>
              <a:rPr lang="en-US" sz="2800" b="1" dirty="0" smtClean="0">
                <a:solidFill>
                  <a:srgbClr val="7030A0"/>
                </a:solidFill>
              </a:rPr>
              <a:t> method</a:t>
            </a:r>
            <a:endParaRPr lang="en-US" sz="2400" dirty="0" smtClean="0">
              <a:solidFill>
                <a:srgbClr val="7030A0"/>
              </a:solidFill>
            </a:endParaRPr>
          </a:p>
          <a:p>
            <a:pPr>
              <a:lnSpc>
                <a:spcPct val="150000"/>
              </a:lnSpc>
            </a:pPr>
            <a:r>
              <a:rPr lang="en-US" sz="2000" dirty="0" err="1" smtClean="0"/>
              <a:t>Kurnakov</a:t>
            </a:r>
            <a:r>
              <a:rPr lang="en-US" sz="2000" dirty="0" smtClean="0"/>
              <a:t> </a:t>
            </a:r>
            <a:r>
              <a:rPr lang="en-US" sz="2000" dirty="0" err="1" smtClean="0"/>
              <a:t>utilised</a:t>
            </a:r>
            <a:r>
              <a:rPr lang="en-US" sz="2000" dirty="0" smtClean="0"/>
              <a:t> the phenomena of trans effect in distinguishing the cis and trans isomers of square planar complexes of [PtA</a:t>
            </a:r>
            <a:r>
              <a:rPr lang="en-US" sz="2000" baseline="-25000" dirty="0" smtClean="0"/>
              <a:t>2</a:t>
            </a:r>
            <a:r>
              <a:rPr lang="en-US" sz="2000" dirty="0" smtClean="0"/>
              <a:t>X</a:t>
            </a:r>
            <a:r>
              <a:rPr lang="en-US" sz="2000" baseline="-25000" dirty="0" smtClean="0"/>
              <a:t>2</a:t>
            </a:r>
            <a:r>
              <a:rPr lang="en-US" sz="2000" dirty="0" smtClean="0"/>
              <a:t>] type by treating them with thiourea. i.e. (</a:t>
            </a:r>
            <a:r>
              <a:rPr lang="en-US" sz="2000" dirty="0" err="1" smtClean="0"/>
              <a:t>tu</a:t>
            </a:r>
            <a:r>
              <a:rPr lang="en-US" sz="2400" dirty="0" smtClean="0"/>
              <a:t>) </a:t>
            </a:r>
          </a:p>
          <a:p>
            <a:endParaRPr lang="en-US" dirty="0"/>
          </a:p>
        </p:txBody>
      </p:sp>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0769" name="Object 1"/>
          <p:cNvGraphicFramePr>
            <a:graphicFrameLocks noChangeAspect="1"/>
          </p:cNvGraphicFramePr>
          <p:nvPr/>
        </p:nvGraphicFramePr>
        <p:xfrm>
          <a:off x="560882" y="2133600"/>
          <a:ext cx="6982918" cy="2286000"/>
        </p:xfrm>
        <a:graphic>
          <a:graphicData uri="http://schemas.openxmlformats.org/presentationml/2006/ole">
            <p:oleObj spid="_x0000_s160769" name="ISIS/Draw Sketch" r:id="rId4" imgW="5323840" imgH="1744980" progId="">
              <p:embed/>
            </p:oleObj>
          </a:graphicData>
        </a:graphic>
      </p:graphicFrame>
      <p:sp>
        <p:nvSpPr>
          <p:cNvPr id="1607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0771" name="Object 3"/>
          <p:cNvGraphicFramePr>
            <a:graphicFrameLocks noChangeAspect="1"/>
          </p:cNvGraphicFramePr>
          <p:nvPr/>
        </p:nvGraphicFramePr>
        <p:xfrm>
          <a:off x="487363" y="4592638"/>
          <a:ext cx="6962775" cy="2243137"/>
        </p:xfrm>
        <a:graphic>
          <a:graphicData uri="http://schemas.openxmlformats.org/presentationml/2006/ole">
            <p:oleObj spid="_x0000_s160771" name="ISIS/Draw Sketch" r:id="rId5" imgW="5305320" imgH="1714320"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534400" cy="6832640"/>
          </a:xfrm>
          <a:prstGeom prst="rect">
            <a:avLst/>
          </a:prstGeom>
          <a:noFill/>
        </p:spPr>
        <p:txBody>
          <a:bodyPr wrap="square" rtlCol="0">
            <a:spAutoFit/>
          </a:bodyPr>
          <a:lstStyle/>
          <a:p>
            <a:r>
              <a:rPr lang="en-US" sz="2400" dirty="0" smtClean="0">
                <a:solidFill>
                  <a:schemeClr val="accent1"/>
                </a:solidFill>
              </a:rPr>
              <a:t>e.g. [Pt(NH</a:t>
            </a:r>
            <a:r>
              <a:rPr lang="en-US" sz="2400" baseline="-25000" dirty="0" smtClean="0">
                <a:solidFill>
                  <a:schemeClr val="accent1"/>
                </a:solidFill>
              </a:rPr>
              <a:t>3</a:t>
            </a:r>
            <a:r>
              <a:rPr lang="en-US" sz="2400" dirty="0" smtClean="0">
                <a:solidFill>
                  <a:schemeClr val="accent1"/>
                </a:solidFill>
              </a:rPr>
              <a:t>)</a:t>
            </a:r>
            <a:r>
              <a:rPr lang="en-US" sz="2400" baseline="-25000" dirty="0" smtClean="0">
                <a:solidFill>
                  <a:schemeClr val="accent1"/>
                </a:solidFill>
              </a:rPr>
              <a:t>2</a:t>
            </a:r>
            <a:r>
              <a:rPr lang="en-US" sz="2400" dirty="0" smtClean="0">
                <a:solidFill>
                  <a:schemeClr val="accent1"/>
                </a:solidFill>
              </a:rPr>
              <a:t>Cl</a:t>
            </a:r>
            <a:r>
              <a:rPr lang="en-US" sz="2400" baseline="-25000" dirty="0" smtClean="0">
                <a:solidFill>
                  <a:schemeClr val="accent1"/>
                </a:solidFill>
              </a:rPr>
              <a:t>2</a:t>
            </a:r>
            <a:r>
              <a:rPr lang="en-US" sz="2400" dirty="0" smtClean="0">
                <a:solidFill>
                  <a:schemeClr val="accent1"/>
                </a:solidFill>
              </a:rPr>
              <a:t>]</a:t>
            </a: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pPr algn="just">
              <a:lnSpc>
                <a:spcPct val="150000"/>
              </a:lnSpc>
            </a:pPr>
            <a:r>
              <a:rPr lang="en-US" sz="2400" dirty="0" smtClean="0"/>
              <a:t>In cis isomer both </a:t>
            </a:r>
            <a:r>
              <a:rPr lang="en-US" sz="2400" dirty="0" err="1" smtClean="0"/>
              <a:t>Cl</a:t>
            </a:r>
            <a:r>
              <a:rPr lang="en-US" sz="2400" baseline="30000" dirty="0" smtClean="0"/>
              <a:t>-</a:t>
            </a:r>
            <a:r>
              <a:rPr lang="en-US" sz="2400" dirty="0" smtClean="0"/>
              <a:t> ion are trans to NH</a:t>
            </a:r>
            <a:r>
              <a:rPr lang="en-US" sz="2400" baseline="-25000" dirty="0" smtClean="0"/>
              <a:t>3 </a:t>
            </a:r>
            <a:r>
              <a:rPr lang="en-US" sz="2400" dirty="0" smtClean="0"/>
              <a:t>ligands, so because of trans effect </a:t>
            </a:r>
            <a:r>
              <a:rPr lang="en-US" sz="2400" dirty="0" err="1" smtClean="0"/>
              <a:t>Cl</a:t>
            </a:r>
            <a:r>
              <a:rPr lang="en-US" sz="2400" baseline="30000" dirty="0" smtClean="0"/>
              <a:t>-</a:t>
            </a:r>
            <a:r>
              <a:rPr lang="en-US" sz="2400" dirty="0" smtClean="0"/>
              <a:t> ions are replaced by </a:t>
            </a:r>
            <a:r>
              <a:rPr lang="en-US" sz="2400" dirty="0" err="1" smtClean="0"/>
              <a:t>tu</a:t>
            </a:r>
            <a:r>
              <a:rPr lang="en-US" sz="2400" dirty="0" smtClean="0"/>
              <a:t> (Thiourea) and from [Pt(NH</a:t>
            </a:r>
            <a:r>
              <a:rPr lang="en-US" sz="2400" baseline="-25000" dirty="0" smtClean="0"/>
              <a:t>3</a:t>
            </a:r>
            <a:r>
              <a:rPr lang="en-US" sz="2400" dirty="0" smtClean="0"/>
              <a:t>)</a:t>
            </a:r>
            <a:r>
              <a:rPr lang="en-US" sz="2400" baseline="-25000" dirty="0" smtClean="0"/>
              <a:t>2</a:t>
            </a:r>
            <a:r>
              <a:rPr lang="en-US" sz="2400" dirty="0" smtClean="0"/>
              <a:t>(</a:t>
            </a:r>
            <a:r>
              <a:rPr lang="en-US" sz="2400" dirty="0" err="1" smtClean="0"/>
              <a:t>tu</a:t>
            </a:r>
            <a:r>
              <a:rPr lang="en-US" sz="2400" dirty="0" smtClean="0"/>
              <a:t>)</a:t>
            </a:r>
            <a:r>
              <a:rPr lang="en-US" sz="2400" baseline="-25000" dirty="0" smtClean="0"/>
              <a:t>2</a:t>
            </a:r>
            <a:r>
              <a:rPr lang="en-US" sz="2400" dirty="0" smtClean="0"/>
              <a:t>]</a:t>
            </a:r>
            <a:r>
              <a:rPr lang="en-US" sz="2400" baseline="30000" dirty="0" smtClean="0"/>
              <a:t>+2</a:t>
            </a:r>
            <a:r>
              <a:rPr lang="en-US" sz="2400" dirty="0" smtClean="0"/>
              <a:t> (i.e. I)</a:t>
            </a:r>
          </a:p>
          <a:p>
            <a:pPr algn="just">
              <a:lnSpc>
                <a:spcPct val="150000"/>
              </a:lnSpc>
            </a:pPr>
            <a:r>
              <a:rPr lang="en-US" sz="2400" dirty="0" smtClean="0"/>
              <a:t>Now in [I] bothNH</a:t>
            </a:r>
            <a:r>
              <a:rPr lang="en-US" sz="2400" baseline="-25000" dirty="0" smtClean="0"/>
              <a:t>3</a:t>
            </a:r>
            <a:r>
              <a:rPr lang="en-US" sz="2400" dirty="0" smtClean="0"/>
              <a:t> are trans to </a:t>
            </a:r>
            <a:r>
              <a:rPr lang="en-US" sz="2400" dirty="0" err="1" smtClean="0"/>
              <a:t>tu</a:t>
            </a:r>
            <a:r>
              <a:rPr lang="en-US" sz="2400" dirty="0" smtClean="0"/>
              <a:t>, hence </a:t>
            </a:r>
            <a:r>
              <a:rPr lang="en-US" sz="2400" dirty="0" err="1" smtClean="0"/>
              <a:t>tu</a:t>
            </a:r>
            <a:r>
              <a:rPr lang="en-US" sz="2400" dirty="0" smtClean="0"/>
              <a:t> is replaced by </a:t>
            </a:r>
            <a:r>
              <a:rPr lang="en-US" sz="2400" dirty="0" err="1" smtClean="0"/>
              <a:t>tu</a:t>
            </a:r>
            <a:r>
              <a:rPr lang="en-US" sz="2400" dirty="0" smtClean="0"/>
              <a:t> and from [Pt(</a:t>
            </a:r>
            <a:r>
              <a:rPr lang="en-US" sz="2400" dirty="0" err="1" smtClean="0"/>
              <a:t>tu</a:t>
            </a:r>
            <a:r>
              <a:rPr lang="en-US" sz="2400" dirty="0" smtClean="0"/>
              <a:t>)</a:t>
            </a:r>
            <a:r>
              <a:rPr lang="en-US" sz="2400" baseline="-25000" dirty="0" smtClean="0"/>
              <a:t>4</a:t>
            </a:r>
            <a:r>
              <a:rPr lang="en-US" sz="2400" dirty="0" smtClean="0"/>
              <a:t>]</a:t>
            </a:r>
            <a:r>
              <a:rPr lang="en-US" sz="2400" baseline="30000" dirty="0" smtClean="0"/>
              <a:t>+2</a:t>
            </a:r>
            <a:r>
              <a:rPr lang="en-US" sz="2400" dirty="0" smtClean="0"/>
              <a:t>.</a:t>
            </a:r>
          </a:p>
          <a:p>
            <a:endParaRPr lang="en-US" sz="2400" dirty="0" smtClean="0">
              <a:solidFill>
                <a:schemeClr val="accent1"/>
              </a:solidFill>
            </a:endParaRPr>
          </a:p>
          <a:p>
            <a:endParaRPr lang="en-US" dirty="0"/>
          </a:p>
        </p:txBody>
      </p:sp>
      <p:sp>
        <p:nvSpPr>
          <p:cNvPr id="158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87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8723" name="Object 3"/>
          <p:cNvGraphicFramePr>
            <a:graphicFrameLocks noChangeAspect="1"/>
          </p:cNvGraphicFramePr>
          <p:nvPr/>
        </p:nvGraphicFramePr>
        <p:xfrm>
          <a:off x="152400" y="838200"/>
          <a:ext cx="8606620" cy="2454275"/>
        </p:xfrm>
        <a:graphic>
          <a:graphicData uri="http://schemas.openxmlformats.org/presentationml/2006/ole">
            <p:oleObj spid="_x0000_s158723" name="CS ChemDraw Drawing" r:id="rId4" imgW="4920497" imgH="1403215" progId="ChemDraw.Document.6.0">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04800"/>
            <a:ext cx="8534400" cy="1754326"/>
          </a:xfrm>
          <a:prstGeom prst="rect">
            <a:avLst/>
          </a:prstGeom>
          <a:noFill/>
        </p:spPr>
        <p:txBody>
          <a:bodyPr wrap="square" rtlCol="0">
            <a:spAutoFit/>
          </a:bodyPr>
          <a:lstStyle/>
          <a:p>
            <a:pPr>
              <a:lnSpc>
                <a:spcPct val="150000"/>
              </a:lnSpc>
            </a:pPr>
            <a:r>
              <a:rPr lang="en-US" sz="2400" dirty="0" smtClean="0"/>
              <a:t>In case of trans isomer, trans effect is smaller, so we get [Pt(NH</a:t>
            </a:r>
            <a:r>
              <a:rPr lang="en-US" sz="2400" baseline="-25000" dirty="0" smtClean="0"/>
              <a:t>3</a:t>
            </a:r>
            <a:r>
              <a:rPr lang="en-US" sz="2400" dirty="0" smtClean="0"/>
              <a:t>)</a:t>
            </a:r>
            <a:r>
              <a:rPr lang="en-US" sz="2400" baseline="-25000" dirty="0" smtClean="0"/>
              <a:t>2</a:t>
            </a:r>
            <a:r>
              <a:rPr lang="en-US" sz="2400" dirty="0" smtClean="0"/>
              <a:t>tu</a:t>
            </a:r>
            <a:r>
              <a:rPr lang="en-US" sz="2400" baseline="-25000" dirty="0" smtClean="0"/>
              <a:t>2</a:t>
            </a:r>
            <a:r>
              <a:rPr lang="en-US" sz="2400" dirty="0" smtClean="0"/>
              <a:t>]</a:t>
            </a:r>
            <a:r>
              <a:rPr lang="en-US" sz="2400" baseline="30000" dirty="0" smtClean="0"/>
              <a:t>+2</a:t>
            </a:r>
            <a:r>
              <a:rPr lang="en-US" sz="2400" dirty="0" smtClean="0"/>
              <a:t>.</a:t>
            </a:r>
          </a:p>
          <a:p>
            <a:pPr>
              <a:lnSpc>
                <a:spcPct val="150000"/>
              </a:lnSpc>
            </a:pPr>
            <a:endParaRPr lang="en-US" sz="2400" dirty="0"/>
          </a:p>
        </p:txBody>
      </p:sp>
      <p:graphicFrame>
        <p:nvGraphicFramePr>
          <p:cNvPr id="193540" name="Object 4"/>
          <p:cNvGraphicFramePr>
            <a:graphicFrameLocks noChangeAspect="1"/>
          </p:cNvGraphicFramePr>
          <p:nvPr/>
        </p:nvGraphicFramePr>
        <p:xfrm>
          <a:off x="152400" y="1600201"/>
          <a:ext cx="8639795" cy="2567732"/>
        </p:xfrm>
        <a:graphic>
          <a:graphicData uri="http://schemas.openxmlformats.org/presentationml/2006/ole">
            <p:oleObj spid="_x0000_s193540" name="CS ChemDraw Drawing" r:id="rId4" imgW="4759196" imgH="1413753" progId="ChemDraw.Document.6.0">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7868"/>
            <a:ext cx="8534400" cy="4708981"/>
          </a:xfrm>
          <a:prstGeom prst="rect">
            <a:avLst/>
          </a:prstGeom>
          <a:noFill/>
        </p:spPr>
        <p:txBody>
          <a:bodyPr wrap="square" rtlCol="0">
            <a:spAutoFit/>
          </a:bodyPr>
          <a:lstStyle/>
          <a:p>
            <a:pPr algn="ctr"/>
            <a:r>
              <a:rPr lang="en-US" sz="2800" b="1" dirty="0" smtClean="0">
                <a:solidFill>
                  <a:srgbClr val="00B050"/>
                </a:solidFill>
              </a:rPr>
              <a:t>OPTICAL ISOMERISM OR MIRROR IMAGE ISOMERISM</a:t>
            </a:r>
          </a:p>
          <a:p>
            <a:pPr algn="ctr"/>
            <a:endParaRPr lang="en-US" sz="2800" b="1" dirty="0" smtClean="0">
              <a:solidFill>
                <a:srgbClr val="00B050"/>
              </a:solidFill>
            </a:endParaRPr>
          </a:p>
          <a:p>
            <a:pPr algn="just">
              <a:lnSpc>
                <a:spcPct val="150000"/>
              </a:lnSpc>
            </a:pPr>
            <a:r>
              <a:rPr lang="en-US" sz="2400" dirty="0" smtClean="0"/>
              <a:t>When the solutions of complexes are place in the path of plane polarized light, than light rotates its plane through certain angle either to the left side or right side. This property of complex of rotating plane of polarized light is called its optical activity and the complexes possessing this property is said to be optically active.</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7586692"/>
          </a:xfrm>
          <a:prstGeom prst="rect">
            <a:avLst/>
          </a:prstGeom>
          <a:noFill/>
        </p:spPr>
        <p:txBody>
          <a:bodyPr wrap="square" rtlCol="0">
            <a:spAutoFit/>
          </a:bodyPr>
          <a:lstStyle/>
          <a:p>
            <a:r>
              <a:rPr lang="en-US" sz="3200" dirty="0" smtClean="0">
                <a:solidFill>
                  <a:srgbClr val="00B050"/>
                </a:solidFill>
              </a:rPr>
              <a:t>Optically active complexes are said to exist in the following forms:</a:t>
            </a:r>
          </a:p>
          <a:p>
            <a:pPr marL="457200" indent="-457200" algn="just">
              <a:buFont typeface="+mj-lt"/>
              <a:buAutoNum type="alphaLcParenR"/>
            </a:pPr>
            <a:r>
              <a:rPr lang="en-US" sz="2400" dirty="0" smtClean="0"/>
              <a:t>Which rotates plane of polarized light towards right side (clockwise direction) is said to be </a:t>
            </a:r>
            <a:r>
              <a:rPr lang="en-US" sz="2400" dirty="0" err="1" smtClean="0">
                <a:solidFill>
                  <a:srgbClr val="00B0F0"/>
                </a:solidFill>
              </a:rPr>
              <a:t>dextro-rotetory</a:t>
            </a:r>
            <a:r>
              <a:rPr lang="en-US" sz="2400" dirty="0" smtClean="0">
                <a:solidFill>
                  <a:srgbClr val="00B0F0"/>
                </a:solidFill>
              </a:rPr>
              <a:t> or </a:t>
            </a:r>
            <a:r>
              <a:rPr lang="en-US" sz="2400" i="1" dirty="0" smtClean="0">
                <a:solidFill>
                  <a:srgbClr val="00B0F0"/>
                </a:solidFill>
              </a:rPr>
              <a:t>d</a:t>
            </a:r>
            <a:r>
              <a:rPr lang="en-US" sz="2400" dirty="0" smtClean="0">
                <a:solidFill>
                  <a:srgbClr val="00B0F0"/>
                </a:solidFill>
              </a:rPr>
              <a:t>-form</a:t>
            </a:r>
            <a:r>
              <a:rPr lang="en-US" sz="2400" dirty="0" smtClean="0"/>
              <a:t>. It is also represented by (+) sign.</a:t>
            </a:r>
          </a:p>
          <a:p>
            <a:pPr marL="457200" indent="-457200" algn="just">
              <a:buFont typeface="+mj-lt"/>
              <a:buAutoNum type="alphaLcParenR"/>
            </a:pPr>
            <a:endParaRPr lang="en-US" sz="2400" dirty="0" smtClean="0"/>
          </a:p>
          <a:p>
            <a:pPr marL="457200" indent="-457200" algn="just">
              <a:buFont typeface="+mj-lt"/>
              <a:buAutoNum type="alphaLcParenR"/>
            </a:pPr>
            <a:r>
              <a:rPr lang="en-US" sz="2400" dirty="0" smtClean="0"/>
              <a:t>Which rotates plane of polarized light towards left side                (anticlockwise direction) is said to be </a:t>
            </a:r>
            <a:r>
              <a:rPr lang="en-US" sz="2400" dirty="0" err="1" smtClean="0">
                <a:solidFill>
                  <a:srgbClr val="00B0F0"/>
                </a:solidFill>
              </a:rPr>
              <a:t>laevo-rotatory</a:t>
            </a:r>
            <a:r>
              <a:rPr lang="en-US" sz="2400" dirty="0" smtClean="0">
                <a:solidFill>
                  <a:srgbClr val="00B0F0"/>
                </a:solidFill>
              </a:rPr>
              <a:t> or </a:t>
            </a:r>
            <a:r>
              <a:rPr lang="en-US" sz="2400" i="1" dirty="0" smtClean="0">
                <a:solidFill>
                  <a:srgbClr val="00B0F0"/>
                </a:solidFill>
              </a:rPr>
              <a:t>l</a:t>
            </a:r>
            <a:r>
              <a:rPr lang="en-US" sz="2400" dirty="0" smtClean="0">
                <a:solidFill>
                  <a:srgbClr val="00B0F0"/>
                </a:solidFill>
              </a:rPr>
              <a:t>-form</a:t>
            </a:r>
            <a:r>
              <a:rPr lang="en-US" sz="2400" dirty="0" smtClean="0"/>
              <a:t>. It is also represented by (-) sign.</a:t>
            </a:r>
          </a:p>
          <a:p>
            <a:pPr marL="457200" indent="-457200" algn="just"/>
            <a:r>
              <a:rPr lang="en-US" sz="2400" dirty="0" smtClean="0"/>
              <a:t>	(+) and (-) refer to sign of rotation of optical isomer.</a:t>
            </a:r>
          </a:p>
          <a:p>
            <a:pPr marL="457200" indent="-457200" algn="just">
              <a:buFont typeface="+mj-lt"/>
              <a:buAutoNum type="alphaLcParenR"/>
            </a:pPr>
            <a:endParaRPr lang="en-US" sz="2400" dirty="0" smtClean="0"/>
          </a:p>
          <a:p>
            <a:pPr marL="457200" indent="-457200" algn="just">
              <a:buFont typeface="+mj-lt"/>
              <a:buAutoNum type="alphaLcParenR" startAt="3"/>
            </a:pPr>
            <a:r>
              <a:rPr lang="en-US" sz="2400" dirty="0" smtClean="0"/>
              <a:t>Which is not capable of rotating the plane polarized light is called optically inactive. This isomer is call </a:t>
            </a:r>
            <a:r>
              <a:rPr lang="en-US" sz="2400" dirty="0" err="1" smtClean="0">
                <a:solidFill>
                  <a:srgbClr val="00B0F0"/>
                </a:solidFill>
              </a:rPr>
              <a:t>recemic</a:t>
            </a:r>
            <a:r>
              <a:rPr lang="en-US" sz="2400" dirty="0" smtClean="0">
                <a:solidFill>
                  <a:srgbClr val="00B0F0"/>
                </a:solidFill>
              </a:rPr>
              <a:t>-[</a:t>
            </a:r>
            <a:r>
              <a:rPr lang="en-US" sz="2400" i="1" dirty="0" smtClean="0">
                <a:solidFill>
                  <a:srgbClr val="00B0F0"/>
                </a:solidFill>
              </a:rPr>
              <a:t>dl</a:t>
            </a:r>
            <a:r>
              <a:rPr lang="en-US" sz="2400" dirty="0" smtClean="0">
                <a:solidFill>
                  <a:srgbClr val="00B0F0"/>
                </a:solidFill>
              </a:rPr>
              <a:t>, or (±)] from</a:t>
            </a:r>
            <a:r>
              <a:rPr lang="en-US" sz="2400" dirty="0" smtClean="0"/>
              <a:t> which is made up of 50% </a:t>
            </a:r>
            <a:r>
              <a:rPr lang="en-US" sz="2400" i="1" dirty="0" smtClean="0"/>
              <a:t>d</a:t>
            </a:r>
            <a:r>
              <a:rPr lang="en-US" sz="2400" dirty="0" smtClean="0"/>
              <a:t> &amp; 50% </a:t>
            </a:r>
            <a:r>
              <a:rPr lang="en-US" sz="2400" i="1" dirty="0" smtClean="0"/>
              <a:t>l</a:t>
            </a:r>
            <a:r>
              <a:rPr lang="en-US" sz="2400" dirty="0" smtClean="0"/>
              <a:t>- form. In </a:t>
            </a:r>
            <a:r>
              <a:rPr lang="en-US" sz="2400" dirty="0" err="1" smtClean="0"/>
              <a:t>recemic</a:t>
            </a:r>
            <a:r>
              <a:rPr lang="en-US" sz="2400" dirty="0" smtClean="0"/>
              <a:t> form, one form rotates the plane of polarized light in one direction is balanced by other form in opposite direction.</a:t>
            </a:r>
          </a:p>
          <a:p>
            <a:pPr>
              <a:lnSpc>
                <a:spcPct val="150000"/>
              </a:lnSpc>
            </a:pPr>
            <a:endParaRPr lang="en-US" sz="2400" dirty="0" smtClean="0">
              <a:solidFill>
                <a:schemeClr val="accent3"/>
              </a:solidFill>
            </a:endParaRPr>
          </a:p>
          <a:p>
            <a:pPr>
              <a:lnSpc>
                <a:spcPct val="150000"/>
              </a:lnSpc>
            </a:pP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34400" cy="5232202"/>
          </a:xfrm>
          <a:prstGeom prst="rect">
            <a:avLst/>
          </a:prstGeom>
          <a:noFill/>
        </p:spPr>
        <p:txBody>
          <a:bodyPr wrap="square" rtlCol="0">
            <a:spAutoFit/>
          </a:bodyPr>
          <a:lstStyle/>
          <a:p>
            <a:r>
              <a:rPr lang="en-US" sz="2800" dirty="0" smtClean="0">
                <a:solidFill>
                  <a:srgbClr val="7030A0"/>
                </a:solidFill>
              </a:rPr>
              <a:t>The d- and l-form have following characteristics</a:t>
            </a:r>
          </a:p>
          <a:p>
            <a:pPr marL="514350" indent="-514350" algn="just">
              <a:lnSpc>
                <a:spcPct val="150000"/>
              </a:lnSpc>
              <a:buFont typeface="+mj-lt"/>
              <a:buAutoNum type="romanLcPeriod"/>
            </a:pPr>
            <a:r>
              <a:rPr lang="en-US" sz="2400" dirty="0" smtClean="0"/>
              <a:t>Since </a:t>
            </a:r>
            <a:r>
              <a:rPr lang="en-US" sz="2400" i="1" dirty="0" smtClean="0"/>
              <a:t>d</a:t>
            </a:r>
            <a:r>
              <a:rPr lang="en-US" sz="2400" dirty="0" smtClean="0"/>
              <a:t> and </a:t>
            </a:r>
            <a:r>
              <a:rPr lang="en-US" sz="2400" i="1" dirty="0" smtClean="0"/>
              <a:t>l</a:t>
            </a:r>
            <a:r>
              <a:rPr lang="en-US" sz="2400" dirty="0" smtClean="0"/>
              <a:t> form are capable of rotating the plane of polarized light, are said to be </a:t>
            </a:r>
            <a:r>
              <a:rPr lang="en-US" sz="2400" dirty="0" smtClean="0">
                <a:solidFill>
                  <a:srgbClr val="00B0F0"/>
                </a:solidFill>
              </a:rPr>
              <a:t>optically active or optical isomer</a:t>
            </a:r>
            <a:r>
              <a:rPr lang="en-US" sz="2400" dirty="0" smtClean="0"/>
              <a:t>. This phenomenon is called optical isomerism or optical activity. Both isomers have exactly identical physical and chemical properties.</a:t>
            </a:r>
          </a:p>
          <a:p>
            <a:pPr marL="514350" indent="-514350" algn="just">
              <a:lnSpc>
                <a:spcPct val="150000"/>
              </a:lnSpc>
              <a:buFont typeface="+mj-lt"/>
              <a:buAutoNum type="romanLcPeriod"/>
            </a:pPr>
            <a:r>
              <a:rPr lang="en-US" sz="2400" dirty="0" smtClean="0"/>
              <a:t>If </a:t>
            </a:r>
            <a:r>
              <a:rPr lang="en-US" sz="2400" i="1" dirty="0" smtClean="0"/>
              <a:t>d</a:t>
            </a:r>
            <a:r>
              <a:rPr lang="en-US" sz="2400" dirty="0" smtClean="0"/>
              <a:t> and </a:t>
            </a:r>
            <a:r>
              <a:rPr lang="en-US" sz="2400" i="1" dirty="0" smtClean="0"/>
              <a:t>l</a:t>
            </a:r>
            <a:r>
              <a:rPr lang="en-US" sz="2400" dirty="0" smtClean="0"/>
              <a:t> form are mirror image to each other and not superimposed on each other, they are called </a:t>
            </a:r>
            <a:r>
              <a:rPr lang="en-US" sz="2400" dirty="0" err="1" smtClean="0">
                <a:solidFill>
                  <a:srgbClr val="00B0F0"/>
                </a:solidFill>
              </a:rPr>
              <a:t>enantiomerism</a:t>
            </a:r>
            <a:r>
              <a:rPr lang="en-US" sz="2400" dirty="0" smtClean="0"/>
              <a:t>.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6463308"/>
          </a:xfrm>
          <a:prstGeom prst="rect">
            <a:avLst/>
          </a:prstGeom>
          <a:noFill/>
        </p:spPr>
        <p:txBody>
          <a:bodyPr wrap="square" rtlCol="0">
            <a:spAutoFit/>
          </a:bodyPr>
          <a:lstStyle/>
          <a:p>
            <a:pPr algn="ctr">
              <a:lnSpc>
                <a:spcPct val="150000"/>
              </a:lnSpc>
            </a:pPr>
            <a:r>
              <a:rPr lang="en-US" sz="2400" b="1" dirty="0" smtClean="0">
                <a:solidFill>
                  <a:srgbClr val="00B050"/>
                </a:solidFill>
              </a:rPr>
              <a:t>Condition for a molecule to show optical isomerism</a:t>
            </a:r>
            <a:endParaRPr lang="en-US" dirty="0" smtClean="0"/>
          </a:p>
          <a:p>
            <a:pPr marL="457200" lvl="0" indent="-457200" algn="just">
              <a:lnSpc>
                <a:spcPct val="150000"/>
              </a:lnSpc>
              <a:buFont typeface="+mj-lt"/>
              <a:buAutoNum type="arabicPeriod"/>
            </a:pPr>
            <a:r>
              <a:rPr lang="en-US" sz="2400" dirty="0" smtClean="0">
                <a:solidFill>
                  <a:srgbClr val="FF0000"/>
                </a:solidFill>
              </a:rPr>
              <a:t>The molecule should be asymmetric which never has a plane of symmetry</a:t>
            </a:r>
            <a:r>
              <a:rPr lang="en-US" sz="2400" dirty="0" smtClean="0"/>
              <a:t>.</a:t>
            </a:r>
          </a:p>
          <a:p>
            <a:pPr marL="457200" indent="-457200" algn="just">
              <a:lnSpc>
                <a:spcPct val="150000"/>
              </a:lnSpc>
            </a:pPr>
            <a:r>
              <a:rPr lang="en-US" sz="2400" dirty="0" smtClean="0"/>
              <a:t>	It means the molecule divides by an imaginary plane in such a way that part of one side of plane is the mirror image of the other side of plane. Which is called plane of symmetry and it is always inactive while molecule have not plane of symmetry are optically active and hence show optical isomerism.</a:t>
            </a:r>
          </a:p>
          <a:p>
            <a:pPr marL="457200" lvl="0" indent="-457200" algn="just">
              <a:lnSpc>
                <a:spcPct val="150000"/>
              </a:lnSpc>
              <a:buFont typeface="+mj-lt"/>
              <a:buAutoNum type="arabicPeriod" startAt="2"/>
            </a:pPr>
            <a:r>
              <a:rPr lang="en-US" sz="2400" dirty="0" smtClean="0">
                <a:solidFill>
                  <a:srgbClr val="FF0000"/>
                </a:solidFill>
              </a:rPr>
              <a:t>An asymmetric molecule cannot be superimposed on its mirror image</a:t>
            </a:r>
            <a:r>
              <a:rPr lang="en-US" sz="2400" dirty="0" smtClean="0"/>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458200" cy="646331"/>
          </a:xfrm>
          <a:prstGeom prst="rect">
            <a:avLst/>
          </a:prstGeom>
          <a:noFill/>
        </p:spPr>
        <p:txBody>
          <a:bodyPr wrap="square" rtlCol="0">
            <a:spAutoFit/>
          </a:bodyPr>
          <a:lstStyle/>
          <a:p>
            <a:pPr hangingPunct="0"/>
            <a:r>
              <a:rPr lang="en-GB" dirty="0"/>
              <a:t> </a:t>
            </a:r>
            <a:endParaRPr lang="en-US" dirty="0"/>
          </a:p>
          <a:p>
            <a:endParaRPr lang="en-US" dirty="0"/>
          </a:p>
        </p:txBody>
      </p:sp>
      <p:sp>
        <p:nvSpPr>
          <p:cNvPr id="3" name="TextBox 2"/>
          <p:cNvSpPr txBox="1"/>
          <p:nvPr/>
        </p:nvSpPr>
        <p:spPr>
          <a:xfrm>
            <a:off x="457200" y="533400"/>
            <a:ext cx="8077200" cy="6186309"/>
          </a:xfrm>
          <a:prstGeom prst="rect">
            <a:avLst/>
          </a:prstGeom>
          <a:noFill/>
        </p:spPr>
        <p:txBody>
          <a:bodyPr wrap="square" rtlCol="0">
            <a:spAutoFit/>
          </a:bodyPr>
          <a:lstStyle/>
          <a:p>
            <a:pPr algn="ctr"/>
            <a:r>
              <a:rPr lang="en-US" sz="2400" b="1" dirty="0">
                <a:solidFill>
                  <a:schemeClr val="accent3"/>
                </a:solidFill>
              </a:rPr>
              <a:t>Hydrate isomerism:</a:t>
            </a:r>
            <a:endParaRPr lang="en-US" sz="2400" dirty="0">
              <a:solidFill>
                <a:schemeClr val="accent3"/>
              </a:solidFill>
            </a:endParaRPr>
          </a:p>
          <a:p>
            <a:pPr algn="just">
              <a:lnSpc>
                <a:spcPct val="150000"/>
              </a:lnSpc>
            </a:pPr>
            <a:r>
              <a:rPr lang="en-US" sz="2000" dirty="0"/>
              <a:t>This isomerism arises due to different positions of water molecules in the complex (interchange between complex and rest of the compound). </a:t>
            </a:r>
            <a:endParaRPr lang="en-US" sz="2000" dirty="0" smtClean="0"/>
          </a:p>
          <a:p>
            <a:pPr algn="just">
              <a:lnSpc>
                <a:spcPct val="150000"/>
              </a:lnSpc>
            </a:pPr>
            <a:r>
              <a:rPr lang="en-US" sz="2000" dirty="0" smtClean="0"/>
              <a:t>e.g</a:t>
            </a:r>
            <a:r>
              <a:rPr lang="en-US" sz="2000" dirty="0" smtClean="0">
                <a:solidFill>
                  <a:schemeClr val="accent1"/>
                </a:solidFill>
              </a:rPr>
              <a:t>. CrCl</a:t>
            </a:r>
            <a:r>
              <a:rPr lang="en-US" sz="2000" baseline="-25000" dirty="0" smtClean="0">
                <a:solidFill>
                  <a:schemeClr val="accent1"/>
                </a:solidFill>
              </a:rPr>
              <a:t>3</a:t>
            </a:r>
            <a:r>
              <a:rPr lang="en-US" sz="2000" dirty="0" smtClean="0">
                <a:solidFill>
                  <a:schemeClr val="accent1"/>
                </a:solidFill>
              </a:rPr>
              <a:t> </a:t>
            </a:r>
            <a:r>
              <a:rPr lang="en-US" sz="2000" dirty="0">
                <a:solidFill>
                  <a:schemeClr val="accent1"/>
                </a:solidFill>
              </a:rPr>
              <a:t>6H</a:t>
            </a:r>
            <a:r>
              <a:rPr lang="en-US" sz="2000" baseline="-25000" dirty="0">
                <a:solidFill>
                  <a:schemeClr val="accent1"/>
                </a:solidFill>
              </a:rPr>
              <a:t>2</a:t>
            </a:r>
            <a:r>
              <a:rPr lang="en-US" sz="2000" dirty="0">
                <a:solidFill>
                  <a:schemeClr val="accent1"/>
                </a:solidFill>
              </a:rPr>
              <a:t>O </a:t>
            </a:r>
            <a:r>
              <a:rPr lang="en-US" sz="2000" dirty="0"/>
              <a:t>that is found in 3-isomeric forms</a:t>
            </a:r>
            <a:r>
              <a:rPr lang="en-US" sz="2000" dirty="0" smtClean="0"/>
              <a:t>.</a:t>
            </a:r>
          </a:p>
          <a:p>
            <a:pPr algn="just" hangingPunct="0">
              <a:lnSpc>
                <a:spcPct val="150000"/>
              </a:lnSpc>
              <a:buFont typeface="Arial" pitchFamily="34" charset="0"/>
              <a:buChar char="•"/>
            </a:pPr>
            <a:r>
              <a:rPr lang="en-US" sz="2000" dirty="0"/>
              <a:t>[</a:t>
            </a:r>
            <a:r>
              <a:rPr lang="en-US" sz="2000" dirty="0" smtClean="0"/>
              <a:t>Cr(H</a:t>
            </a:r>
            <a:r>
              <a:rPr lang="en-US" sz="2000" baseline="-25000" dirty="0" smtClean="0"/>
              <a:t>2</a:t>
            </a:r>
            <a:r>
              <a:rPr lang="en-US" sz="2000" dirty="0" smtClean="0"/>
              <a:t>O)</a:t>
            </a:r>
            <a:r>
              <a:rPr lang="en-US" sz="2000" baseline="-25000" dirty="0" smtClean="0"/>
              <a:t>6</a:t>
            </a:r>
            <a:r>
              <a:rPr lang="en-US" sz="2000" dirty="0" smtClean="0"/>
              <a:t>]Cl</a:t>
            </a:r>
            <a:r>
              <a:rPr lang="en-US" sz="2000" baseline="-25000" dirty="0" smtClean="0"/>
              <a:t>3</a:t>
            </a:r>
            <a:r>
              <a:rPr lang="en-US" sz="2000" dirty="0" smtClean="0"/>
              <a:t>: Violet, 4 ions</a:t>
            </a:r>
            <a:r>
              <a:rPr lang="en-US" sz="2000" dirty="0" smtClean="0"/>
              <a:t>, </a:t>
            </a:r>
            <a:r>
              <a:rPr lang="en-US" sz="2000" dirty="0" err="1" smtClean="0"/>
              <a:t>Equi.cond</a:t>
            </a:r>
            <a:r>
              <a:rPr lang="en-US" sz="2000" dirty="0" smtClean="0"/>
              <a:t> </a:t>
            </a:r>
            <a:r>
              <a:rPr lang="en-US" sz="2000" dirty="0"/>
              <a:t>~</a:t>
            </a:r>
            <a:r>
              <a:rPr lang="en-US" sz="2000" dirty="0" smtClean="0"/>
              <a:t>425, All </a:t>
            </a:r>
            <a:r>
              <a:rPr lang="en-US" sz="2000" dirty="0"/>
              <a:t>chlorine </a:t>
            </a:r>
            <a:r>
              <a:rPr lang="en-US" sz="2000" dirty="0" err="1"/>
              <a:t>ppted</a:t>
            </a:r>
            <a:r>
              <a:rPr lang="en-US" sz="2000" dirty="0"/>
              <a:t> as </a:t>
            </a:r>
            <a:r>
              <a:rPr lang="en-US" sz="2000" dirty="0" err="1" smtClean="0"/>
              <a:t>AgCl</a:t>
            </a:r>
            <a:r>
              <a:rPr lang="en-US" sz="2000" dirty="0" smtClean="0"/>
              <a:t>,  No </a:t>
            </a:r>
            <a:r>
              <a:rPr lang="en-US" sz="2000" dirty="0"/>
              <a:t>loss of water in a </a:t>
            </a:r>
            <a:r>
              <a:rPr lang="en-US" sz="2000" dirty="0" err="1"/>
              <a:t>desicator</a:t>
            </a:r>
            <a:r>
              <a:rPr lang="en-US" sz="2000" dirty="0"/>
              <a:t> </a:t>
            </a:r>
            <a:r>
              <a:rPr lang="en-US" sz="2000"/>
              <a:t>over </a:t>
            </a:r>
            <a:r>
              <a:rPr lang="en-US" sz="2000" smtClean="0"/>
              <a:t>conc. </a:t>
            </a:r>
            <a:r>
              <a:rPr lang="en-US" sz="2000" dirty="0"/>
              <a:t>sulfuric acid</a:t>
            </a:r>
            <a:r>
              <a:rPr lang="en-US" sz="2000" dirty="0" smtClean="0"/>
              <a:t>.</a:t>
            </a:r>
          </a:p>
          <a:p>
            <a:pPr algn="just" hangingPunct="0">
              <a:lnSpc>
                <a:spcPct val="150000"/>
              </a:lnSpc>
              <a:buFont typeface="Arial" pitchFamily="34" charset="0"/>
              <a:buChar char="•"/>
            </a:pPr>
            <a:r>
              <a:rPr lang="en-US" sz="2000" dirty="0"/>
              <a:t>[</a:t>
            </a:r>
            <a:r>
              <a:rPr lang="en-US" sz="2000" dirty="0" smtClean="0"/>
              <a:t>Cr(H</a:t>
            </a:r>
            <a:r>
              <a:rPr lang="en-US" sz="2000" baseline="-25000" dirty="0" smtClean="0"/>
              <a:t>2</a:t>
            </a:r>
            <a:r>
              <a:rPr lang="en-US" sz="2000" dirty="0" smtClean="0"/>
              <a:t>O)</a:t>
            </a:r>
            <a:r>
              <a:rPr lang="en-US" sz="2000" baseline="-25000" dirty="0" smtClean="0"/>
              <a:t>5</a:t>
            </a:r>
            <a:r>
              <a:rPr lang="en-US" sz="2000" dirty="0" smtClean="0"/>
              <a:t>Cl]Cl</a:t>
            </a:r>
            <a:r>
              <a:rPr lang="en-US" sz="2000" baseline="-25000" dirty="0" smtClean="0"/>
              <a:t>2</a:t>
            </a:r>
            <a:r>
              <a:rPr lang="en-US" sz="2000" dirty="0" smtClean="0"/>
              <a:t> H</a:t>
            </a:r>
            <a:r>
              <a:rPr lang="en-US" sz="2000" baseline="-25000" dirty="0" smtClean="0"/>
              <a:t>2</a:t>
            </a:r>
            <a:r>
              <a:rPr lang="en-US" sz="2000" dirty="0" smtClean="0"/>
              <a:t>O: Blue green, 3 ions, ~250, 2/3 </a:t>
            </a:r>
            <a:r>
              <a:rPr lang="en-US" sz="2000" dirty="0"/>
              <a:t>chlorine </a:t>
            </a:r>
            <a:r>
              <a:rPr lang="en-US" sz="2000" dirty="0" err="1" smtClean="0"/>
              <a:t>ppted</a:t>
            </a:r>
            <a:r>
              <a:rPr lang="en-US" sz="2000" dirty="0" smtClean="0"/>
              <a:t>, One lost over </a:t>
            </a:r>
            <a:r>
              <a:rPr lang="en-US" sz="2000" dirty="0" err="1" smtClean="0"/>
              <a:t>conc</a:t>
            </a:r>
            <a:r>
              <a:rPr lang="en-US" sz="2000" dirty="0" smtClean="0"/>
              <a:t> sulfuric </a:t>
            </a:r>
            <a:r>
              <a:rPr lang="en-US" sz="2000" dirty="0"/>
              <a:t>acid</a:t>
            </a:r>
            <a:r>
              <a:rPr lang="en-US" sz="2000" dirty="0" smtClean="0"/>
              <a:t>.</a:t>
            </a:r>
          </a:p>
          <a:p>
            <a:pPr algn="just" hangingPunct="0">
              <a:lnSpc>
                <a:spcPct val="150000"/>
              </a:lnSpc>
              <a:buFont typeface="Arial" pitchFamily="34" charset="0"/>
              <a:buChar char="•"/>
            </a:pPr>
            <a:r>
              <a:rPr lang="en-US" sz="2000" dirty="0"/>
              <a:t>[</a:t>
            </a:r>
            <a:r>
              <a:rPr lang="en-US" sz="2000" dirty="0" smtClean="0"/>
              <a:t>Cr(H</a:t>
            </a:r>
            <a:r>
              <a:rPr lang="en-US" sz="2000" baseline="-25000" dirty="0" smtClean="0"/>
              <a:t>2</a:t>
            </a:r>
            <a:r>
              <a:rPr lang="en-US" sz="2000" dirty="0" smtClean="0"/>
              <a:t>O)</a:t>
            </a:r>
            <a:r>
              <a:rPr lang="en-US" sz="2000" baseline="-25000" dirty="0" smtClean="0"/>
              <a:t>4</a:t>
            </a:r>
            <a:r>
              <a:rPr lang="en-US" sz="2000" dirty="0" smtClean="0"/>
              <a:t>Cl</a:t>
            </a:r>
            <a:r>
              <a:rPr lang="en-US" sz="2000" baseline="-25000" dirty="0" smtClean="0"/>
              <a:t>2</a:t>
            </a:r>
            <a:r>
              <a:rPr lang="en-US" sz="2000" dirty="0" smtClean="0"/>
              <a:t>]Cl2H</a:t>
            </a:r>
            <a:r>
              <a:rPr lang="en-US" sz="2000" baseline="-25000" dirty="0" smtClean="0"/>
              <a:t>2</a:t>
            </a:r>
            <a:r>
              <a:rPr lang="en-US" sz="2000" dirty="0" smtClean="0"/>
              <a:t>O: </a:t>
            </a:r>
            <a:r>
              <a:rPr lang="en-US" sz="2000" dirty="0" err="1" smtClean="0"/>
              <a:t>Darkgreen</a:t>
            </a:r>
            <a:r>
              <a:rPr lang="en-US" sz="2000" dirty="0" smtClean="0"/>
              <a:t>, 2 ions, ~130, 1/3 </a:t>
            </a:r>
            <a:r>
              <a:rPr lang="en-US" sz="2000" dirty="0"/>
              <a:t>chlorine </a:t>
            </a:r>
            <a:r>
              <a:rPr lang="en-US" sz="2000" dirty="0" err="1" smtClean="0"/>
              <a:t>ppted</a:t>
            </a:r>
            <a:r>
              <a:rPr lang="en-US" sz="2000" dirty="0" smtClean="0"/>
              <a:t>, Two H</a:t>
            </a:r>
            <a:r>
              <a:rPr lang="en-US" sz="2000" baseline="-25000" dirty="0" smtClean="0"/>
              <a:t>2</a:t>
            </a:r>
            <a:r>
              <a:rPr lang="en-US" sz="2000" dirty="0" smtClean="0"/>
              <a:t>O </a:t>
            </a:r>
            <a:r>
              <a:rPr lang="en-US" sz="2000" dirty="0"/>
              <a:t>lost over </a:t>
            </a:r>
            <a:r>
              <a:rPr lang="en-US" sz="2000" dirty="0" err="1"/>
              <a:t>conc</a:t>
            </a:r>
            <a:r>
              <a:rPr lang="en-US" sz="2000" dirty="0"/>
              <a:t> sulfuric acid.</a:t>
            </a:r>
          </a:p>
          <a:p>
            <a:pPr hangingPunct="0"/>
            <a:endParaRPr lang="en-US" dirty="0"/>
          </a:p>
          <a:p>
            <a:pPr hangingPunct="0"/>
            <a:endParaRPr lang="en-US" dirty="0"/>
          </a:p>
          <a:p>
            <a:pPr hangingPunct="0"/>
            <a:endParaRPr lang="en-US" dirty="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45726"/>
            <a:ext cx="8686800" cy="3754874"/>
          </a:xfrm>
          <a:prstGeom prst="rect">
            <a:avLst/>
          </a:prstGeom>
          <a:noFill/>
        </p:spPr>
        <p:txBody>
          <a:bodyPr wrap="square" rtlCol="0">
            <a:spAutoFit/>
          </a:bodyPr>
          <a:lstStyle/>
          <a:p>
            <a:pPr hangingPunct="0"/>
            <a:endParaRPr lang="en-US" sz="2800" b="1" u="sng" dirty="0" smtClean="0">
              <a:solidFill>
                <a:srgbClr val="00B050"/>
              </a:solidFill>
            </a:endParaRPr>
          </a:p>
          <a:p>
            <a:pPr hangingPunct="0"/>
            <a:r>
              <a:rPr lang="en-US" sz="2800" b="1" dirty="0" smtClean="0">
                <a:solidFill>
                  <a:srgbClr val="00B050"/>
                </a:solidFill>
              </a:rPr>
              <a:t>Optical isomerism in 4-coordinate complexes:</a:t>
            </a:r>
            <a:endParaRPr lang="en-US" sz="2800" dirty="0" smtClean="0">
              <a:solidFill>
                <a:srgbClr val="00B050"/>
              </a:solidFill>
            </a:endParaRPr>
          </a:p>
          <a:p>
            <a:pPr hangingPunct="0"/>
            <a:r>
              <a:rPr lang="en-US" sz="2800" b="1" dirty="0" smtClean="0"/>
              <a:t> </a:t>
            </a:r>
            <a:endParaRPr lang="en-US" sz="2800" dirty="0" smtClean="0"/>
          </a:p>
          <a:p>
            <a:pPr hangingPunct="0">
              <a:lnSpc>
                <a:spcPct val="150000"/>
              </a:lnSpc>
            </a:pPr>
            <a:r>
              <a:rPr lang="en-US" sz="2800" dirty="0" smtClean="0"/>
              <a:t>Mirror image isomerism is not possible tetrahedral and square planar complexes of type [Ma</a:t>
            </a:r>
            <a:r>
              <a:rPr lang="en-US" sz="2800" baseline="-25000" dirty="0" smtClean="0"/>
              <a:t>4</a:t>
            </a:r>
            <a:r>
              <a:rPr lang="en-US" sz="2800" dirty="0" smtClean="0"/>
              <a:t>], [Ma</a:t>
            </a:r>
            <a:r>
              <a:rPr lang="en-US" sz="2800" baseline="-25000" dirty="0" smtClean="0"/>
              <a:t>3</a:t>
            </a:r>
            <a:r>
              <a:rPr lang="en-US" sz="2800" dirty="0" smtClean="0"/>
              <a:t>b] and [Mab</a:t>
            </a:r>
            <a:r>
              <a:rPr lang="en-US" sz="2800" baseline="-25000" dirty="0" smtClean="0"/>
              <a:t>3</a:t>
            </a:r>
            <a:r>
              <a:rPr lang="en-US" sz="2800" dirty="0" smtClean="0"/>
              <a:t>].</a:t>
            </a:r>
          </a:p>
          <a:p>
            <a:pPr hangingPunct="0"/>
            <a:r>
              <a:rPr lang="en-US" sz="2800" dirty="0" smtClean="0"/>
              <a:t> </a:t>
            </a: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534400" cy="6278642"/>
          </a:xfrm>
          <a:prstGeom prst="rect">
            <a:avLst/>
          </a:prstGeom>
          <a:noFill/>
        </p:spPr>
        <p:txBody>
          <a:bodyPr wrap="square" rtlCol="0">
            <a:spAutoFit/>
          </a:bodyPr>
          <a:lstStyle/>
          <a:p>
            <a:pPr algn="ctr" hangingPunct="0"/>
            <a:r>
              <a:rPr lang="en-US" sz="2800" b="1" dirty="0" smtClean="0">
                <a:solidFill>
                  <a:srgbClr val="00B050"/>
                </a:solidFill>
              </a:rPr>
              <a:t>Square planar complexes</a:t>
            </a:r>
          </a:p>
          <a:p>
            <a:pPr algn="just">
              <a:lnSpc>
                <a:spcPct val="150000"/>
              </a:lnSpc>
            </a:pPr>
            <a:r>
              <a:rPr lang="en-US" sz="2400" dirty="0" smtClean="0">
                <a:solidFill>
                  <a:srgbClr val="FF0000"/>
                </a:solidFill>
              </a:rPr>
              <a:t>Square planar complexes seldom show optical isomerism</a:t>
            </a:r>
          </a:p>
          <a:p>
            <a:pPr algn="just">
              <a:lnSpc>
                <a:spcPct val="150000"/>
              </a:lnSpc>
            </a:pPr>
            <a:r>
              <a:rPr lang="en-US" sz="2400" dirty="0" smtClean="0"/>
              <a:t>Since they have all four ligands and the central metal ion in the same plane, hence contain plane of symmetry, therefore complex become optically inactive and cannot show optical isomerism even though all ligands are different.</a:t>
            </a:r>
          </a:p>
          <a:p>
            <a:pPr algn="just"/>
            <a:r>
              <a:rPr lang="en-US" sz="2000" dirty="0" smtClean="0"/>
              <a:t>In 1935 Mills and </a:t>
            </a:r>
            <a:r>
              <a:rPr lang="en-US" sz="2000" dirty="0" err="1" smtClean="0"/>
              <a:t>Quibell</a:t>
            </a:r>
            <a:r>
              <a:rPr lang="en-US" sz="2000" dirty="0" smtClean="0"/>
              <a:t> succeeded in resolving isobutylenediamine -mesostilbenediamineplatinum(II)chloride (i.e. [Pt(NH</a:t>
            </a:r>
            <a:r>
              <a:rPr lang="en-US" sz="2000" baseline="-25000" dirty="0" smtClean="0"/>
              <a:t>2</a:t>
            </a:r>
            <a:r>
              <a:rPr lang="en-US" sz="2000" dirty="0" smtClean="0"/>
              <a:t>CH(C</a:t>
            </a:r>
            <a:r>
              <a:rPr lang="en-US" sz="2000" baseline="-25000" dirty="0" smtClean="0"/>
              <a:t>6</a:t>
            </a:r>
            <a:r>
              <a:rPr lang="en-US" sz="2000" dirty="0" smtClean="0"/>
              <a:t>H</a:t>
            </a:r>
            <a:r>
              <a:rPr lang="en-US" sz="2000" baseline="-25000" dirty="0" smtClean="0"/>
              <a:t>5</a:t>
            </a:r>
            <a:r>
              <a:rPr lang="en-US" sz="2000" dirty="0" smtClean="0"/>
              <a:t>)CH (C</a:t>
            </a:r>
            <a:r>
              <a:rPr lang="en-US" sz="2000" baseline="-25000" dirty="0" smtClean="0"/>
              <a:t>6</a:t>
            </a:r>
            <a:r>
              <a:rPr lang="en-US" sz="2000" dirty="0" smtClean="0"/>
              <a:t>H</a:t>
            </a:r>
            <a:r>
              <a:rPr lang="en-US" sz="2000" baseline="-25000" dirty="0" smtClean="0"/>
              <a:t>5</a:t>
            </a:r>
            <a:r>
              <a:rPr lang="en-US" sz="2000" dirty="0" smtClean="0"/>
              <a:t>)(NH</a:t>
            </a:r>
            <a:r>
              <a:rPr lang="en-US" sz="2000" baseline="-25000" dirty="0" smtClean="0"/>
              <a:t>2</a:t>
            </a:r>
            <a:r>
              <a:rPr lang="en-US" sz="2000" dirty="0" smtClean="0"/>
              <a:t>)(NH</a:t>
            </a:r>
            <a:r>
              <a:rPr lang="en-US" sz="2000" baseline="-25000" dirty="0" smtClean="0"/>
              <a:t>2</a:t>
            </a:r>
            <a:r>
              <a:rPr lang="en-US" sz="2000" dirty="0" smtClean="0"/>
              <a:t>CH</a:t>
            </a:r>
            <a:r>
              <a:rPr lang="en-US" sz="2000" baseline="-25000" dirty="0" smtClean="0"/>
              <a:t>2</a:t>
            </a:r>
            <a:r>
              <a:rPr lang="en-US" sz="2000" dirty="0" smtClean="0"/>
              <a:t>C(CH</a:t>
            </a:r>
            <a:r>
              <a:rPr lang="en-US" sz="2000" baseline="-25000" dirty="0" smtClean="0"/>
              <a:t>3</a:t>
            </a:r>
            <a:r>
              <a:rPr lang="en-US" sz="2000" dirty="0" smtClean="0"/>
              <a:t>)</a:t>
            </a:r>
            <a:r>
              <a:rPr lang="en-US" sz="2000" baseline="-25000" dirty="0" smtClean="0"/>
              <a:t>2</a:t>
            </a:r>
            <a:r>
              <a:rPr lang="en-US" sz="2000" dirty="0" smtClean="0"/>
              <a:t>NH</a:t>
            </a:r>
            <a:r>
              <a:rPr lang="en-US" sz="2000" baseline="-25000" dirty="0" smtClean="0"/>
              <a:t>2</a:t>
            </a:r>
            <a:r>
              <a:rPr lang="en-US" sz="2000" dirty="0" smtClean="0"/>
              <a:t>)]Cl</a:t>
            </a:r>
            <a:r>
              <a:rPr lang="en-US" sz="2000" baseline="-25000" dirty="0" smtClean="0"/>
              <a:t>2</a:t>
            </a:r>
            <a:r>
              <a:rPr lang="en-US" sz="2000" dirty="0" smtClean="0"/>
              <a:t> complex into a highly stable </a:t>
            </a:r>
            <a:r>
              <a:rPr lang="en-US" sz="2000" dirty="0" err="1" smtClean="0"/>
              <a:t>enantiomorphs</a:t>
            </a:r>
            <a:r>
              <a:rPr lang="en-US" sz="2000" dirty="0" smtClean="0"/>
              <a:t>. This complex show optical isomerism. This in fact, provided a very elegant proof of the planar arrangement of four Pt(II) valences. If the structure were tetrahedral, it would have a plane of symmetry and hence it will not be optically active.</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01" name="Object 1"/>
          <p:cNvGraphicFramePr>
            <a:graphicFrameLocks noChangeAspect="1"/>
          </p:cNvGraphicFramePr>
          <p:nvPr/>
        </p:nvGraphicFramePr>
        <p:xfrm>
          <a:off x="1141934" y="228600"/>
          <a:ext cx="6554266" cy="2286000"/>
        </p:xfrm>
        <a:graphic>
          <a:graphicData uri="http://schemas.openxmlformats.org/presentationml/2006/ole">
            <p:oleObj spid="_x0000_s204801" name="ISIS/Draw Sketch" r:id="rId4" imgW="3906866" imgH="1363334" progId="">
              <p:embed/>
            </p:oleObj>
          </a:graphicData>
        </a:graphic>
      </p:graphicFrame>
      <p:sp>
        <p:nvSpPr>
          <p:cNvPr id="2048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03" name="Object 3"/>
          <p:cNvGraphicFramePr>
            <a:graphicFrameLocks noChangeAspect="1"/>
          </p:cNvGraphicFramePr>
          <p:nvPr/>
        </p:nvGraphicFramePr>
        <p:xfrm>
          <a:off x="1143000" y="2590800"/>
          <a:ext cx="5682954" cy="3200400"/>
        </p:xfrm>
        <a:graphic>
          <a:graphicData uri="http://schemas.openxmlformats.org/presentationml/2006/ole">
            <p:oleObj spid="_x0000_s204803" name="ISIS/Draw Sketch" r:id="rId5" imgW="3615690" imgH="2039620" progId="">
              <p:embed/>
            </p:oleObj>
          </a:graphicData>
        </a:graphic>
      </p:graphicFrame>
      <p:sp>
        <p:nvSpPr>
          <p:cNvPr id="7" name="TextBox 6"/>
          <p:cNvSpPr txBox="1"/>
          <p:nvPr/>
        </p:nvSpPr>
        <p:spPr>
          <a:xfrm>
            <a:off x="152400" y="5715000"/>
            <a:ext cx="8534400" cy="1292662"/>
          </a:xfrm>
          <a:prstGeom prst="rect">
            <a:avLst/>
          </a:prstGeom>
          <a:noFill/>
        </p:spPr>
        <p:txBody>
          <a:bodyPr wrap="square" rtlCol="0">
            <a:spAutoFit/>
          </a:bodyPr>
          <a:lstStyle/>
          <a:p>
            <a:pPr>
              <a:lnSpc>
                <a:spcPct val="150000"/>
              </a:lnSpc>
            </a:pPr>
            <a:r>
              <a:rPr lang="en-US" sz="2000" dirty="0" smtClean="0"/>
              <a:t>This structure has no plane of symmetry and hence is unsymmetrical and optically active and gives optical isomer.</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458200" cy="2123658"/>
          </a:xfrm>
          <a:prstGeom prst="rect">
            <a:avLst/>
          </a:prstGeom>
          <a:noFill/>
        </p:spPr>
        <p:txBody>
          <a:bodyPr wrap="square" rtlCol="0">
            <a:spAutoFit/>
          </a:bodyPr>
          <a:lstStyle/>
          <a:p>
            <a:pPr algn="ctr" hangingPunct="0"/>
            <a:r>
              <a:rPr lang="en-US" sz="2400" b="1" dirty="0" smtClean="0">
                <a:solidFill>
                  <a:srgbClr val="00B050"/>
                </a:solidFill>
              </a:rPr>
              <a:t>Tetrahedral complexes</a:t>
            </a:r>
            <a:endParaRPr lang="en-US" dirty="0" smtClean="0"/>
          </a:p>
          <a:p>
            <a:pPr algn="just">
              <a:lnSpc>
                <a:spcPct val="150000"/>
              </a:lnSpc>
            </a:pPr>
            <a:r>
              <a:rPr lang="en-US" sz="2400" dirty="0" smtClean="0"/>
              <a:t>asymmetric tetrahedral molecule (i.e. it should have no plane of symmetry) where all the ligands are different (i.e. [</a:t>
            </a:r>
            <a:r>
              <a:rPr lang="en-US" sz="2400" dirty="0" err="1" smtClean="0"/>
              <a:t>Mabcd</a:t>
            </a:r>
            <a:r>
              <a:rPr lang="en-US" sz="2400" dirty="0" smtClean="0"/>
              <a:t>] type show optical isomerism</a:t>
            </a:r>
            <a:r>
              <a:rPr lang="en-US" sz="2000" dirty="0" smtClean="0"/>
              <a:t>.</a:t>
            </a:r>
            <a:endParaRPr lang="en-US" sz="2000" dirty="0"/>
          </a:p>
        </p:txBody>
      </p:sp>
      <p:sp>
        <p:nvSpPr>
          <p:cNvPr id="202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2753" name="Object 1"/>
          <p:cNvGraphicFramePr>
            <a:graphicFrameLocks noChangeAspect="1"/>
          </p:cNvGraphicFramePr>
          <p:nvPr/>
        </p:nvGraphicFramePr>
        <p:xfrm>
          <a:off x="1020312" y="2355119"/>
          <a:ext cx="6537207" cy="3436081"/>
        </p:xfrm>
        <a:graphic>
          <a:graphicData uri="http://schemas.openxmlformats.org/presentationml/2006/ole">
            <p:oleObj spid="_x0000_s202753" name="CS ChemDraw Drawing" r:id="rId4" imgW="5170541" imgH="2719962" progId="ChemDraw.Document.6.0">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534400" cy="923330"/>
          </a:xfrm>
          <a:prstGeom prst="rect">
            <a:avLst/>
          </a:prstGeom>
          <a:noFill/>
        </p:spPr>
        <p:txBody>
          <a:bodyPr wrap="square" rtlCol="0">
            <a:spAutoFit/>
          </a:bodyPr>
          <a:lstStyle/>
          <a:p>
            <a:pPr>
              <a:lnSpc>
                <a:spcPct val="150000"/>
              </a:lnSpc>
            </a:pPr>
            <a:r>
              <a:rPr lang="en-US" sz="2400" dirty="0" smtClean="0"/>
              <a:t>Example: </a:t>
            </a:r>
            <a:r>
              <a:rPr lang="en-US" sz="2400" dirty="0" smtClean="0">
                <a:solidFill>
                  <a:srgbClr val="FF0000"/>
                </a:solidFill>
              </a:rPr>
              <a:t>[As(CH</a:t>
            </a:r>
            <a:r>
              <a:rPr lang="en-US" sz="2400" baseline="-25000" dirty="0" smtClean="0">
                <a:solidFill>
                  <a:srgbClr val="FF0000"/>
                </a:solidFill>
              </a:rPr>
              <a:t>3</a:t>
            </a:r>
            <a:r>
              <a:rPr lang="en-US" sz="2400" dirty="0" smtClean="0">
                <a:solidFill>
                  <a:srgbClr val="FF0000"/>
                </a:solidFill>
              </a:rPr>
              <a:t>)(C</a:t>
            </a:r>
            <a:r>
              <a:rPr lang="en-US" sz="2400" baseline="-25000" dirty="0" smtClean="0">
                <a:solidFill>
                  <a:srgbClr val="FF0000"/>
                </a:solidFill>
              </a:rPr>
              <a:t>2</a:t>
            </a:r>
            <a:r>
              <a:rPr lang="en-US" sz="2400" dirty="0" smtClean="0">
                <a:solidFill>
                  <a:srgbClr val="FF0000"/>
                </a:solidFill>
              </a:rPr>
              <a:t>H</a:t>
            </a:r>
            <a:r>
              <a:rPr lang="en-US" sz="2400" baseline="-25000" dirty="0" smtClean="0">
                <a:solidFill>
                  <a:srgbClr val="FF0000"/>
                </a:solidFill>
              </a:rPr>
              <a:t>5</a:t>
            </a:r>
            <a:r>
              <a:rPr lang="en-US" sz="2400" dirty="0" smtClean="0">
                <a:solidFill>
                  <a:srgbClr val="FF0000"/>
                </a:solidFill>
              </a:rPr>
              <a:t>)S(C</a:t>
            </a:r>
            <a:r>
              <a:rPr lang="en-US" sz="2400" baseline="-25000" dirty="0" smtClean="0">
                <a:solidFill>
                  <a:srgbClr val="FF0000"/>
                </a:solidFill>
              </a:rPr>
              <a:t>6</a:t>
            </a:r>
            <a:r>
              <a:rPr lang="en-US" sz="2400" dirty="0" smtClean="0">
                <a:solidFill>
                  <a:srgbClr val="FF0000"/>
                </a:solidFill>
              </a:rPr>
              <a:t>H</a:t>
            </a:r>
            <a:r>
              <a:rPr lang="en-US" sz="2400" baseline="-25000" dirty="0" smtClean="0">
                <a:solidFill>
                  <a:srgbClr val="FF0000"/>
                </a:solidFill>
              </a:rPr>
              <a:t>4</a:t>
            </a:r>
            <a:r>
              <a:rPr lang="en-US" sz="2400" dirty="0" smtClean="0">
                <a:solidFill>
                  <a:srgbClr val="FF0000"/>
                </a:solidFill>
              </a:rPr>
              <a:t>COO)]</a:t>
            </a:r>
            <a:r>
              <a:rPr lang="en-US" sz="2400" baseline="30000" dirty="0" smtClean="0">
                <a:solidFill>
                  <a:srgbClr val="FF0000"/>
                </a:solidFill>
              </a:rPr>
              <a:t>+2</a:t>
            </a:r>
            <a:endParaRPr lang="en-US" sz="2400" dirty="0" smtClean="0">
              <a:solidFill>
                <a:srgbClr val="FF0000"/>
              </a:solidFill>
            </a:endParaRPr>
          </a:p>
          <a:p>
            <a:endParaRPr lang="en-US" dirty="0"/>
          </a:p>
        </p:txBody>
      </p:sp>
      <p:sp>
        <p:nvSpPr>
          <p:cNvPr id="200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0705" name="Object 1"/>
          <p:cNvGraphicFramePr>
            <a:graphicFrameLocks noChangeAspect="1"/>
          </p:cNvGraphicFramePr>
          <p:nvPr/>
        </p:nvGraphicFramePr>
        <p:xfrm>
          <a:off x="443157" y="1524000"/>
          <a:ext cx="7630451" cy="3962400"/>
        </p:xfrm>
        <a:graphic>
          <a:graphicData uri="http://schemas.openxmlformats.org/presentationml/2006/ole">
            <p:oleObj spid="_x0000_s200705" name="CS ChemDraw Drawing" r:id="rId4" imgW="4952595" imgH="2524868" progId="ChemDraw.Document.6.0">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34400" cy="6370975"/>
          </a:xfrm>
          <a:prstGeom prst="rect">
            <a:avLst/>
          </a:prstGeom>
          <a:noFill/>
        </p:spPr>
        <p:txBody>
          <a:bodyPr wrap="square" rtlCol="0">
            <a:spAutoFit/>
          </a:bodyPr>
          <a:lstStyle/>
          <a:p>
            <a:pPr lvl="0" algn="just">
              <a:lnSpc>
                <a:spcPct val="150000"/>
              </a:lnSpc>
            </a:pPr>
            <a:r>
              <a:rPr lang="en-US" sz="2000" dirty="0" smtClean="0"/>
              <a:t>Optical isomers are known for the complexes of Be(II), Zn(II) and B(III) with unsymmetrical bidentate ligands have been made and show optical isomerism</a:t>
            </a:r>
          </a:p>
          <a:p>
            <a:pPr algn="just">
              <a:lnSpc>
                <a:spcPct val="150000"/>
              </a:lnSpc>
            </a:pPr>
            <a:r>
              <a:rPr lang="en-US" sz="2000" dirty="0" smtClean="0"/>
              <a:t>Example: </a:t>
            </a:r>
            <a:r>
              <a:rPr lang="en-US" sz="2000" dirty="0" smtClean="0">
                <a:solidFill>
                  <a:srgbClr val="FF0000"/>
                </a:solidFill>
              </a:rPr>
              <a:t>[Be(C</a:t>
            </a:r>
            <a:r>
              <a:rPr lang="en-US" sz="2000" baseline="-25000" dirty="0" smtClean="0">
                <a:solidFill>
                  <a:srgbClr val="FF0000"/>
                </a:solidFill>
              </a:rPr>
              <a:t>6</a:t>
            </a:r>
            <a:r>
              <a:rPr lang="en-US" sz="2000" dirty="0" smtClean="0">
                <a:solidFill>
                  <a:srgbClr val="FF0000"/>
                </a:solidFill>
              </a:rPr>
              <a:t>H</a:t>
            </a:r>
            <a:r>
              <a:rPr lang="en-US" sz="2000" baseline="-25000" dirty="0" smtClean="0">
                <a:solidFill>
                  <a:srgbClr val="FF0000"/>
                </a:solidFill>
              </a:rPr>
              <a:t>5</a:t>
            </a:r>
            <a:r>
              <a:rPr lang="en-US" sz="2000" dirty="0" smtClean="0">
                <a:solidFill>
                  <a:srgbClr val="FF0000"/>
                </a:solidFill>
              </a:rPr>
              <a:t>COCHCOCH</a:t>
            </a:r>
            <a:r>
              <a:rPr lang="en-US" sz="2000" baseline="-25000" dirty="0" smtClean="0">
                <a:solidFill>
                  <a:srgbClr val="FF0000"/>
                </a:solidFill>
              </a:rPr>
              <a:t>3</a:t>
            </a:r>
            <a:r>
              <a:rPr lang="en-US" sz="2000" dirty="0" smtClean="0">
                <a:solidFill>
                  <a:srgbClr val="FF0000"/>
                </a:solidFill>
              </a:rPr>
              <a:t>)</a:t>
            </a:r>
            <a:r>
              <a:rPr lang="en-US" sz="2000" baseline="-25000" dirty="0" smtClean="0">
                <a:solidFill>
                  <a:srgbClr val="FF0000"/>
                </a:solidFill>
              </a:rPr>
              <a:t>2</a:t>
            </a:r>
            <a:r>
              <a:rPr lang="en-US" sz="2000" dirty="0" smtClean="0">
                <a:solidFill>
                  <a:srgbClr val="FF0000"/>
                </a:solidFill>
              </a:rPr>
              <a:t>]</a:t>
            </a:r>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smtClean="0"/>
          </a:p>
          <a:p>
            <a:pPr algn="just">
              <a:lnSpc>
                <a:spcPct val="150000"/>
              </a:lnSpc>
            </a:pPr>
            <a:r>
              <a:rPr lang="en-US" sz="2000" dirty="0" smtClean="0"/>
              <a:t>In above complex no centre or plane of symmetry and are not superimposed on each other. So it will give d- and l- form.</a:t>
            </a:r>
          </a:p>
          <a:p>
            <a:endParaRPr lang="en-US" dirty="0"/>
          </a:p>
        </p:txBody>
      </p:sp>
      <p:sp>
        <p:nvSpPr>
          <p:cNvPr id="222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2209" name="Object 1"/>
          <p:cNvGraphicFramePr>
            <a:graphicFrameLocks noChangeAspect="1"/>
          </p:cNvGraphicFramePr>
          <p:nvPr/>
        </p:nvGraphicFramePr>
        <p:xfrm>
          <a:off x="442686" y="2209800"/>
          <a:ext cx="7710714" cy="2590800"/>
        </p:xfrm>
        <a:graphic>
          <a:graphicData uri="http://schemas.openxmlformats.org/presentationml/2006/ole">
            <p:oleObj spid="_x0000_s222209" name="CS ChemDraw Drawing" r:id="rId4" imgW="6565068" imgH="2201694" progId="ChemDraw.Document.6.0">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534400" cy="6370975"/>
          </a:xfrm>
          <a:prstGeom prst="rect">
            <a:avLst/>
          </a:prstGeom>
          <a:noFill/>
        </p:spPr>
        <p:txBody>
          <a:bodyPr wrap="square" rtlCol="0">
            <a:spAutoFit/>
          </a:bodyPr>
          <a:lstStyle/>
          <a:p>
            <a:pPr algn="ctr"/>
            <a:r>
              <a:rPr lang="en-US" sz="2400" b="1" dirty="0" smtClean="0">
                <a:solidFill>
                  <a:srgbClr val="FF0000"/>
                </a:solidFill>
              </a:rPr>
              <a:t>Optical isomerism in 6-Coordinate complexes</a:t>
            </a:r>
          </a:p>
          <a:p>
            <a:pPr hangingPunct="0">
              <a:lnSpc>
                <a:spcPct val="150000"/>
              </a:lnSpc>
            </a:pPr>
            <a:r>
              <a:rPr lang="en-US" sz="2000" b="1" dirty="0" smtClean="0">
                <a:solidFill>
                  <a:srgbClr val="00B050"/>
                </a:solidFill>
              </a:rPr>
              <a:t>Octahedral complexes containing only monodentate ligands</a:t>
            </a:r>
            <a:endParaRPr lang="en-US" sz="2000" dirty="0" smtClean="0">
              <a:solidFill>
                <a:srgbClr val="0070C0"/>
              </a:solidFill>
            </a:endParaRPr>
          </a:p>
          <a:p>
            <a:pPr marL="514350" indent="-514350">
              <a:lnSpc>
                <a:spcPct val="150000"/>
              </a:lnSpc>
              <a:buAutoNum type="romanLcParenBoth"/>
            </a:pPr>
            <a:r>
              <a:rPr lang="en-US" sz="2000" b="1" dirty="0" smtClean="0">
                <a:solidFill>
                  <a:srgbClr val="0070C0"/>
                </a:solidFill>
              </a:rPr>
              <a:t>[Ma</a:t>
            </a:r>
            <a:r>
              <a:rPr lang="en-US" sz="2000" b="1" baseline="-25000" dirty="0" smtClean="0">
                <a:solidFill>
                  <a:srgbClr val="0070C0"/>
                </a:solidFill>
              </a:rPr>
              <a:t>2</a:t>
            </a:r>
            <a:r>
              <a:rPr lang="en-US" sz="2000" b="1" dirty="0" smtClean="0">
                <a:solidFill>
                  <a:srgbClr val="0070C0"/>
                </a:solidFill>
              </a:rPr>
              <a:t>b</a:t>
            </a:r>
            <a:r>
              <a:rPr lang="en-US" sz="2000" b="1" baseline="-25000" dirty="0" smtClean="0">
                <a:solidFill>
                  <a:srgbClr val="0070C0"/>
                </a:solidFill>
              </a:rPr>
              <a:t>2</a:t>
            </a:r>
            <a:r>
              <a:rPr lang="en-US" sz="2000" b="1" dirty="0" smtClean="0">
                <a:solidFill>
                  <a:srgbClr val="0070C0"/>
                </a:solidFill>
              </a:rPr>
              <a:t>c</a:t>
            </a:r>
            <a:r>
              <a:rPr lang="en-US" sz="2000" b="1" baseline="-25000" dirty="0" smtClean="0">
                <a:solidFill>
                  <a:srgbClr val="0070C0"/>
                </a:solidFill>
              </a:rPr>
              <a:t>2</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p>
          <a:p>
            <a:pPr marL="514350" indent="-514350">
              <a:lnSpc>
                <a:spcPct val="150000"/>
              </a:lnSpc>
              <a:buAutoNum type="romanLcParenBoth"/>
            </a:pPr>
            <a:r>
              <a:rPr lang="en-US" sz="2000" b="1" dirty="0" smtClean="0">
                <a:solidFill>
                  <a:srgbClr val="0070C0"/>
                </a:solidFill>
              </a:rPr>
              <a:t>[</a:t>
            </a:r>
            <a:r>
              <a:rPr lang="en-US" sz="2000" b="1" dirty="0" err="1" smtClean="0">
                <a:solidFill>
                  <a:srgbClr val="0070C0"/>
                </a:solidFill>
              </a:rPr>
              <a:t>Mabcdef</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p>
          <a:p>
            <a:pPr>
              <a:lnSpc>
                <a:spcPct val="150000"/>
              </a:lnSpc>
            </a:pPr>
            <a:r>
              <a:rPr lang="en-US" sz="2000" b="1" dirty="0" smtClean="0">
                <a:solidFill>
                  <a:srgbClr val="00B050"/>
                </a:solidFill>
              </a:rPr>
              <a:t>Octahedral complexes containing only symmetrical bidentate chelating ligands: </a:t>
            </a:r>
            <a:r>
              <a:rPr lang="en-US" sz="2000" b="1" dirty="0" smtClean="0">
                <a:solidFill>
                  <a:srgbClr val="0070C0"/>
                </a:solidFill>
              </a:rPr>
              <a:t>[M(AA)</a:t>
            </a:r>
            <a:r>
              <a:rPr lang="en-US" sz="2000" b="1" baseline="-25000" dirty="0" smtClean="0">
                <a:solidFill>
                  <a:srgbClr val="0070C0"/>
                </a:solidFill>
              </a:rPr>
              <a:t>3</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p>
          <a:p>
            <a:pPr>
              <a:lnSpc>
                <a:spcPct val="150000"/>
              </a:lnSpc>
            </a:pPr>
            <a:r>
              <a:rPr lang="en-US" sz="2000" b="1" dirty="0" smtClean="0">
                <a:solidFill>
                  <a:srgbClr val="00B050"/>
                </a:solidFill>
              </a:rPr>
              <a:t>Octahedral complexes containing monodentate and symmetrical bidentate chelating ligands</a:t>
            </a:r>
            <a:endParaRPr lang="en-US" sz="2000" dirty="0" smtClean="0">
              <a:solidFill>
                <a:srgbClr val="0070C0"/>
              </a:solidFill>
            </a:endParaRPr>
          </a:p>
          <a:p>
            <a:pPr marL="514350" indent="-514350">
              <a:lnSpc>
                <a:spcPct val="150000"/>
              </a:lnSpc>
              <a:buAutoNum type="romanLcParenBoth"/>
            </a:pPr>
            <a:r>
              <a:rPr lang="en-US" sz="2000" b="1" dirty="0" smtClean="0">
                <a:solidFill>
                  <a:srgbClr val="0070C0"/>
                </a:solidFill>
              </a:rPr>
              <a:t>[M(AA)</a:t>
            </a:r>
            <a:r>
              <a:rPr lang="en-US" sz="2000" b="1" baseline="-25000" dirty="0" smtClean="0">
                <a:solidFill>
                  <a:srgbClr val="0070C0"/>
                </a:solidFill>
              </a:rPr>
              <a:t>2</a:t>
            </a:r>
            <a:r>
              <a:rPr lang="en-US" sz="2000" b="1" dirty="0" smtClean="0">
                <a:solidFill>
                  <a:srgbClr val="0070C0"/>
                </a:solidFill>
              </a:rPr>
              <a:t>a</a:t>
            </a:r>
            <a:r>
              <a:rPr lang="en-US" sz="2000" b="1" baseline="-25000" dirty="0" smtClean="0">
                <a:solidFill>
                  <a:srgbClr val="0070C0"/>
                </a:solidFill>
              </a:rPr>
              <a:t>2</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p>
          <a:p>
            <a:pPr marL="514350" indent="-514350">
              <a:lnSpc>
                <a:spcPct val="150000"/>
              </a:lnSpc>
              <a:buAutoNum type="romanLcParenBoth"/>
            </a:pPr>
            <a:r>
              <a:rPr lang="en-US" sz="2000" b="1" dirty="0" smtClean="0">
                <a:solidFill>
                  <a:srgbClr val="0070C0"/>
                </a:solidFill>
              </a:rPr>
              <a:t>[M(AA)</a:t>
            </a:r>
            <a:r>
              <a:rPr lang="en-US" sz="2000" b="1" baseline="-25000" dirty="0" smtClean="0">
                <a:solidFill>
                  <a:srgbClr val="0070C0"/>
                </a:solidFill>
              </a:rPr>
              <a:t>2</a:t>
            </a:r>
            <a:r>
              <a:rPr lang="en-US" sz="2000" b="1" dirty="0" smtClean="0">
                <a:solidFill>
                  <a:srgbClr val="0070C0"/>
                </a:solidFill>
              </a:rPr>
              <a:t>ab]</a:t>
            </a:r>
            <a:r>
              <a:rPr lang="en-US" sz="2000" b="1" baseline="30000" dirty="0" smtClean="0">
                <a:solidFill>
                  <a:srgbClr val="0070C0"/>
                </a:solidFill>
              </a:rPr>
              <a:t>±n</a:t>
            </a:r>
            <a:r>
              <a:rPr lang="en-US" sz="2000" b="1" dirty="0" smtClean="0">
                <a:solidFill>
                  <a:srgbClr val="0070C0"/>
                </a:solidFill>
              </a:rPr>
              <a:t> type</a:t>
            </a:r>
          </a:p>
          <a:p>
            <a:pPr marL="514350" indent="-514350">
              <a:lnSpc>
                <a:spcPct val="150000"/>
              </a:lnSpc>
              <a:buAutoNum type="romanLcParenBoth"/>
            </a:pPr>
            <a:r>
              <a:rPr lang="en-US" sz="2000" b="1" dirty="0" smtClean="0">
                <a:solidFill>
                  <a:srgbClr val="0070C0"/>
                </a:solidFill>
              </a:rPr>
              <a:t>[M(AA)a</a:t>
            </a:r>
            <a:r>
              <a:rPr lang="en-US" sz="2000" b="1" baseline="-25000" dirty="0" smtClean="0">
                <a:solidFill>
                  <a:srgbClr val="0070C0"/>
                </a:solidFill>
              </a:rPr>
              <a:t>2</a:t>
            </a:r>
            <a:r>
              <a:rPr lang="en-US" sz="2000" b="1" dirty="0" smtClean="0">
                <a:solidFill>
                  <a:srgbClr val="0070C0"/>
                </a:solidFill>
              </a:rPr>
              <a:t>b</a:t>
            </a:r>
            <a:r>
              <a:rPr lang="en-US" sz="2000" b="1" baseline="-25000" dirty="0" smtClean="0">
                <a:solidFill>
                  <a:srgbClr val="0070C0"/>
                </a:solidFill>
              </a:rPr>
              <a:t>2</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p>
          <a:p>
            <a:pPr marL="514350" indent="-514350">
              <a:lnSpc>
                <a:spcPct val="150000"/>
              </a:lnSpc>
            </a:pPr>
            <a:r>
              <a:rPr lang="en-US" sz="2000" b="1" dirty="0" smtClean="0">
                <a:solidFill>
                  <a:srgbClr val="00B050"/>
                </a:solidFill>
              </a:rPr>
              <a:t>Octahedral complexes containing optically active ligand</a:t>
            </a:r>
          </a:p>
          <a:p>
            <a:pPr marL="514350" indent="-514350">
              <a:lnSpc>
                <a:spcPct val="150000"/>
              </a:lnSpc>
            </a:pPr>
            <a:r>
              <a:rPr lang="en-US" sz="2000" b="1" dirty="0" smtClean="0">
                <a:solidFill>
                  <a:srgbClr val="00B050"/>
                </a:solidFill>
              </a:rPr>
              <a:t>Octahedral complexes containing </a:t>
            </a:r>
            <a:r>
              <a:rPr lang="en-US" sz="2000" b="1" dirty="0" err="1" smtClean="0">
                <a:solidFill>
                  <a:srgbClr val="00B050"/>
                </a:solidFill>
              </a:rPr>
              <a:t>polydentate</a:t>
            </a:r>
            <a:r>
              <a:rPr lang="en-US" sz="2000" b="1" dirty="0" smtClean="0">
                <a:solidFill>
                  <a:srgbClr val="00B050"/>
                </a:solidFill>
              </a:rPr>
              <a:t> ligand</a:t>
            </a:r>
            <a:endParaRPr lang="en-US" sz="2000" dirty="0" smtClean="0">
              <a:solidFill>
                <a:srgbClr val="00B050"/>
              </a:solidFill>
            </a:endParaRPr>
          </a:p>
          <a:p>
            <a:pPr algn="ct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534400" cy="738664"/>
          </a:xfrm>
          <a:prstGeom prst="rect">
            <a:avLst/>
          </a:prstGeom>
          <a:noFill/>
        </p:spPr>
        <p:txBody>
          <a:bodyPr wrap="square" rtlCol="0">
            <a:spAutoFit/>
          </a:bodyPr>
          <a:lstStyle/>
          <a:p>
            <a:pPr algn="ctr"/>
            <a:r>
              <a:rPr lang="en-US" sz="2400" b="1" dirty="0" smtClean="0">
                <a:solidFill>
                  <a:srgbClr val="0070C0"/>
                </a:solidFill>
              </a:rPr>
              <a:t>[Ma</a:t>
            </a:r>
            <a:r>
              <a:rPr lang="en-US" sz="2400" b="1" baseline="-25000" dirty="0" smtClean="0">
                <a:solidFill>
                  <a:srgbClr val="0070C0"/>
                </a:solidFill>
              </a:rPr>
              <a:t>2</a:t>
            </a:r>
            <a:r>
              <a:rPr lang="en-US" sz="2400" b="1" dirty="0" smtClean="0">
                <a:solidFill>
                  <a:srgbClr val="0070C0"/>
                </a:solidFill>
              </a:rPr>
              <a:t>b</a:t>
            </a:r>
            <a:r>
              <a:rPr lang="en-US" sz="2400" b="1" baseline="-25000" dirty="0" smtClean="0">
                <a:solidFill>
                  <a:srgbClr val="0070C0"/>
                </a:solidFill>
              </a:rPr>
              <a:t>2</a:t>
            </a:r>
            <a:r>
              <a:rPr lang="en-US" sz="2400" b="1" dirty="0" smtClean="0">
                <a:solidFill>
                  <a:srgbClr val="0070C0"/>
                </a:solidFill>
              </a:rPr>
              <a:t>c</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endParaRPr lang="en-US" dirty="0" smtClean="0"/>
          </a:p>
          <a:p>
            <a:endParaRPr lang="en-US" dirty="0"/>
          </a:p>
        </p:txBody>
      </p:sp>
      <p:sp>
        <p:nvSpPr>
          <p:cNvPr id="233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3473" name="Object 1"/>
          <p:cNvGraphicFramePr>
            <a:graphicFrameLocks noChangeAspect="1"/>
          </p:cNvGraphicFramePr>
          <p:nvPr/>
        </p:nvGraphicFramePr>
        <p:xfrm>
          <a:off x="1524000" y="1219200"/>
          <a:ext cx="6362491" cy="3048000"/>
        </p:xfrm>
        <a:graphic>
          <a:graphicData uri="http://schemas.openxmlformats.org/presentationml/2006/ole">
            <p:oleObj spid="_x0000_s233473" name="CS ChemDraw Drawing" r:id="rId4" imgW="3634403" imgH="1741521" progId="ChemDraw.Document.6.0">
              <p:embed/>
            </p:oleObj>
          </a:graphicData>
        </a:graphic>
      </p:graphicFrame>
      <p:sp>
        <p:nvSpPr>
          <p:cNvPr id="5" name="TextBox 4"/>
          <p:cNvSpPr txBox="1"/>
          <p:nvPr/>
        </p:nvSpPr>
        <p:spPr>
          <a:xfrm>
            <a:off x="228600" y="3200400"/>
            <a:ext cx="8458200" cy="1938992"/>
          </a:xfrm>
          <a:prstGeom prst="rect">
            <a:avLst/>
          </a:prstGeom>
          <a:noFill/>
        </p:spPr>
        <p:txBody>
          <a:bodyPr wrap="square" rtlCol="0">
            <a:spAutoFit/>
          </a:bodyPr>
          <a:lstStyle/>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Example: </a:t>
            </a:r>
            <a:r>
              <a:rPr lang="en-US" sz="2000" dirty="0" smtClean="0">
                <a:solidFill>
                  <a:srgbClr val="FF0000"/>
                </a:solidFill>
              </a:rPr>
              <a:t>[Co(NH</a:t>
            </a:r>
            <a:r>
              <a:rPr lang="en-US" sz="2000" baseline="-25000" dirty="0" smtClean="0">
                <a:solidFill>
                  <a:srgbClr val="FF0000"/>
                </a:solidFill>
              </a:rPr>
              <a:t>3</a:t>
            </a:r>
            <a:r>
              <a:rPr lang="en-US" sz="2000" dirty="0" smtClean="0">
                <a:solidFill>
                  <a:srgbClr val="FF0000"/>
                </a:solidFill>
              </a:rPr>
              <a:t>)</a:t>
            </a:r>
            <a:r>
              <a:rPr lang="en-US" sz="2000" baseline="-25000" dirty="0" smtClean="0">
                <a:solidFill>
                  <a:srgbClr val="FF0000"/>
                </a:solidFill>
              </a:rPr>
              <a:t>2</a:t>
            </a:r>
            <a:r>
              <a:rPr lang="en-US" sz="2000" dirty="0" smtClean="0">
                <a:solidFill>
                  <a:srgbClr val="FF0000"/>
                </a:solidFill>
              </a:rPr>
              <a:t>Cl</a:t>
            </a:r>
            <a:r>
              <a:rPr lang="en-US" sz="2000" baseline="-25000" dirty="0" smtClean="0">
                <a:solidFill>
                  <a:srgbClr val="FF0000"/>
                </a:solidFill>
              </a:rPr>
              <a:t>2</a:t>
            </a:r>
            <a:r>
              <a:rPr lang="en-US" sz="2000" dirty="0" smtClean="0">
                <a:solidFill>
                  <a:srgbClr val="FF0000"/>
                </a:solidFill>
              </a:rPr>
              <a:t>(NO</a:t>
            </a:r>
            <a:r>
              <a:rPr lang="en-US" sz="2000" baseline="-25000" dirty="0" smtClean="0">
                <a:solidFill>
                  <a:srgbClr val="FF0000"/>
                </a:solidFill>
              </a:rPr>
              <a:t>2</a:t>
            </a:r>
            <a:r>
              <a:rPr lang="en-US" sz="2000" dirty="0" smtClean="0">
                <a:solidFill>
                  <a:srgbClr val="FF0000"/>
                </a:solidFill>
              </a:rPr>
              <a:t>)</a:t>
            </a:r>
            <a:r>
              <a:rPr lang="en-US" sz="2000" baseline="-25000" dirty="0" smtClean="0">
                <a:solidFill>
                  <a:srgbClr val="FF0000"/>
                </a:solidFill>
              </a:rPr>
              <a:t>2</a:t>
            </a:r>
            <a:r>
              <a:rPr lang="en-US" sz="2000" dirty="0" smtClean="0">
                <a:solidFill>
                  <a:srgbClr val="FF0000"/>
                </a:solidFill>
              </a:rPr>
              <a:t>]</a:t>
            </a:r>
            <a:r>
              <a:rPr lang="en-US" sz="2000" baseline="30000" dirty="0" smtClean="0">
                <a:solidFill>
                  <a:srgbClr val="FF0000"/>
                </a:solidFill>
              </a:rPr>
              <a:t>-1</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610600" cy="3323987"/>
          </a:xfrm>
          <a:prstGeom prst="rect">
            <a:avLst/>
          </a:prstGeom>
          <a:noFill/>
        </p:spPr>
        <p:txBody>
          <a:bodyPr wrap="square" rtlCol="0">
            <a:spAutoFit/>
          </a:bodyPr>
          <a:lstStyle/>
          <a:p>
            <a:pPr lvl="0" algn="ctr" hangingPunct="0">
              <a:lnSpc>
                <a:spcPct val="150000"/>
              </a:lnSpc>
            </a:pPr>
            <a:r>
              <a:rPr lang="en-US" sz="2800" b="1" dirty="0" smtClean="0">
                <a:solidFill>
                  <a:srgbClr val="0070C0"/>
                </a:solidFill>
              </a:rPr>
              <a:t>[</a:t>
            </a:r>
            <a:r>
              <a:rPr lang="en-US" sz="2800" b="1" dirty="0" err="1" smtClean="0">
                <a:solidFill>
                  <a:srgbClr val="0070C0"/>
                </a:solidFill>
              </a:rPr>
              <a:t>Mabcdef</a:t>
            </a:r>
            <a:r>
              <a:rPr lang="en-US" sz="2800" b="1" dirty="0" smtClean="0">
                <a:solidFill>
                  <a:srgbClr val="0070C0"/>
                </a:solidFill>
              </a:rPr>
              <a:t>] ]</a:t>
            </a:r>
            <a:r>
              <a:rPr lang="en-US" sz="2800" b="1" baseline="30000" dirty="0" smtClean="0">
                <a:solidFill>
                  <a:srgbClr val="0070C0"/>
                </a:solidFill>
              </a:rPr>
              <a:t>±n</a:t>
            </a:r>
            <a:r>
              <a:rPr lang="en-US" sz="2800" b="1" dirty="0" smtClean="0">
                <a:solidFill>
                  <a:srgbClr val="0070C0"/>
                </a:solidFill>
              </a:rPr>
              <a:t> type</a:t>
            </a:r>
            <a:endParaRPr lang="en-US" sz="2800" dirty="0" smtClean="0">
              <a:solidFill>
                <a:srgbClr val="0070C0"/>
              </a:solidFill>
            </a:endParaRPr>
          </a:p>
          <a:p>
            <a:pPr algn="just">
              <a:lnSpc>
                <a:spcPct val="150000"/>
              </a:lnSpc>
            </a:pPr>
            <a:r>
              <a:rPr lang="en-US" sz="2000" dirty="0" smtClean="0"/>
              <a:t>	Only Pt(IV) complexes are existing. There are 15 geometrical isomers, each of which could exist in d- and l- form (i.e. each of which a non </a:t>
            </a:r>
            <a:r>
              <a:rPr lang="en-US" sz="2000" dirty="0" err="1" smtClean="0"/>
              <a:t>superimposable</a:t>
            </a:r>
            <a:r>
              <a:rPr lang="en-US" sz="2000" dirty="0" smtClean="0"/>
              <a:t> mirror image arises) to give a total of 30 isomers.</a:t>
            </a:r>
          </a:p>
          <a:p>
            <a:pPr algn="just">
              <a:lnSpc>
                <a:spcPct val="150000"/>
              </a:lnSpc>
            </a:pPr>
            <a:r>
              <a:rPr lang="en-US" sz="2000" dirty="0" smtClean="0"/>
              <a:t>For one form of [Pt(</a:t>
            </a:r>
            <a:r>
              <a:rPr lang="en-US" sz="2000" dirty="0" err="1" smtClean="0"/>
              <a:t>py</a:t>
            </a:r>
            <a:r>
              <a:rPr lang="en-US" sz="2000" dirty="0" smtClean="0"/>
              <a:t>)(NH</a:t>
            </a:r>
            <a:r>
              <a:rPr lang="en-US" sz="2000" baseline="-25000" dirty="0" smtClean="0"/>
              <a:t>3</a:t>
            </a:r>
            <a:r>
              <a:rPr lang="en-US" sz="2000" dirty="0" smtClean="0"/>
              <a:t>)(NO2)(</a:t>
            </a:r>
            <a:r>
              <a:rPr lang="en-US" sz="2000" dirty="0" err="1" smtClean="0"/>
              <a:t>Cl</a:t>
            </a:r>
            <a:r>
              <a:rPr lang="en-US" sz="2000" dirty="0" smtClean="0"/>
              <a:t>)(Br)(I)], the optical isomers are shown below.</a:t>
            </a:r>
          </a:p>
          <a:p>
            <a:endParaRPr lang="en-US" dirty="0"/>
          </a:p>
        </p:txBody>
      </p:sp>
      <p:sp>
        <p:nvSpPr>
          <p:cNvPr id="231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1425" name="Object 1"/>
          <p:cNvGraphicFramePr>
            <a:graphicFrameLocks noChangeAspect="1"/>
          </p:cNvGraphicFramePr>
          <p:nvPr/>
        </p:nvGraphicFramePr>
        <p:xfrm>
          <a:off x="1524000" y="3276600"/>
          <a:ext cx="6124194" cy="2895600"/>
        </p:xfrm>
        <a:graphic>
          <a:graphicData uri="http://schemas.openxmlformats.org/presentationml/2006/ole">
            <p:oleObj spid="_x0000_s231425" name="CS ChemDraw Drawing" r:id="rId4" imgW="4029024" imgH="1906081" progId="ChemDraw.Document.6.0">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2800767"/>
          </a:xfrm>
          <a:prstGeom prst="rect">
            <a:avLst/>
          </a:prstGeom>
          <a:noFill/>
        </p:spPr>
        <p:txBody>
          <a:bodyPr wrap="square" rtlCol="0">
            <a:spAutoFit/>
          </a:bodyPr>
          <a:lstStyle/>
          <a:p>
            <a:r>
              <a:rPr lang="en-US" sz="2400" b="1" dirty="0" smtClean="0">
                <a:solidFill>
                  <a:srgbClr val="00B050"/>
                </a:solidFill>
              </a:rPr>
              <a:t>Octahedral complexes containing only symmetrical bidentate chelating ligands</a:t>
            </a:r>
            <a:endParaRPr lang="en-US" sz="2400" dirty="0" smtClean="0">
              <a:solidFill>
                <a:srgbClr val="00B050"/>
              </a:solidFill>
            </a:endParaRPr>
          </a:p>
          <a:p>
            <a:pPr algn="ctr"/>
            <a:r>
              <a:rPr lang="en-US" sz="2000" b="1" dirty="0" smtClean="0">
                <a:solidFill>
                  <a:srgbClr val="0070C0"/>
                </a:solidFill>
              </a:rPr>
              <a:t>[M(AA)</a:t>
            </a:r>
            <a:r>
              <a:rPr lang="en-US" sz="2000" b="1" baseline="-25000" dirty="0" smtClean="0">
                <a:solidFill>
                  <a:srgbClr val="0070C0"/>
                </a:solidFill>
              </a:rPr>
              <a:t>3</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endParaRPr lang="en-US" sz="2000" dirty="0" smtClean="0">
              <a:solidFill>
                <a:srgbClr val="0070C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293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9377" name="Object 1"/>
          <p:cNvGraphicFramePr>
            <a:graphicFrameLocks noChangeAspect="1"/>
          </p:cNvGraphicFramePr>
          <p:nvPr/>
        </p:nvGraphicFramePr>
        <p:xfrm>
          <a:off x="1538859" y="1371599"/>
          <a:ext cx="5319141" cy="2468279"/>
        </p:xfrm>
        <a:graphic>
          <a:graphicData uri="http://schemas.openxmlformats.org/presentationml/2006/ole">
            <p:oleObj spid="_x0000_s229377" name="CS ChemDraw Drawing" r:id="rId4" imgW="4103741" imgH="1904730" progId="ChemDraw.Document.6.0">
              <p:embed/>
            </p:oleObj>
          </a:graphicData>
        </a:graphic>
      </p:graphicFrame>
      <p:sp>
        <p:nvSpPr>
          <p:cNvPr id="2293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9380" name="Object 4"/>
          <p:cNvGraphicFramePr>
            <a:graphicFrameLocks noChangeAspect="1"/>
          </p:cNvGraphicFramePr>
          <p:nvPr/>
        </p:nvGraphicFramePr>
        <p:xfrm>
          <a:off x="2944314" y="3962400"/>
          <a:ext cx="5971086" cy="2752725"/>
        </p:xfrm>
        <a:graphic>
          <a:graphicData uri="http://schemas.openxmlformats.org/presentationml/2006/ole">
            <p:oleObj spid="_x0000_s229380" name="CS ChemDraw Drawing" r:id="rId5" imgW="4149596" imgH="1916889" progId="ChemDraw.Document.6.0">
              <p:embed/>
            </p:oleObj>
          </a:graphicData>
        </a:graphic>
      </p:graphicFrame>
      <p:sp>
        <p:nvSpPr>
          <p:cNvPr id="8" name="TextBox 7"/>
          <p:cNvSpPr txBox="1"/>
          <p:nvPr/>
        </p:nvSpPr>
        <p:spPr>
          <a:xfrm>
            <a:off x="304800" y="4417874"/>
            <a:ext cx="2743200" cy="2246769"/>
          </a:xfrm>
          <a:prstGeom prst="rect">
            <a:avLst/>
          </a:prstGeom>
          <a:noFill/>
        </p:spPr>
        <p:txBody>
          <a:bodyPr wrap="square" rtlCol="0">
            <a:spAutoFit/>
          </a:bodyPr>
          <a:lstStyle/>
          <a:p>
            <a:r>
              <a:rPr lang="en-US" sz="2000" dirty="0" smtClean="0"/>
              <a:t>Example: </a:t>
            </a:r>
            <a:r>
              <a:rPr lang="en-US" sz="2000" dirty="0" smtClean="0">
                <a:solidFill>
                  <a:srgbClr val="FF0000"/>
                </a:solidFill>
              </a:rPr>
              <a:t>[Co(en)</a:t>
            </a:r>
            <a:r>
              <a:rPr lang="en-US" sz="2000" baseline="-25000" dirty="0" smtClean="0">
                <a:solidFill>
                  <a:srgbClr val="FF0000"/>
                </a:solidFill>
              </a:rPr>
              <a:t>3</a:t>
            </a:r>
            <a:r>
              <a:rPr lang="en-US" sz="2000" dirty="0" smtClean="0">
                <a:solidFill>
                  <a:srgbClr val="FF0000"/>
                </a:solidFill>
              </a:rPr>
              <a:t>]</a:t>
            </a:r>
            <a:r>
              <a:rPr lang="en-US" sz="2000" baseline="30000" dirty="0" smtClean="0">
                <a:solidFill>
                  <a:srgbClr val="FF0000"/>
                </a:solidFill>
              </a:rPr>
              <a:t>+3</a:t>
            </a:r>
            <a:r>
              <a:rPr lang="en-US" sz="2000" dirty="0" smtClean="0"/>
              <a:t>, [Co(</a:t>
            </a:r>
            <a:r>
              <a:rPr lang="en-US" sz="2000" dirty="0" err="1" smtClean="0"/>
              <a:t>pn</a:t>
            </a:r>
            <a:r>
              <a:rPr lang="en-US" sz="2000" dirty="0" smtClean="0"/>
              <a:t>)</a:t>
            </a:r>
            <a:r>
              <a:rPr lang="en-US" sz="2000" baseline="-25000" dirty="0" smtClean="0"/>
              <a:t>3</a:t>
            </a:r>
            <a:r>
              <a:rPr lang="en-US" sz="2000" dirty="0" smtClean="0"/>
              <a:t>]</a:t>
            </a:r>
            <a:r>
              <a:rPr lang="en-US" sz="2000" baseline="30000" dirty="0" smtClean="0"/>
              <a:t>+3</a:t>
            </a:r>
            <a:r>
              <a:rPr lang="en-US" sz="2000" dirty="0" smtClean="0"/>
              <a:t>, [Pt(en)</a:t>
            </a:r>
            <a:r>
              <a:rPr lang="en-US" sz="2000" baseline="-25000" dirty="0" smtClean="0"/>
              <a:t>3</a:t>
            </a:r>
            <a:r>
              <a:rPr lang="en-US" sz="2000" dirty="0" smtClean="0"/>
              <a:t>]</a:t>
            </a:r>
            <a:r>
              <a:rPr lang="en-US" sz="2000" baseline="30000" dirty="0" smtClean="0"/>
              <a:t>+3</a:t>
            </a:r>
            <a:r>
              <a:rPr lang="en-US" sz="2000" dirty="0" smtClean="0"/>
              <a:t>, [Cr(C</a:t>
            </a:r>
            <a:r>
              <a:rPr lang="en-US" sz="2000" baseline="-25000" dirty="0" smtClean="0"/>
              <a:t>2</a:t>
            </a:r>
            <a:r>
              <a:rPr lang="en-US" sz="2000" dirty="0" smtClean="0"/>
              <a:t>O</a:t>
            </a:r>
            <a:r>
              <a:rPr lang="en-US" sz="2000" baseline="-25000" dirty="0" smtClean="0"/>
              <a:t>4</a:t>
            </a:r>
            <a:r>
              <a:rPr lang="en-US" sz="2000" dirty="0" smtClean="0"/>
              <a:t>)</a:t>
            </a:r>
            <a:r>
              <a:rPr lang="en-US" sz="2000" baseline="-25000" dirty="0" smtClean="0"/>
              <a:t>3</a:t>
            </a:r>
            <a:r>
              <a:rPr lang="en-US" sz="2000" dirty="0" smtClean="0"/>
              <a:t>]</a:t>
            </a:r>
            <a:r>
              <a:rPr lang="en-US" sz="2000" baseline="30000" dirty="0" smtClean="0"/>
              <a:t>+3</a:t>
            </a:r>
            <a:r>
              <a:rPr lang="en-US" sz="2000" dirty="0" smtClean="0"/>
              <a:t>, [</a:t>
            </a:r>
            <a:r>
              <a:rPr lang="en-US" sz="2000" dirty="0" err="1" smtClean="0"/>
              <a:t>Cd</a:t>
            </a:r>
            <a:r>
              <a:rPr lang="en-US" sz="2000" dirty="0" smtClean="0"/>
              <a:t>(</a:t>
            </a:r>
            <a:r>
              <a:rPr lang="en-US" sz="2000" dirty="0" err="1" smtClean="0"/>
              <a:t>pn</a:t>
            </a:r>
            <a:r>
              <a:rPr lang="en-US" sz="2000" dirty="0" smtClean="0"/>
              <a:t>)</a:t>
            </a:r>
            <a:r>
              <a:rPr lang="en-US" sz="2000" baseline="-25000" dirty="0" smtClean="0"/>
              <a:t>3</a:t>
            </a:r>
            <a:r>
              <a:rPr lang="en-US" sz="2000" dirty="0" smtClean="0"/>
              <a:t>]</a:t>
            </a:r>
            <a:r>
              <a:rPr lang="en-US" sz="2000" baseline="30000" dirty="0" smtClean="0"/>
              <a:t>+2</a:t>
            </a:r>
            <a:r>
              <a:rPr lang="en-US" sz="2000" dirty="0" smtClean="0"/>
              <a:t>, [Fe(C</a:t>
            </a:r>
            <a:r>
              <a:rPr lang="en-US" sz="2000" baseline="-25000" dirty="0" smtClean="0"/>
              <a:t>2</a:t>
            </a:r>
            <a:r>
              <a:rPr lang="en-US" sz="2000" dirty="0" smtClean="0"/>
              <a:t>O</a:t>
            </a:r>
            <a:r>
              <a:rPr lang="en-US" sz="2000" baseline="-25000" dirty="0" smtClean="0"/>
              <a:t>4</a:t>
            </a:r>
            <a:r>
              <a:rPr lang="en-US" sz="2000" dirty="0" smtClean="0"/>
              <a:t>)</a:t>
            </a:r>
            <a:r>
              <a:rPr lang="en-US" sz="2000" baseline="-25000" dirty="0" smtClean="0"/>
              <a:t>3</a:t>
            </a:r>
            <a:r>
              <a:rPr lang="en-US" sz="2000" dirty="0" smtClean="0"/>
              <a:t>]</a:t>
            </a:r>
            <a:r>
              <a:rPr lang="en-US" sz="2000" baseline="30000" dirty="0" smtClean="0"/>
              <a:t>-3</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4800" y="76200"/>
            <a:ext cx="8458200" cy="32778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en-US" sz="2400" b="1" dirty="0">
                <a:solidFill>
                  <a:schemeClr val="accent3"/>
                </a:solidFill>
              </a:rPr>
              <a:t>Ligand </a:t>
            </a:r>
            <a:r>
              <a:rPr lang="en-US" sz="2400" b="1" dirty="0" smtClean="0">
                <a:solidFill>
                  <a:schemeClr val="accent3"/>
                </a:solidFill>
              </a:rPr>
              <a:t>isomerism</a:t>
            </a:r>
            <a:endParaRPr lang="en-US" sz="2400" dirty="0">
              <a:solidFill>
                <a:schemeClr val="accent3"/>
              </a:solidFill>
            </a:endParaRPr>
          </a:p>
          <a:p>
            <a:pPr algn="just">
              <a:lnSpc>
                <a:spcPct val="150000"/>
              </a:lnSpc>
            </a:pPr>
            <a:r>
              <a:rPr lang="en-US" sz="2400" dirty="0"/>
              <a:t>Some of the ligands themselves are capable of existing as isomers, e.g. </a:t>
            </a:r>
            <a:r>
              <a:rPr lang="en-US" sz="2400" dirty="0">
                <a:solidFill>
                  <a:schemeClr val="accent1"/>
                </a:solidFill>
              </a:rPr>
              <a:t>diaminopropane</a:t>
            </a:r>
            <a:r>
              <a:rPr lang="en-US" sz="2400" dirty="0"/>
              <a:t> can exist isomers as </a:t>
            </a:r>
            <a:r>
              <a:rPr lang="en-US" sz="2400" dirty="0" smtClean="0"/>
              <a:t>           1</a:t>
            </a:r>
            <a:r>
              <a:rPr lang="en-US" sz="2400" dirty="0"/>
              <a:t>, 2-diaminopropane (</a:t>
            </a:r>
            <a:r>
              <a:rPr lang="en-US" sz="2400" dirty="0" err="1"/>
              <a:t>pn</a:t>
            </a:r>
            <a:r>
              <a:rPr lang="en-US" sz="2400" dirty="0"/>
              <a:t>) and 1, 3-diaminopropane (</a:t>
            </a:r>
            <a:r>
              <a:rPr lang="en-US" sz="2400" dirty="0" err="1"/>
              <a:t>tn</a:t>
            </a:r>
            <a:r>
              <a:rPr lang="en-US" sz="2400" dirty="0" smtClean="0"/>
              <a:t>).</a:t>
            </a:r>
          </a:p>
          <a:p>
            <a:pPr algn="ctr">
              <a:lnSpc>
                <a:spcPct val="150000"/>
              </a:lnSpc>
            </a:pPr>
            <a:endParaRPr lang="en-US" dirty="0" smtClean="0"/>
          </a:p>
          <a:p>
            <a:endParaRPr lang="en-US" dirty="0"/>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7893" name="Object 5"/>
          <p:cNvGraphicFramePr>
            <a:graphicFrameLocks noChangeAspect="1"/>
          </p:cNvGraphicFramePr>
          <p:nvPr/>
        </p:nvGraphicFramePr>
        <p:xfrm>
          <a:off x="614363" y="2667000"/>
          <a:ext cx="7847012" cy="2346325"/>
        </p:xfrm>
        <a:graphic>
          <a:graphicData uri="http://schemas.openxmlformats.org/presentationml/2006/ole">
            <p:oleObj spid="_x0000_s37893" name="CS ChemDraw Drawing" r:id="rId4" imgW="3180170" imgH="949257" progId="ChemDraw.Document.6.0">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534400" cy="3077766"/>
          </a:xfrm>
          <a:prstGeom prst="rect">
            <a:avLst/>
          </a:prstGeom>
          <a:noFill/>
        </p:spPr>
        <p:txBody>
          <a:bodyPr wrap="square" rtlCol="0">
            <a:spAutoFit/>
          </a:bodyPr>
          <a:lstStyle/>
          <a:p>
            <a:r>
              <a:rPr lang="en-US" sz="2400" b="1" dirty="0" smtClean="0">
                <a:solidFill>
                  <a:srgbClr val="00B050"/>
                </a:solidFill>
              </a:rPr>
              <a:t>Octahedral complexes containing monodentate and symmetrical bidentate chelating ligands</a:t>
            </a:r>
            <a:endParaRPr lang="en-US" sz="2400" dirty="0" smtClean="0">
              <a:solidFill>
                <a:srgbClr val="00B050"/>
              </a:solidFill>
            </a:endParaRPr>
          </a:p>
          <a:p>
            <a:pPr marL="400050" indent="-400050" algn="ctr"/>
            <a:r>
              <a:rPr lang="en-US" sz="2000" b="1" dirty="0" smtClean="0">
                <a:solidFill>
                  <a:srgbClr val="0070C0"/>
                </a:solidFill>
              </a:rPr>
              <a:t>[M(AA)</a:t>
            </a:r>
            <a:r>
              <a:rPr lang="en-US" sz="2000" b="1" baseline="-25000" dirty="0" smtClean="0">
                <a:solidFill>
                  <a:srgbClr val="0070C0"/>
                </a:solidFill>
              </a:rPr>
              <a:t>2</a:t>
            </a:r>
            <a:r>
              <a:rPr lang="en-US" sz="2000" b="1" dirty="0" smtClean="0">
                <a:solidFill>
                  <a:srgbClr val="0070C0"/>
                </a:solidFill>
              </a:rPr>
              <a:t>a</a:t>
            </a:r>
            <a:r>
              <a:rPr lang="en-US" sz="2000" b="1" baseline="-25000" dirty="0" smtClean="0">
                <a:solidFill>
                  <a:srgbClr val="0070C0"/>
                </a:solidFill>
              </a:rPr>
              <a:t>2</a:t>
            </a:r>
            <a:r>
              <a:rPr lang="en-US" sz="2000" b="1" dirty="0" smtClean="0">
                <a:solidFill>
                  <a:srgbClr val="0070C0"/>
                </a:solidFill>
              </a:rPr>
              <a:t>]</a:t>
            </a:r>
            <a:r>
              <a:rPr lang="en-US" sz="2000" b="1" baseline="30000" dirty="0" smtClean="0">
                <a:solidFill>
                  <a:srgbClr val="0070C0"/>
                </a:solidFill>
              </a:rPr>
              <a:t>±n</a:t>
            </a:r>
            <a:r>
              <a:rPr lang="en-US" sz="2000" b="1" dirty="0" smtClean="0">
                <a:solidFill>
                  <a:srgbClr val="0070C0"/>
                </a:solidFill>
              </a:rPr>
              <a:t> type</a:t>
            </a:r>
            <a:endParaRPr lang="en-US" sz="2000" dirty="0" smtClean="0">
              <a:solidFill>
                <a:srgbClr val="0070C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27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7329" name="Object 1"/>
          <p:cNvGraphicFramePr>
            <a:graphicFrameLocks noChangeAspect="1"/>
          </p:cNvGraphicFramePr>
          <p:nvPr/>
        </p:nvGraphicFramePr>
        <p:xfrm>
          <a:off x="3007995" y="1600200"/>
          <a:ext cx="5907405" cy="2667000"/>
        </p:xfrm>
        <a:graphic>
          <a:graphicData uri="http://schemas.openxmlformats.org/presentationml/2006/ole">
            <p:oleObj spid="_x0000_s227329" name="CS ChemDraw Drawing" r:id="rId4" imgW="4219457" imgH="1904730" progId="ChemDraw.Document.6.0">
              <p:embed/>
            </p:oleObj>
          </a:graphicData>
        </a:graphic>
      </p:graphicFrame>
      <p:sp>
        <p:nvSpPr>
          <p:cNvPr id="227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7331" name="Object 3"/>
          <p:cNvGraphicFramePr>
            <a:graphicFrameLocks noChangeAspect="1"/>
          </p:cNvGraphicFramePr>
          <p:nvPr/>
        </p:nvGraphicFramePr>
        <p:xfrm>
          <a:off x="5486400" y="4614082"/>
          <a:ext cx="2971800" cy="2129050"/>
        </p:xfrm>
        <a:graphic>
          <a:graphicData uri="http://schemas.openxmlformats.org/presentationml/2006/ole">
            <p:oleObj spid="_x0000_s227331" name="CS ChemDraw Drawing" r:id="rId5" imgW="1917003" imgH="1374302" progId="ChemDraw.Document.6.0">
              <p:embed/>
            </p:oleObj>
          </a:graphicData>
        </a:graphic>
      </p:graphicFrame>
      <p:sp>
        <p:nvSpPr>
          <p:cNvPr id="8" name="TextBox 7"/>
          <p:cNvSpPr txBox="1"/>
          <p:nvPr/>
        </p:nvSpPr>
        <p:spPr>
          <a:xfrm>
            <a:off x="304800" y="5181362"/>
            <a:ext cx="4724400" cy="1323439"/>
          </a:xfrm>
          <a:prstGeom prst="rect">
            <a:avLst/>
          </a:prstGeom>
          <a:noFill/>
        </p:spPr>
        <p:txBody>
          <a:bodyPr wrap="square" rtlCol="0">
            <a:spAutoFit/>
          </a:bodyPr>
          <a:lstStyle/>
          <a:p>
            <a:r>
              <a:rPr lang="en-US" sz="2000" dirty="0" smtClean="0"/>
              <a:t>In trans isomer there is plane of symmetry, hence it is optically inactive and show </a:t>
            </a:r>
            <a:r>
              <a:rPr lang="en-US" sz="2000" dirty="0" err="1" smtClean="0"/>
              <a:t>meso</a:t>
            </a:r>
            <a:r>
              <a:rPr lang="en-US" sz="2000" dirty="0" smtClean="0"/>
              <a:t> form as shown.</a:t>
            </a:r>
            <a:endParaRPr lang="en-US" dirty="0"/>
          </a:p>
        </p:txBody>
      </p:sp>
      <p:sp>
        <p:nvSpPr>
          <p:cNvPr id="10" name="TextBox 9"/>
          <p:cNvSpPr txBox="1"/>
          <p:nvPr/>
        </p:nvSpPr>
        <p:spPr>
          <a:xfrm>
            <a:off x="152400" y="1834277"/>
            <a:ext cx="2971800" cy="2831544"/>
          </a:xfrm>
          <a:prstGeom prst="rect">
            <a:avLst/>
          </a:prstGeom>
          <a:noFill/>
        </p:spPr>
        <p:txBody>
          <a:bodyPr wrap="square" rtlCol="0">
            <a:spAutoFit/>
          </a:bodyPr>
          <a:lstStyle/>
          <a:p>
            <a:r>
              <a:rPr lang="en-US" sz="2000" dirty="0" smtClean="0"/>
              <a:t>[Co(en)</a:t>
            </a:r>
            <a:r>
              <a:rPr lang="en-US" sz="2000" baseline="-25000" dirty="0" smtClean="0"/>
              <a:t>2</a:t>
            </a:r>
            <a:r>
              <a:rPr lang="en-US" sz="2000" dirty="0" smtClean="0"/>
              <a:t>Cl</a:t>
            </a:r>
            <a:r>
              <a:rPr lang="en-US" sz="2000" baseline="-25000" dirty="0" smtClean="0"/>
              <a:t>2</a:t>
            </a:r>
            <a:r>
              <a:rPr lang="en-US" sz="2000" dirty="0" smtClean="0"/>
              <a:t>]</a:t>
            </a:r>
            <a:r>
              <a:rPr lang="en-US" sz="2000" baseline="30000" dirty="0" smtClean="0"/>
              <a:t>+</a:t>
            </a:r>
            <a:r>
              <a:rPr lang="en-US" sz="2000" dirty="0" smtClean="0"/>
              <a:t>: This complex has two geometrical isomers (i.e. cis-trans isomers). In cis isomer there is no plane of symmetry, hence it show optical active isomer as shown.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534400" cy="1446550"/>
          </a:xfrm>
          <a:prstGeom prst="rect">
            <a:avLst/>
          </a:prstGeom>
          <a:noFill/>
        </p:spPr>
        <p:txBody>
          <a:bodyPr wrap="square" rtlCol="0">
            <a:spAutoFit/>
          </a:bodyPr>
          <a:lstStyle/>
          <a:p>
            <a:pPr algn="ctr"/>
            <a:r>
              <a:rPr lang="en-US" sz="2800" b="1" dirty="0" smtClean="0">
                <a:solidFill>
                  <a:srgbClr val="0070C0"/>
                </a:solidFill>
              </a:rPr>
              <a:t>[M(AA)</a:t>
            </a:r>
            <a:r>
              <a:rPr lang="en-US" sz="2800" b="1" baseline="-25000" dirty="0" smtClean="0">
                <a:solidFill>
                  <a:srgbClr val="0070C0"/>
                </a:solidFill>
              </a:rPr>
              <a:t>2</a:t>
            </a:r>
            <a:r>
              <a:rPr lang="en-US" sz="2800" b="1" dirty="0" smtClean="0">
                <a:solidFill>
                  <a:srgbClr val="0070C0"/>
                </a:solidFill>
              </a:rPr>
              <a:t>ab]</a:t>
            </a:r>
            <a:r>
              <a:rPr lang="en-US" sz="2800" b="1" baseline="30000" dirty="0" smtClean="0">
                <a:solidFill>
                  <a:srgbClr val="0070C0"/>
                </a:solidFill>
              </a:rPr>
              <a:t>±n</a:t>
            </a:r>
            <a:r>
              <a:rPr lang="en-US" sz="2800" b="1" dirty="0" smtClean="0">
                <a:solidFill>
                  <a:srgbClr val="0070C0"/>
                </a:solidFill>
              </a:rPr>
              <a:t> type</a:t>
            </a:r>
            <a:endParaRPr lang="en-US" sz="2000" dirty="0" smtClean="0"/>
          </a:p>
          <a:p>
            <a:pPr>
              <a:lnSpc>
                <a:spcPct val="150000"/>
              </a:lnSpc>
            </a:pPr>
            <a:r>
              <a:rPr lang="en-US" sz="2000" dirty="0" smtClean="0"/>
              <a:t>These complexes also exist in three form in which two form are optically active and third form is inactive as shown below</a:t>
            </a:r>
            <a:endParaRPr lang="en-US" dirty="0"/>
          </a:p>
        </p:txBody>
      </p:sp>
      <p:sp>
        <p:nvSpPr>
          <p:cNvPr id="225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281" name="Object 1"/>
          <p:cNvGraphicFramePr>
            <a:graphicFrameLocks noChangeAspect="1"/>
          </p:cNvGraphicFramePr>
          <p:nvPr/>
        </p:nvGraphicFramePr>
        <p:xfrm>
          <a:off x="131618" y="2514600"/>
          <a:ext cx="8631382" cy="2590800"/>
        </p:xfrm>
        <a:graphic>
          <a:graphicData uri="http://schemas.openxmlformats.org/presentationml/2006/ole">
            <p:oleObj spid="_x0000_s225281" name="CS ChemDraw Drawing" r:id="rId4" imgW="6418602" imgH="1924185" progId="ChemDraw.Document.6.0">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534400" cy="2400657"/>
          </a:xfrm>
          <a:prstGeom prst="rect">
            <a:avLst/>
          </a:prstGeom>
          <a:noFill/>
        </p:spPr>
        <p:txBody>
          <a:bodyPr wrap="square" rtlCol="0">
            <a:spAutoFit/>
          </a:bodyPr>
          <a:lstStyle/>
          <a:p>
            <a:pPr algn="ctr"/>
            <a:r>
              <a:rPr lang="en-US" sz="2400" b="1" dirty="0" smtClean="0">
                <a:solidFill>
                  <a:srgbClr val="0070C0"/>
                </a:solidFill>
              </a:rPr>
              <a:t>[M(AA)a</a:t>
            </a:r>
            <a:r>
              <a:rPr lang="en-US" sz="2400" b="1" baseline="-25000" dirty="0" smtClean="0">
                <a:solidFill>
                  <a:srgbClr val="0070C0"/>
                </a:solidFill>
              </a:rPr>
              <a:t>2</a:t>
            </a:r>
            <a:r>
              <a:rPr lang="en-US" sz="2400" b="1" dirty="0" smtClean="0">
                <a:solidFill>
                  <a:srgbClr val="0070C0"/>
                </a:solidFill>
              </a:rPr>
              <a:t>b</a:t>
            </a:r>
            <a:r>
              <a:rPr lang="en-US" sz="2400" b="1" baseline="-25000" dirty="0" smtClean="0">
                <a:solidFill>
                  <a:srgbClr val="0070C0"/>
                </a:solidFill>
              </a:rPr>
              <a:t>2</a:t>
            </a:r>
            <a:r>
              <a:rPr lang="en-US" sz="2400" b="1" dirty="0" smtClean="0">
                <a:solidFill>
                  <a:srgbClr val="0070C0"/>
                </a:solidFill>
              </a:rPr>
              <a:t>]</a:t>
            </a:r>
            <a:r>
              <a:rPr lang="en-US" sz="2400" b="1" baseline="30000" dirty="0" smtClean="0">
                <a:solidFill>
                  <a:srgbClr val="0070C0"/>
                </a:solidFill>
              </a:rPr>
              <a:t>±n</a:t>
            </a:r>
            <a:r>
              <a:rPr lang="en-US" sz="2400" b="1" dirty="0" smtClean="0">
                <a:solidFill>
                  <a:srgbClr val="0070C0"/>
                </a:solidFill>
              </a:rPr>
              <a:t> type</a:t>
            </a:r>
            <a:endParaRPr lang="en-US" sz="2400" dirty="0" smtClean="0">
              <a:solidFill>
                <a:srgbClr val="0070C0"/>
              </a:solidFill>
            </a:endParaRPr>
          </a:p>
          <a:p>
            <a:pPr>
              <a:lnSpc>
                <a:spcPct val="150000"/>
              </a:lnSpc>
            </a:pPr>
            <a:r>
              <a:rPr lang="en-US" dirty="0" smtClean="0"/>
              <a:t>	</a:t>
            </a:r>
            <a:r>
              <a:rPr lang="en-US" sz="2400" dirty="0" smtClean="0"/>
              <a:t>These complexes also exist in three form in which two form are optically active and third form is inactive as shown in below figure.</a:t>
            </a:r>
            <a:endParaRPr lang="en-US" dirty="0" smtClean="0"/>
          </a:p>
          <a:p>
            <a:endParaRPr lang="en-US" dirty="0"/>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4737" name="Object 1"/>
          <p:cNvGraphicFramePr>
            <a:graphicFrameLocks noChangeAspect="1"/>
          </p:cNvGraphicFramePr>
          <p:nvPr/>
        </p:nvGraphicFramePr>
        <p:xfrm>
          <a:off x="131618" y="2895600"/>
          <a:ext cx="8631382" cy="2590800"/>
        </p:xfrm>
        <a:graphic>
          <a:graphicData uri="http://schemas.openxmlformats.org/presentationml/2006/ole">
            <p:oleObj spid="_x0000_s244737" name="CS ChemDraw Drawing" r:id="rId4" imgW="6700745" imgH="2009843" progId="ChemDraw.Document.6.0">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1569660"/>
          </a:xfrm>
          <a:prstGeom prst="rect">
            <a:avLst/>
          </a:prstGeom>
          <a:noFill/>
        </p:spPr>
        <p:txBody>
          <a:bodyPr wrap="square" rtlCol="0">
            <a:spAutoFit/>
          </a:bodyPr>
          <a:lstStyle/>
          <a:p>
            <a:r>
              <a:rPr lang="en-US" sz="2400" b="1" dirty="0" smtClean="0">
                <a:solidFill>
                  <a:srgbClr val="00B050"/>
                </a:solidFill>
              </a:rPr>
              <a:t>Octahedral complexes containing optically active ligand</a:t>
            </a:r>
            <a:endParaRPr lang="en-US" dirty="0" smtClean="0"/>
          </a:p>
          <a:p>
            <a:pPr>
              <a:lnSpc>
                <a:spcPct val="150000"/>
              </a:lnSpc>
            </a:pPr>
            <a:r>
              <a:rPr lang="en-US" sz="2000" dirty="0" smtClean="0"/>
              <a:t>Example: </a:t>
            </a:r>
            <a:r>
              <a:rPr lang="en-US" sz="2000" dirty="0" smtClean="0">
                <a:solidFill>
                  <a:srgbClr val="FF0000"/>
                </a:solidFill>
              </a:rPr>
              <a:t>[Co(en)(</a:t>
            </a:r>
            <a:r>
              <a:rPr lang="en-US" sz="2000" dirty="0" err="1" smtClean="0">
                <a:solidFill>
                  <a:srgbClr val="FF0000"/>
                </a:solidFill>
              </a:rPr>
              <a:t>pn</a:t>
            </a:r>
            <a:r>
              <a:rPr lang="en-US" sz="2000" dirty="0" smtClean="0">
                <a:solidFill>
                  <a:srgbClr val="FF0000"/>
                </a:solidFill>
              </a:rPr>
              <a:t>)(NO</a:t>
            </a:r>
            <a:r>
              <a:rPr lang="en-US" sz="2000" baseline="-25000" dirty="0" smtClean="0">
                <a:solidFill>
                  <a:srgbClr val="FF0000"/>
                </a:solidFill>
              </a:rPr>
              <a:t>2</a:t>
            </a:r>
            <a:r>
              <a:rPr lang="en-US" sz="2000" dirty="0" smtClean="0">
                <a:solidFill>
                  <a:srgbClr val="FF0000"/>
                </a:solidFill>
              </a:rPr>
              <a:t>)</a:t>
            </a:r>
            <a:r>
              <a:rPr lang="en-US" sz="2000" baseline="-25000" dirty="0" smtClean="0">
                <a:solidFill>
                  <a:srgbClr val="FF0000"/>
                </a:solidFill>
              </a:rPr>
              <a:t>2</a:t>
            </a:r>
            <a:r>
              <a:rPr lang="en-US" sz="2000" dirty="0" smtClean="0">
                <a:solidFill>
                  <a:srgbClr val="FF0000"/>
                </a:solidFill>
              </a:rPr>
              <a:t>]</a:t>
            </a:r>
            <a:r>
              <a:rPr lang="en-US" sz="2000" baseline="30000" dirty="0" smtClean="0">
                <a:solidFill>
                  <a:srgbClr val="FF0000"/>
                </a:solidFill>
              </a:rPr>
              <a:t>+</a:t>
            </a:r>
            <a:endParaRPr lang="en-US" dirty="0" smtClean="0">
              <a:solidFill>
                <a:srgbClr val="FF0000"/>
              </a:solidFill>
            </a:endParaRPr>
          </a:p>
          <a:p>
            <a:endParaRPr lang="en-US" dirty="0"/>
          </a:p>
        </p:txBody>
      </p:sp>
      <p:sp>
        <p:nvSpPr>
          <p:cNvPr id="242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89" name="Object 1"/>
          <p:cNvGraphicFramePr>
            <a:graphicFrameLocks noChangeAspect="1"/>
          </p:cNvGraphicFramePr>
          <p:nvPr/>
        </p:nvGraphicFramePr>
        <p:xfrm>
          <a:off x="1752600" y="1401932"/>
          <a:ext cx="5257800" cy="2769278"/>
        </p:xfrm>
        <a:graphic>
          <a:graphicData uri="http://schemas.openxmlformats.org/presentationml/2006/ole">
            <p:oleObj spid="_x0000_s242689" name="CS ChemDraw Drawing" r:id="rId4" imgW="3923828" imgH="2069289" progId="ChemDraw.Document.6.0">
              <p:embed/>
            </p:oleObj>
          </a:graphicData>
        </a:graphic>
      </p:graphicFrame>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2691" name="Object 3"/>
          <p:cNvGraphicFramePr>
            <a:graphicFrameLocks noChangeAspect="1"/>
          </p:cNvGraphicFramePr>
          <p:nvPr/>
        </p:nvGraphicFramePr>
        <p:xfrm>
          <a:off x="1809836" y="4038601"/>
          <a:ext cx="5352964" cy="2819400"/>
        </p:xfrm>
        <a:graphic>
          <a:graphicData uri="http://schemas.openxmlformats.org/presentationml/2006/ole">
            <p:oleObj spid="_x0000_s242691" name="CS ChemDraw Drawing" r:id="rId5" imgW="3923828" imgH="2070911" progId="ChemDraw.Document.6.0">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458200" cy="1107996"/>
          </a:xfrm>
          <a:prstGeom prst="rect">
            <a:avLst/>
          </a:prstGeom>
          <a:noFill/>
        </p:spPr>
        <p:txBody>
          <a:bodyPr wrap="square" rtlCol="0">
            <a:spAutoFit/>
          </a:bodyPr>
          <a:lstStyle/>
          <a:p>
            <a:r>
              <a:rPr lang="en-US" sz="2400" b="1" dirty="0" smtClean="0">
                <a:solidFill>
                  <a:srgbClr val="00B050"/>
                </a:solidFill>
              </a:rPr>
              <a:t>Octahedral complexes containing </a:t>
            </a:r>
            <a:r>
              <a:rPr lang="en-US" sz="2400" b="1" dirty="0" err="1" smtClean="0">
                <a:solidFill>
                  <a:srgbClr val="00B050"/>
                </a:solidFill>
              </a:rPr>
              <a:t>polydentate</a:t>
            </a:r>
            <a:r>
              <a:rPr lang="en-US" sz="2400" b="1" dirty="0" smtClean="0">
                <a:solidFill>
                  <a:srgbClr val="00B050"/>
                </a:solidFill>
              </a:rPr>
              <a:t> ligand</a:t>
            </a:r>
            <a:endParaRPr lang="en-US" dirty="0" smtClean="0"/>
          </a:p>
          <a:p>
            <a:endParaRPr lang="en-US" dirty="0"/>
          </a:p>
        </p:txBody>
      </p:sp>
      <p:graphicFrame>
        <p:nvGraphicFramePr>
          <p:cNvPr id="240641" name="Object 1"/>
          <p:cNvGraphicFramePr>
            <a:graphicFrameLocks noChangeAspect="1"/>
          </p:cNvGraphicFramePr>
          <p:nvPr/>
        </p:nvGraphicFramePr>
        <p:xfrm>
          <a:off x="3886200" y="609600"/>
          <a:ext cx="4659289" cy="2057400"/>
        </p:xfrm>
        <a:graphic>
          <a:graphicData uri="http://schemas.openxmlformats.org/presentationml/2006/ole">
            <p:oleObj spid="_x0000_s240641" name="CS ChemDraw Drawing" r:id="rId4" imgW="3681606" imgH="1625600" progId="ChemDraw.Document.6.0">
              <p:embed/>
            </p:oleObj>
          </a:graphicData>
        </a:graphic>
      </p:graphicFrame>
      <p:sp>
        <p:nvSpPr>
          <p:cNvPr id="2406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152400" y="1066800"/>
            <a:ext cx="3352800" cy="2246769"/>
          </a:xfrm>
          <a:prstGeom prst="rect">
            <a:avLst/>
          </a:prstGeom>
          <a:noFill/>
        </p:spPr>
        <p:txBody>
          <a:bodyPr wrap="square" rtlCol="0">
            <a:spAutoFit/>
          </a:bodyPr>
          <a:lstStyle/>
          <a:p>
            <a:r>
              <a:rPr lang="en-US" sz="2000" dirty="0" smtClean="0"/>
              <a:t>The complexes having </a:t>
            </a:r>
            <a:r>
              <a:rPr lang="en-US" sz="2000" dirty="0" err="1" smtClean="0"/>
              <a:t>polydentate</a:t>
            </a:r>
            <a:r>
              <a:rPr lang="en-US" sz="2000" dirty="0" smtClean="0"/>
              <a:t> ligand like EDTA</a:t>
            </a:r>
            <a:r>
              <a:rPr lang="en-US" sz="2000" baseline="30000" dirty="0" smtClean="0"/>
              <a:t>-4</a:t>
            </a:r>
            <a:r>
              <a:rPr lang="en-US" sz="2000" dirty="0" smtClean="0"/>
              <a:t> i.e. [Co(EDTA)]</a:t>
            </a:r>
            <a:r>
              <a:rPr lang="en-US" sz="2000" baseline="30000" dirty="0" smtClean="0"/>
              <a:t>-</a:t>
            </a:r>
            <a:r>
              <a:rPr lang="en-US" sz="2000" dirty="0" smtClean="0"/>
              <a:t> exists in two optical isomers (</a:t>
            </a:r>
            <a:r>
              <a:rPr lang="en-US" sz="2000" i="1" dirty="0" smtClean="0"/>
              <a:t>d</a:t>
            </a:r>
            <a:r>
              <a:rPr lang="en-US" sz="2000" dirty="0" smtClean="0"/>
              <a:t>-form and </a:t>
            </a:r>
            <a:r>
              <a:rPr lang="en-US" sz="2000" i="1" dirty="0" smtClean="0"/>
              <a:t>l</a:t>
            </a:r>
            <a:r>
              <a:rPr lang="en-US" sz="2000" dirty="0" smtClean="0"/>
              <a:t>-form) as shown below.</a:t>
            </a:r>
          </a:p>
          <a:p>
            <a:endParaRPr lang="en-US" sz="2000" dirty="0"/>
          </a:p>
        </p:txBody>
      </p:sp>
      <p:graphicFrame>
        <p:nvGraphicFramePr>
          <p:cNvPr id="3" name="Object 3"/>
          <p:cNvGraphicFramePr>
            <a:graphicFrameLocks noChangeAspect="1"/>
          </p:cNvGraphicFramePr>
          <p:nvPr/>
        </p:nvGraphicFramePr>
        <p:xfrm>
          <a:off x="3124200" y="2667000"/>
          <a:ext cx="5453829" cy="4114800"/>
        </p:xfrm>
        <a:graphic>
          <a:graphicData uri="http://schemas.openxmlformats.org/presentationml/2006/ole">
            <p:oleObj spid="_x0000_s240643" name="CS ChemDraw Drawing" r:id="rId5" imgW="4785090" imgH="3620581" progId="ChemDraw.Document.6.0">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458200" cy="7032694"/>
          </a:xfrm>
          <a:prstGeom prst="rect">
            <a:avLst/>
          </a:prstGeom>
          <a:noFill/>
        </p:spPr>
        <p:txBody>
          <a:bodyPr wrap="square" rtlCol="0">
            <a:spAutoFit/>
          </a:bodyPr>
          <a:lstStyle/>
          <a:p>
            <a:pPr algn="just"/>
            <a:r>
              <a:rPr lang="en-US" sz="2800" b="1" dirty="0" smtClean="0">
                <a:solidFill>
                  <a:srgbClr val="00B050"/>
                </a:solidFill>
              </a:rPr>
              <a:t>Resolution of recemic mixture</a:t>
            </a:r>
            <a:endParaRPr lang="en-US" sz="2800" dirty="0" smtClean="0">
              <a:solidFill>
                <a:srgbClr val="00B050"/>
              </a:solidFill>
            </a:endParaRPr>
          </a:p>
          <a:p>
            <a:pPr algn="just">
              <a:lnSpc>
                <a:spcPct val="150000"/>
              </a:lnSpc>
            </a:pPr>
            <a:r>
              <a:rPr lang="en-US" dirty="0" smtClean="0"/>
              <a:t>The separation of recemic mixture in to </a:t>
            </a:r>
            <a:r>
              <a:rPr lang="en-US" i="1" dirty="0" smtClean="0"/>
              <a:t>d</a:t>
            </a:r>
            <a:r>
              <a:rPr lang="en-US" dirty="0" smtClean="0"/>
              <a:t>-&amp; </a:t>
            </a:r>
            <a:r>
              <a:rPr lang="en-US" i="1" dirty="0" smtClean="0"/>
              <a:t>l</a:t>
            </a:r>
            <a:r>
              <a:rPr lang="en-US" dirty="0" smtClean="0"/>
              <a:t>- forms is called Resolution. Since </a:t>
            </a:r>
            <a:r>
              <a:rPr lang="en-US" i="1" dirty="0" smtClean="0"/>
              <a:t>d</a:t>
            </a:r>
            <a:r>
              <a:rPr lang="en-US" dirty="0" smtClean="0"/>
              <a:t>- and </a:t>
            </a:r>
            <a:r>
              <a:rPr lang="en-US" i="1" dirty="0" smtClean="0"/>
              <a:t>l</a:t>
            </a:r>
            <a:r>
              <a:rPr lang="en-US" dirty="0" smtClean="0"/>
              <a:t>-form has same physical and chemical properties, they cannot be separated by ordinary methods like fractional crystallization, fractional distillation etc.</a:t>
            </a:r>
          </a:p>
          <a:p>
            <a:pPr algn="just">
              <a:lnSpc>
                <a:spcPct val="150000"/>
              </a:lnSpc>
            </a:pPr>
            <a:r>
              <a:rPr lang="en-US" dirty="0" smtClean="0"/>
              <a:t>The most widely used method is the formation of diastereomers which are optically active isomers but not mirror image of each other  are called diastereomers (i.e. not enantiomers: mirror image and superimposed). Hence have different solubility in water and can be separated by fractional crystallization.</a:t>
            </a:r>
          </a:p>
          <a:p>
            <a:pPr algn="just">
              <a:lnSpc>
                <a:spcPct val="150000"/>
              </a:lnSpc>
            </a:pPr>
            <a:r>
              <a:rPr lang="en-US" dirty="0" smtClean="0">
                <a:solidFill>
                  <a:srgbClr val="FF0000"/>
                </a:solidFill>
              </a:rPr>
              <a:t> If enantiomers of dl-mixture are acid, then they should be treated with optically active base and vice a versa.</a:t>
            </a:r>
            <a:r>
              <a:rPr lang="en-US" dirty="0" smtClean="0"/>
              <a:t> </a:t>
            </a:r>
            <a:r>
              <a:rPr lang="en-US" dirty="0" smtClean="0">
                <a:solidFill>
                  <a:srgbClr val="FF0000"/>
                </a:solidFill>
              </a:rPr>
              <a:t>This reaction gives two diastereomers which are salts having different solubility. Hence they can be easily separated in a given solvent.</a:t>
            </a:r>
            <a:r>
              <a:rPr lang="en-US" dirty="0" smtClean="0"/>
              <a:t> </a:t>
            </a:r>
            <a:r>
              <a:rPr lang="en-US" dirty="0" smtClean="0">
                <a:solidFill>
                  <a:srgbClr val="FF0000"/>
                </a:solidFill>
              </a:rPr>
              <a:t>Then the separated salts are treated with an optically active material and optically active d-&amp; l- forms are regenerated and the resolving agent is removed.</a:t>
            </a:r>
          </a:p>
          <a:p>
            <a:pPr algn="just"/>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610600" cy="6832640"/>
          </a:xfrm>
          <a:prstGeom prst="rect">
            <a:avLst/>
          </a:prstGeom>
          <a:noFill/>
        </p:spPr>
        <p:txBody>
          <a:bodyPr wrap="square" rtlCol="0">
            <a:spAutoFit/>
          </a:bodyPr>
          <a:lstStyle/>
          <a:p>
            <a:pPr algn="just"/>
            <a:r>
              <a:rPr lang="en-US" sz="2000" dirty="0" smtClean="0"/>
              <a:t>Example: In resolution of recemic mixture containing </a:t>
            </a:r>
            <a:r>
              <a:rPr lang="en-US" sz="2000" i="1" dirty="0" smtClean="0"/>
              <a:t>d</a:t>
            </a:r>
            <a:r>
              <a:rPr lang="en-US" sz="2000" dirty="0" smtClean="0"/>
              <a:t>-cis [Co(en)</a:t>
            </a:r>
            <a:r>
              <a:rPr lang="en-US" sz="2000" baseline="-25000" dirty="0" smtClean="0"/>
              <a:t>3</a:t>
            </a:r>
            <a:r>
              <a:rPr lang="en-US" sz="2000" dirty="0" smtClean="0"/>
              <a:t>]Cl</a:t>
            </a:r>
            <a:r>
              <a:rPr lang="en-US" sz="2000" baseline="-25000" dirty="0" smtClean="0"/>
              <a:t>3</a:t>
            </a:r>
            <a:r>
              <a:rPr lang="en-US" sz="2000" dirty="0" smtClean="0"/>
              <a:t> and </a:t>
            </a:r>
            <a:r>
              <a:rPr lang="en-US" sz="2000" i="1" dirty="0" smtClean="0"/>
              <a:t>l</a:t>
            </a:r>
            <a:r>
              <a:rPr lang="en-US" sz="2000" dirty="0" smtClean="0"/>
              <a:t>-cis [Co(en)</a:t>
            </a:r>
            <a:r>
              <a:rPr lang="en-US" sz="2000" baseline="-25000" dirty="0" smtClean="0"/>
              <a:t>3</a:t>
            </a:r>
            <a:r>
              <a:rPr lang="en-US" sz="2000" dirty="0" smtClean="0"/>
              <a:t>]Cl</a:t>
            </a:r>
            <a:r>
              <a:rPr lang="en-US" sz="2000" baseline="-25000" dirty="0" smtClean="0"/>
              <a:t>3</a:t>
            </a:r>
            <a:r>
              <a:rPr lang="en-US" sz="2000" dirty="0" smtClean="0"/>
              <a:t> is treated with an optically active </a:t>
            </a:r>
            <a:r>
              <a:rPr lang="en-US" sz="2000" i="1" dirty="0" smtClean="0"/>
              <a:t>d</a:t>
            </a:r>
            <a:r>
              <a:rPr lang="en-US" sz="2000" dirty="0" smtClean="0"/>
              <a:t>-tartaric acid. Two of </a:t>
            </a:r>
            <a:r>
              <a:rPr lang="en-US" sz="2000" dirty="0" err="1" smtClean="0"/>
              <a:t>Cl</a:t>
            </a:r>
            <a:r>
              <a:rPr lang="en-US" sz="2000" baseline="30000" dirty="0" smtClean="0"/>
              <a:t>-</a:t>
            </a:r>
            <a:r>
              <a:rPr lang="en-US" sz="2000" dirty="0" smtClean="0"/>
              <a:t> ions of the complexes are replaced by </a:t>
            </a:r>
            <a:r>
              <a:rPr lang="en-US" sz="2000" i="1" dirty="0" smtClean="0"/>
              <a:t>d</a:t>
            </a:r>
            <a:r>
              <a:rPr lang="en-US" sz="2000" dirty="0" smtClean="0"/>
              <a:t>-tartaric ion and we get two diastereomers.</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On crystallization, the </a:t>
            </a:r>
            <a:r>
              <a:rPr lang="en-US" sz="2000" i="1" dirty="0" smtClean="0"/>
              <a:t>d</a:t>
            </a:r>
            <a:r>
              <a:rPr lang="en-US" sz="2000" dirty="0" smtClean="0"/>
              <a:t>-cis-[Co(en)</a:t>
            </a:r>
            <a:r>
              <a:rPr lang="en-US" sz="2000" baseline="-25000" dirty="0" smtClean="0"/>
              <a:t>3</a:t>
            </a:r>
            <a:r>
              <a:rPr lang="en-US" sz="2000" dirty="0" smtClean="0"/>
              <a:t>]</a:t>
            </a:r>
            <a:r>
              <a:rPr lang="en-US" sz="2000" baseline="30000" dirty="0" smtClean="0"/>
              <a:t>2+</a:t>
            </a:r>
            <a:r>
              <a:rPr lang="en-US" sz="2000" dirty="0" smtClean="0"/>
              <a:t>Cl (</a:t>
            </a:r>
            <a:r>
              <a:rPr lang="en-US" sz="2000" i="1" dirty="0" smtClean="0"/>
              <a:t>d</a:t>
            </a:r>
            <a:r>
              <a:rPr lang="en-US" sz="2000" dirty="0" smtClean="0"/>
              <a:t>-tart)</a:t>
            </a:r>
            <a:r>
              <a:rPr lang="en-US" sz="2000" baseline="30000" dirty="0" smtClean="0"/>
              <a:t>2-</a:t>
            </a:r>
            <a:r>
              <a:rPr lang="en-US" sz="2000" dirty="0" smtClean="0"/>
              <a:t> separates in form of large crystals. After separation treated with </a:t>
            </a:r>
            <a:r>
              <a:rPr lang="en-US" sz="2000" dirty="0" err="1" smtClean="0"/>
              <a:t>HCl</a:t>
            </a:r>
            <a:r>
              <a:rPr lang="en-US" sz="2000" dirty="0" smtClean="0"/>
              <a:t> to convert into </a:t>
            </a:r>
            <a:r>
              <a:rPr lang="en-US" sz="2000" i="1" dirty="0" smtClean="0"/>
              <a:t>d</a:t>
            </a:r>
            <a:r>
              <a:rPr lang="en-US" sz="2000" dirty="0" smtClean="0"/>
              <a:t>- &amp; </a:t>
            </a:r>
            <a:r>
              <a:rPr lang="en-US" sz="2000" i="1" dirty="0" smtClean="0"/>
              <a:t>l</a:t>
            </a:r>
            <a:r>
              <a:rPr lang="en-US" sz="2000" dirty="0" smtClean="0"/>
              <a:t>- chloride complexes.</a:t>
            </a:r>
          </a:p>
          <a:p>
            <a:endParaRPr lang="en-US" sz="2000" dirty="0" smtClean="0"/>
          </a:p>
          <a:p>
            <a:r>
              <a:rPr lang="en-US" sz="2000" i="1" dirty="0" smtClean="0"/>
              <a:t>d</a:t>
            </a:r>
            <a:r>
              <a:rPr lang="en-US" sz="2000" dirty="0" smtClean="0"/>
              <a:t>-cis [Co(en)</a:t>
            </a:r>
            <a:r>
              <a:rPr lang="en-US" sz="2000" baseline="-25000" dirty="0" smtClean="0"/>
              <a:t>3</a:t>
            </a:r>
            <a:r>
              <a:rPr lang="en-US" sz="2000" dirty="0" smtClean="0"/>
              <a:t>]Cl</a:t>
            </a:r>
            <a:r>
              <a:rPr lang="en-US" sz="2000" baseline="30000" dirty="0" smtClean="0"/>
              <a:t>2+</a:t>
            </a:r>
            <a:r>
              <a:rPr lang="en-US" sz="2000" dirty="0" smtClean="0"/>
              <a:t>(d-tart)</a:t>
            </a:r>
            <a:r>
              <a:rPr lang="en-US" sz="2000" baseline="30000" dirty="0" smtClean="0"/>
              <a:t>2-</a:t>
            </a:r>
            <a:r>
              <a:rPr lang="en-US" sz="2000" dirty="0" smtClean="0"/>
              <a:t> + 2HCl</a:t>
            </a:r>
            <a:r>
              <a:rPr lang="en-US" sz="2000" baseline="30000" dirty="0" smtClean="0"/>
              <a:t>  </a:t>
            </a:r>
            <a:r>
              <a:rPr lang="en-US" sz="2000" dirty="0" smtClean="0"/>
              <a:t>→ </a:t>
            </a:r>
            <a:r>
              <a:rPr lang="en-US" sz="2000" i="1" dirty="0" smtClean="0"/>
              <a:t>d</a:t>
            </a:r>
            <a:r>
              <a:rPr lang="en-US" sz="2000" dirty="0" smtClean="0"/>
              <a:t>-cis [Co(en)</a:t>
            </a:r>
            <a:r>
              <a:rPr lang="en-US" sz="2000" baseline="-25000" dirty="0" smtClean="0"/>
              <a:t>3</a:t>
            </a:r>
            <a:r>
              <a:rPr lang="en-US" sz="2000" dirty="0" smtClean="0"/>
              <a:t>]Cl</a:t>
            </a:r>
            <a:r>
              <a:rPr lang="en-US" sz="2000" baseline="-25000" dirty="0" smtClean="0"/>
              <a:t>3</a:t>
            </a:r>
            <a:r>
              <a:rPr lang="en-US" sz="2000" dirty="0" smtClean="0"/>
              <a:t> + </a:t>
            </a:r>
            <a:r>
              <a:rPr lang="en-US" sz="2000" i="1" dirty="0" smtClean="0"/>
              <a:t>d</a:t>
            </a:r>
            <a:r>
              <a:rPr lang="en-US" sz="2000" dirty="0" smtClean="0"/>
              <a:t>-tartaric acid</a:t>
            </a:r>
          </a:p>
          <a:p>
            <a:r>
              <a:rPr lang="en-US" sz="2000" i="1" dirty="0" smtClean="0"/>
              <a:t>l</a:t>
            </a:r>
            <a:r>
              <a:rPr lang="en-US" sz="2000" dirty="0" smtClean="0"/>
              <a:t>-cis [Co(en)</a:t>
            </a:r>
            <a:r>
              <a:rPr lang="en-US" sz="2000" baseline="-25000" dirty="0" smtClean="0"/>
              <a:t>3</a:t>
            </a:r>
            <a:r>
              <a:rPr lang="en-US" sz="2000" dirty="0" smtClean="0"/>
              <a:t>]Cl</a:t>
            </a:r>
            <a:r>
              <a:rPr lang="en-US" sz="2000" baseline="30000" dirty="0" smtClean="0"/>
              <a:t>2+</a:t>
            </a:r>
            <a:r>
              <a:rPr lang="en-US" sz="2000" dirty="0" smtClean="0"/>
              <a:t>(d-tart)</a:t>
            </a:r>
            <a:r>
              <a:rPr lang="en-US" sz="2000" baseline="30000" dirty="0" smtClean="0"/>
              <a:t>2-</a:t>
            </a:r>
            <a:r>
              <a:rPr lang="en-US" sz="2000" dirty="0" smtClean="0"/>
              <a:t> + 2HCl</a:t>
            </a:r>
            <a:r>
              <a:rPr lang="en-US" sz="2000" baseline="30000" dirty="0" smtClean="0"/>
              <a:t>  </a:t>
            </a:r>
            <a:r>
              <a:rPr lang="en-US" sz="2000" dirty="0" smtClean="0"/>
              <a:t>→ </a:t>
            </a:r>
            <a:r>
              <a:rPr lang="en-US" sz="2000" i="1" dirty="0" smtClean="0"/>
              <a:t>l</a:t>
            </a:r>
            <a:r>
              <a:rPr lang="en-US" sz="2000" dirty="0" smtClean="0"/>
              <a:t>-cis [Co(en)</a:t>
            </a:r>
            <a:r>
              <a:rPr lang="en-US" sz="2000" baseline="-25000" dirty="0" smtClean="0"/>
              <a:t>3</a:t>
            </a:r>
            <a:r>
              <a:rPr lang="en-US" sz="2000" dirty="0" smtClean="0"/>
              <a:t>]Cl</a:t>
            </a:r>
            <a:r>
              <a:rPr lang="en-US" sz="2000" baseline="-25000" dirty="0" smtClean="0"/>
              <a:t>3</a:t>
            </a:r>
            <a:r>
              <a:rPr lang="en-US" sz="2000" dirty="0" smtClean="0"/>
              <a:t> + </a:t>
            </a:r>
            <a:r>
              <a:rPr lang="en-US" sz="2000" i="1" dirty="0" smtClean="0"/>
              <a:t>d</a:t>
            </a:r>
            <a:r>
              <a:rPr lang="en-US" sz="2000" dirty="0" smtClean="0"/>
              <a:t>-tartaric acid</a:t>
            </a:r>
            <a:endParaRPr lang="en-US" dirty="0" smtClean="0"/>
          </a:p>
          <a:p>
            <a:r>
              <a:rPr lang="en-US" sz="2000" dirty="0" smtClean="0"/>
              <a:t>	</a:t>
            </a:r>
          </a:p>
          <a:p>
            <a:r>
              <a:rPr lang="en-US" sz="2000" dirty="0" smtClean="0"/>
              <a:t>A numbers of resolving agents have been used. e.g. </a:t>
            </a:r>
            <a:r>
              <a:rPr lang="en-US" sz="2000" dirty="0" err="1" smtClean="0"/>
              <a:t>antimonyl</a:t>
            </a:r>
            <a:r>
              <a:rPr lang="en-US" sz="2000" dirty="0" smtClean="0"/>
              <a:t> </a:t>
            </a:r>
            <a:r>
              <a:rPr lang="en-US" sz="2000" dirty="0" err="1" smtClean="0"/>
              <a:t>tartarate</a:t>
            </a:r>
            <a:r>
              <a:rPr lang="en-US" sz="2000" dirty="0" smtClean="0"/>
              <a:t> ion (</a:t>
            </a:r>
            <a:r>
              <a:rPr lang="en-US" sz="2000" dirty="0" err="1" smtClean="0"/>
              <a:t>SbOd</a:t>
            </a:r>
            <a:r>
              <a:rPr lang="en-US" sz="2000" dirty="0" smtClean="0"/>
              <a:t>-tart</a:t>
            </a:r>
            <a:r>
              <a:rPr lang="en-US" sz="2000" baseline="30000" dirty="0" smtClean="0"/>
              <a:t>-</a:t>
            </a:r>
            <a:r>
              <a:rPr lang="en-US" sz="2000" dirty="0" smtClean="0"/>
              <a:t>) and d-</a:t>
            </a:r>
            <a:r>
              <a:rPr lang="en-US" sz="2000" dirty="0" smtClean="0">
                <a:sym typeface="Symbol"/>
              </a:rPr>
              <a:t></a:t>
            </a:r>
            <a:r>
              <a:rPr lang="en-US" sz="2000" dirty="0" smtClean="0"/>
              <a:t>-</a:t>
            </a:r>
            <a:r>
              <a:rPr lang="en-US" sz="2000" dirty="0" err="1" smtClean="0"/>
              <a:t>bromo</a:t>
            </a:r>
            <a:r>
              <a:rPr lang="en-US" sz="2000" dirty="0" smtClean="0"/>
              <a:t> camphor-</a:t>
            </a:r>
            <a:r>
              <a:rPr lang="el-GR" sz="2000" dirty="0" smtClean="0"/>
              <a:t>π</a:t>
            </a:r>
            <a:r>
              <a:rPr lang="en-US" sz="2000" dirty="0" smtClean="0"/>
              <a:t>-</a:t>
            </a:r>
            <a:r>
              <a:rPr lang="en-US" sz="2000" dirty="0" err="1" smtClean="0"/>
              <a:t>sulphonate</a:t>
            </a:r>
            <a:r>
              <a:rPr lang="en-US" sz="2000" dirty="0" smtClean="0"/>
              <a:t> anion d-</a:t>
            </a:r>
            <a:r>
              <a:rPr lang="en-US" sz="2000" dirty="0" err="1" smtClean="0"/>
              <a:t>antimonyl</a:t>
            </a:r>
            <a:r>
              <a:rPr lang="en-US" sz="2000" dirty="0" smtClean="0"/>
              <a:t> </a:t>
            </a:r>
            <a:r>
              <a:rPr lang="en-US" sz="2000" dirty="0" err="1" smtClean="0"/>
              <a:t>tartarate</a:t>
            </a:r>
            <a:r>
              <a:rPr lang="en-US" sz="2000" dirty="0" smtClean="0"/>
              <a:t> ion. </a:t>
            </a:r>
          </a:p>
          <a:p>
            <a:r>
              <a:rPr lang="en-US" sz="2000" dirty="0" smtClean="0"/>
              <a:t>	Neutral complexes are resolved by other method because they cannot form diastereomers by this method.</a:t>
            </a:r>
          </a:p>
          <a:p>
            <a:endParaRPr lang="en-US" dirty="0"/>
          </a:p>
        </p:txBody>
      </p:sp>
      <p:graphicFrame>
        <p:nvGraphicFramePr>
          <p:cNvPr id="249858" name="Object 2"/>
          <p:cNvGraphicFramePr>
            <a:graphicFrameLocks noChangeAspect="1"/>
          </p:cNvGraphicFramePr>
          <p:nvPr/>
        </p:nvGraphicFramePr>
        <p:xfrm>
          <a:off x="-1446213" y="1350963"/>
          <a:ext cx="10741026" cy="1309687"/>
        </p:xfrm>
        <a:graphic>
          <a:graphicData uri="http://schemas.openxmlformats.org/presentationml/2006/ole">
            <p:oleObj spid="_x0000_s249858" name="CS ChemDraw Drawing" r:id="rId4" imgW="6458253" imgH="779834" progId="ChemDraw.Document.6.0">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86868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endParaRPr>
          </a:p>
          <a:p>
            <a:pPr lvl="1" fontAlgn="base">
              <a:spcBef>
                <a:spcPct val="0"/>
              </a:spcBef>
              <a:spcAft>
                <a:spcPct val="0"/>
              </a:spcAft>
            </a:pP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e.g. [Co(</a:t>
            </a:r>
            <a:r>
              <a:rPr kumimoji="0" lang="en-US" sz="2400" b="0"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pn</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Cl</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 and [Co(</a:t>
            </a:r>
            <a:r>
              <a:rPr kumimoji="0" lang="en-US" sz="2400" b="0" i="0" u="none" strike="noStrike" cap="none" normalizeH="0" baseline="0" dirty="0" err="1" smtClean="0">
                <a:ln>
                  <a:noFill/>
                </a:ln>
                <a:solidFill>
                  <a:schemeClr val="accent1"/>
                </a:solidFill>
                <a:effectLst/>
                <a:latin typeface="Times New Roman" pitchFamily="18" charset="0"/>
                <a:ea typeface="Times New Roman" pitchFamily="18" charset="0"/>
                <a:cs typeface="Times New Roman" pitchFamily="18" charset="0"/>
              </a:rPr>
              <a:t>tn</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Cl</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30000" dirty="0" smtClean="0">
                <a:ln>
                  <a:noFill/>
                </a:ln>
                <a:solidFill>
                  <a:schemeClr val="accent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accent1"/>
                </a:solidFill>
                <a:effectLst/>
                <a:latin typeface="Times New Roman" pitchFamily="18" charset="0"/>
                <a:ea typeface="Times New Roman" pitchFamily="18" charset="0"/>
                <a:cs typeface="Times New Roman" pitchFamily="18" charset="0"/>
              </a:rPr>
              <a:t>ions</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5844" name="Object 4"/>
          <p:cNvGraphicFramePr>
            <a:graphicFrameLocks noChangeAspect="1"/>
          </p:cNvGraphicFramePr>
          <p:nvPr/>
        </p:nvGraphicFramePr>
        <p:xfrm>
          <a:off x="152400" y="1219200"/>
          <a:ext cx="8485704" cy="4105275"/>
        </p:xfrm>
        <a:graphic>
          <a:graphicData uri="http://schemas.openxmlformats.org/presentationml/2006/ole">
            <p:oleObj spid="_x0000_s35844" name="ISIS/Draw Sketch" r:id="rId4" imgW="6353745" imgH="2761005"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534400" cy="3785652"/>
          </a:xfrm>
          <a:prstGeom prst="rect">
            <a:avLst/>
          </a:prstGeom>
          <a:noFill/>
        </p:spPr>
        <p:txBody>
          <a:bodyPr wrap="square" rtlCol="0">
            <a:spAutoFit/>
          </a:bodyPr>
          <a:lstStyle/>
          <a:p>
            <a:pPr algn="ctr">
              <a:lnSpc>
                <a:spcPct val="150000"/>
              </a:lnSpc>
            </a:pPr>
            <a:r>
              <a:rPr lang="en-US" sz="2800" b="1" dirty="0">
                <a:solidFill>
                  <a:schemeClr val="accent3"/>
                </a:solidFill>
              </a:rPr>
              <a:t>Linkage </a:t>
            </a:r>
            <a:r>
              <a:rPr lang="en-US" sz="2800" b="1" dirty="0" smtClean="0">
                <a:solidFill>
                  <a:schemeClr val="accent3"/>
                </a:solidFill>
              </a:rPr>
              <a:t>isomerism</a:t>
            </a:r>
            <a:endParaRPr lang="en-US" sz="2400" dirty="0"/>
          </a:p>
          <a:p>
            <a:pPr algn="just">
              <a:lnSpc>
                <a:spcPct val="150000"/>
              </a:lnSpc>
            </a:pPr>
            <a:r>
              <a:rPr lang="en-US" sz="2400" dirty="0"/>
              <a:t>This arises when the ligand can co-ordinate either of two different donor atoms (</a:t>
            </a:r>
            <a:r>
              <a:rPr lang="en-US" sz="2400" dirty="0" err="1"/>
              <a:t>ambidentate</a:t>
            </a:r>
            <a:r>
              <a:rPr lang="en-US" sz="2400" dirty="0"/>
              <a:t> ligands), e.g. NO</a:t>
            </a:r>
            <a:r>
              <a:rPr lang="en-US" sz="2400" baseline="-25000" dirty="0"/>
              <a:t>2</a:t>
            </a:r>
            <a:r>
              <a:rPr lang="en-US" sz="2400" baseline="30000" dirty="0"/>
              <a:t>-</a:t>
            </a:r>
            <a:r>
              <a:rPr lang="en-US" sz="2400" dirty="0"/>
              <a:t> ion may attach with the central ion either through O </a:t>
            </a:r>
            <a:r>
              <a:rPr lang="en-US" sz="2400" dirty="0" err="1"/>
              <a:t>atm</a:t>
            </a:r>
            <a:r>
              <a:rPr lang="en-US" sz="2400" dirty="0"/>
              <a:t> or through N atom. i.e. </a:t>
            </a:r>
            <a:r>
              <a:rPr lang="en-US" sz="2400" dirty="0">
                <a:solidFill>
                  <a:schemeClr val="accent1"/>
                </a:solidFill>
              </a:rPr>
              <a:t>[Co(NH</a:t>
            </a:r>
            <a:r>
              <a:rPr lang="en-US" sz="2400" baseline="-25000" dirty="0">
                <a:solidFill>
                  <a:schemeClr val="accent1"/>
                </a:solidFill>
              </a:rPr>
              <a:t>3</a:t>
            </a:r>
            <a:r>
              <a:rPr lang="en-US" sz="2400" dirty="0">
                <a:solidFill>
                  <a:schemeClr val="accent1"/>
                </a:solidFill>
              </a:rPr>
              <a:t>)</a:t>
            </a:r>
            <a:r>
              <a:rPr lang="en-US" sz="2400" baseline="-25000" dirty="0">
                <a:solidFill>
                  <a:schemeClr val="accent1"/>
                </a:solidFill>
              </a:rPr>
              <a:t>5</a:t>
            </a:r>
            <a:r>
              <a:rPr lang="en-US" sz="2400" dirty="0">
                <a:solidFill>
                  <a:schemeClr val="accent1"/>
                </a:solidFill>
              </a:rPr>
              <a:t>-ONO]</a:t>
            </a:r>
            <a:r>
              <a:rPr lang="en-US" sz="2400" baseline="30000" dirty="0">
                <a:solidFill>
                  <a:schemeClr val="accent1"/>
                </a:solidFill>
              </a:rPr>
              <a:t>+2</a:t>
            </a:r>
            <a:r>
              <a:rPr lang="en-US" sz="2400" dirty="0">
                <a:solidFill>
                  <a:schemeClr val="accent1"/>
                </a:solidFill>
              </a:rPr>
              <a:t> &amp; [Co(NH</a:t>
            </a:r>
            <a:r>
              <a:rPr lang="en-US" sz="2400" baseline="-25000" dirty="0">
                <a:solidFill>
                  <a:schemeClr val="accent1"/>
                </a:solidFill>
              </a:rPr>
              <a:t>3</a:t>
            </a:r>
            <a:r>
              <a:rPr lang="en-US" sz="2400" dirty="0">
                <a:solidFill>
                  <a:schemeClr val="accent1"/>
                </a:solidFill>
              </a:rPr>
              <a:t>)</a:t>
            </a:r>
            <a:r>
              <a:rPr lang="en-US" sz="2400" baseline="-25000" dirty="0">
                <a:solidFill>
                  <a:schemeClr val="accent1"/>
                </a:solidFill>
              </a:rPr>
              <a:t>5</a:t>
            </a:r>
            <a:r>
              <a:rPr lang="en-US" sz="2400" dirty="0">
                <a:solidFill>
                  <a:schemeClr val="accent1"/>
                </a:solidFill>
              </a:rPr>
              <a:t>-NO</a:t>
            </a:r>
            <a:r>
              <a:rPr lang="en-US" sz="2400" baseline="-25000" dirty="0">
                <a:solidFill>
                  <a:schemeClr val="accent1"/>
                </a:solidFill>
              </a:rPr>
              <a:t>2</a:t>
            </a:r>
            <a:r>
              <a:rPr lang="en-US" sz="2400" dirty="0">
                <a:solidFill>
                  <a:schemeClr val="accent1"/>
                </a:solidFill>
              </a:rPr>
              <a:t>]</a:t>
            </a:r>
            <a:r>
              <a:rPr lang="en-US" sz="2400" baseline="30000" dirty="0">
                <a:solidFill>
                  <a:schemeClr val="accent1"/>
                </a:solidFill>
              </a:rPr>
              <a:t>+2</a:t>
            </a:r>
            <a:r>
              <a:rPr lang="en-US" sz="2400" dirty="0"/>
              <a:t>. Other ligands are SCN</a:t>
            </a:r>
            <a:r>
              <a:rPr lang="en-US" sz="2400" baseline="30000" dirty="0"/>
              <a:t>-</a:t>
            </a:r>
            <a:r>
              <a:rPr lang="en-US" sz="2400" dirty="0"/>
              <a:t>, S</a:t>
            </a:r>
            <a:r>
              <a:rPr lang="en-US" sz="2400" baseline="-25000" dirty="0"/>
              <a:t>2</a:t>
            </a:r>
            <a:r>
              <a:rPr lang="en-US" sz="2400" dirty="0"/>
              <a:t>O</a:t>
            </a:r>
            <a:r>
              <a:rPr lang="en-US" sz="2400" baseline="-25000" dirty="0"/>
              <a:t>3</a:t>
            </a:r>
            <a:r>
              <a:rPr lang="en-US" sz="2400" baseline="30000" dirty="0"/>
              <a:t>-2</a:t>
            </a:r>
            <a:r>
              <a:rPr lang="en-US" sz="2400" dirty="0"/>
              <a:t> etc.</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229600" cy="6001643"/>
          </a:xfrm>
          <a:prstGeom prst="rect">
            <a:avLst/>
          </a:prstGeom>
          <a:noFill/>
        </p:spPr>
        <p:txBody>
          <a:bodyPr wrap="square" rtlCol="0">
            <a:spAutoFit/>
          </a:bodyPr>
          <a:lstStyle/>
          <a:p>
            <a:pPr algn="ctr">
              <a:lnSpc>
                <a:spcPct val="150000"/>
              </a:lnSpc>
            </a:pPr>
            <a:r>
              <a:rPr lang="en-US" sz="2800" b="1" dirty="0">
                <a:solidFill>
                  <a:schemeClr val="accent3"/>
                </a:solidFill>
              </a:rPr>
              <a:t>Coordination </a:t>
            </a:r>
            <a:r>
              <a:rPr lang="en-US" sz="2800" b="1" dirty="0" smtClean="0">
                <a:solidFill>
                  <a:schemeClr val="accent3"/>
                </a:solidFill>
              </a:rPr>
              <a:t>isomerism</a:t>
            </a:r>
            <a:endParaRPr lang="en-US" sz="2400" dirty="0"/>
          </a:p>
          <a:p>
            <a:pPr algn="just">
              <a:lnSpc>
                <a:spcPct val="150000"/>
              </a:lnSpc>
            </a:pPr>
            <a:r>
              <a:rPr lang="en-US" sz="2400" dirty="0"/>
              <a:t>This can occur only with salts in which both cation and anion parts are complexes and the ligands have a different distribution between the two central metal atoms (i.e. exchange of ligands between two coordination spheres).</a:t>
            </a:r>
          </a:p>
          <a:p>
            <a:pPr algn="just">
              <a:lnSpc>
                <a:spcPct val="150000"/>
              </a:lnSpc>
            </a:pPr>
            <a:r>
              <a:rPr lang="en-US" sz="2400" dirty="0"/>
              <a:t>e.g. </a:t>
            </a:r>
            <a:r>
              <a:rPr lang="en-US" sz="2000" dirty="0">
                <a:solidFill>
                  <a:schemeClr val="accent1"/>
                </a:solidFill>
              </a:rPr>
              <a:t>[Cr(NH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[Cr(SCN)</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 &amp; [Cr(NH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4</a:t>
            </a:r>
            <a:r>
              <a:rPr lang="en-US" sz="2000" dirty="0">
                <a:solidFill>
                  <a:schemeClr val="accent1"/>
                </a:solidFill>
              </a:rPr>
              <a:t>(SCN)</a:t>
            </a:r>
            <a:r>
              <a:rPr lang="en-US" sz="2000" baseline="-25000" dirty="0">
                <a:solidFill>
                  <a:schemeClr val="accent1"/>
                </a:solidFill>
              </a:rPr>
              <a:t>2</a:t>
            </a:r>
            <a:r>
              <a:rPr lang="en-US" sz="2000" dirty="0">
                <a:solidFill>
                  <a:schemeClr val="accent1"/>
                </a:solidFill>
              </a:rPr>
              <a:t>]</a:t>
            </a:r>
            <a:r>
              <a:rPr lang="en-US" sz="2000" baseline="30000" dirty="0">
                <a:solidFill>
                  <a:schemeClr val="accent1"/>
                </a:solidFill>
              </a:rPr>
              <a:t>+</a:t>
            </a:r>
            <a:r>
              <a:rPr lang="en-US" sz="2000" dirty="0">
                <a:solidFill>
                  <a:schemeClr val="accent1"/>
                </a:solidFill>
              </a:rPr>
              <a:t>[Cr(NH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2</a:t>
            </a:r>
            <a:r>
              <a:rPr lang="en-US" sz="2000" dirty="0">
                <a:solidFill>
                  <a:schemeClr val="accent1"/>
                </a:solidFill>
              </a:rPr>
              <a:t>(SCN)</a:t>
            </a:r>
            <a:r>
              <a:rPr lang="en-US" sz="2000" baseline="-25000" dirty="0">
                <a:solidFill>
                  <a:schemeClr val="accent1"/>
                </a:solidFill>
              </a:rPr>
              <a:t>4</a:t>
            </a:r>
            <a:r>
              <a:rPr lang="en-US" sz="2000" dirty="0">
                <a:solidFill>
                  <a:schemeClr val="accent1"/>
                </a:solidFill>
              </a:rPr>
              <a:t>]</a:t>
            </a:r>
            <a:r>
              <a:rPr lang="en-US" sz="2000" baseline="30000" dirty="0">
                <a:solidFill>
                  <a:schemeClr val="accent1"/>
                </a:solidFill>
              </a:rPr>
              <a:t>-</a:t>
            </a:r>
            <a:r>
              <a:rPr lang="en-US" sz="2000" dirty="0">
                <a:solidFill>
                  <a:schemeClr val="accent1"/>
                </a:solidFill>
              </a:rPr>
              <a:t> </a:t>
            </a:r>
            <a:r>
              <a:rPr lang="en-US" sz="2000" dirty="0"/>
              <a:t>(same central atom)</a:t>
            </a:r>
          </a:p>
          <a:p>
            <a:pPr algn="just">
              <a:lnSpc>
                <a:spcPct val="150000"/>
              </a:lnSpc>
            </a:pPr>
            <a:r>
              <a:rPr lang="en-US" sz="2000" dirty="0"/>
              <a:t>       </a:t>
            </a:r>
            <a:r>
              <a:rPr lang="en-US" sz="2000" dirty="0">
                <a:solidFill>
                  <a:schemeClr val="accent1"/>
                </a:solidFill>
              </a:rPr>
              <a:t>[Co(NH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[Cr(CN)</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 &amp; [Cr(NH</a:t>
            </a:r>
            <a:r>
              <a:rPr lang="en-US" sz="2000" baseline="-25000" dirty="0">
                <a:solidFill>
                  <a:schemeClr val="accent1"/>
                </a:solidFill>
              </a:rPr>
              <a:t>3</a:t>
            </a:r>
            <a:r>
              <a:rPr lang="en-US" sz="2000" dirty="0">
                <a:solidFill>
                  <a:schemeClr val="accent1"/>
                </a:solidFill>
              </a:rPr>
              <a:t>)</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[Co(CN)</a:t>
            </a:r>
            <a:r>
              <a:rPr lang="en-US" sz="2000" baseline="-25000" dirty="0">
                <a:solidFill>
                  <a:schemeClr val="accent1"/>
                </a:solidFill>
              </a:rPr>
              <a:t>6</a:t>
            </a:r>
            <a:r>
              <a:rPr lang="en-US" sz="2000" dirty="0">
                <a:solidFill>
                  <a:schemeClr val="accent1"/>
                </a:solidFill>
              </a:rPr>
              <a:t>]</a:t>
            </a:r>
            <a:r>
              <a:rPr lang="en-US" sz="2000" baseline="30000" dirty="0">
                <a:solidFill>
                  <a:schemeClr val="accent1"/>
                </a:solidFill>
              </a:rPr>
              <a:t>-3</a:t>
            </a:r>
            <a:r>
              <a:rPr lang="en-US" sz="2000" dirty="0">
                <a:solidFill>
                  <a:schemeClr val="accent1"/>
                </a:solidFill>
              </a:rPr>
              <a:t> </a:t>
            </a:r>
            <a:r>
              <a:rPr lang="en-US" sz="2000" dirty="0"/>
              <a:t>(different central atom)</a:t>
            </a:r>
          </a:p>
          <a:p>
            <a:pPr>
              <a:lnSpc>
                <a:spcPct val="150000"/>
              </a:lnSpc>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1528</TotalTime>
  <Words>3110</Words>
  <Application>Microsoft Office PowerPoint</Application>
  <PresentationFormat>On-screen Show (4:3)</PresentationFormat>
  <Paragraphs>523</Paragraphs>
  <Slides>67</Slides>
  <Notes>67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Oriel</vt:lpstr>
      <vt:lpstr>CS ChemDraw Drawing</vt:lpstr>
      <vt:lpstr>ISIS/Draw Sketch</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Dr.K.D. Patel</cp:lastModifiedBy>
  <cp:revision>154</cp:revision>
  <dcterms:created xsi:type="dcterms:W3CDTF">2009-07-02T05:07:09Z</dcterms:created>
  <dcterms:modified xsi:type="dcterms:W3CDTF">2015-04-08T06:50:48Z</dcterms:modified>
</cp:coreProperties>
</file>