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BF24-AD8E-4F46-A82E-B5A71281A78F}" type="datetimeFigureOut">
              <a:rPr lang="en-US" smtClean="0"/>
              <a:pPr/>
              <a:t>3/8/2021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529-4F9F-41E5-A22B-0E5A2503FFE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BF24-AD8E-4F46-A82E-B5A71281A78F}" type="datetimeFigureOut">
              <a:rPr lang="en-US" smtClean="0"/>
              <a:pPr/>
              <a:t>3/8/2021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529-4F9F-41E5-A22B-0E5A2503FFE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BF24-AD8E-4F46-A82E-B5A71281A78F}" type="datetimeFigureOut">
              <a:rPr lang="en-US" smtClean="0"/>
              <a:pPr/>
              <a:t>3/8/2021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529-4F9F-41E5-A22B-0E5A2503FFE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BF24-AD8E-4F46-A82E-B5A71281A78F}" type="datetimeFigureOut">
              <a:rPr lang="en-US" smtClean="0"/>
              <a:pPr/>
              <a:t>3/8/2021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529-4F9F-41E5-A22B-0E5A2503FFE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BF24-AD8E-4F46-A82E-B5A71281A78F}" type="datetimeFigureOut">
              <a:rPr lang="en-US" smtClean="0"/>
              <a:pPr/>
              <a:t>3/8/2021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529-4F9F-41E5-A22B-0E5A2503FFE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BF24-AD8E-4F46-A82E-B5A71281A78F}" type="datetimeFigureOut">
              <a:rPr lang="en-US" smtClean="0"/>
              <a:pPr/>
              <a:t>3/8/2021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529-4F9F-41E5-A22B-0E5A2503FFE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BF24-AD8E-4F46-A82E-B5A71281A78F}" type="datetimeFigureOut">
              <a:rPr lang="en-US" smtClean="0"/>
              <a:pPr/>
              <a:t>3/8/2021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529-4F9F-41E5-A22B-0E5A2503FFE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BF24-AD8E-4F46-A82E-B5A71281A78F}" type="datetimeFigureOut">
              <a:rPr lang="en-US" smtClean="0"/>
              <a:pPr/>
              <a:t>3/8/2021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529-4F9F-41E5-A22B-0E5A2503FFE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BF24-AD8E-4F46-A82E-B5A71281A78F}" type="datetimeFigureOut">
              <a:rPr lang="en-US" smtClean="0"/>
              <a:pPr/>
              <a:t>3/8/2021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529-4F9F-41E5-A22B-0E5A2503FFE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BF24-AD8E-4F46-A82E-B5A71281A78F}" type="datetimeFigureOut">
              <a:rPr lang="en-US" smtClean="0"/>
              <a:pPr/>
              <a:t>3/8/2021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529-4F9F-41E5-A22B-0E5A2503FFE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BF24-AD8E-4F46-A82E-B5A71281A78F}" type="datetimeFigureOut">
              <a:rPr lang="en-US" smtClean="0"/>
              <a:pPr/>
              <a:t>3/8/2021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5529-4F9F-41E5-A22B-0E5A2503FFE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DBF24-AD8E-4F46-A82E-B5A71281A78F}" type="datetimeFigureOut">
              <a:rPr lang="en-US" smtClean="0"/>
              <a:pPr/>
              <a:t>3/8/2021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5529-4F9F-41E5-A22B-0E5A2503FFE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 smtClean="0"/>
              <a:t>Methods of Immobilization of microbial cells :</a:t>
            </a:r>
          </a:p>
          <a:p>
            <a:pPr>
              <a:buNone/>
            </a:pPr>
            <a:r>
              <a:rPr lang="en-US" sz="4400" b="1" dirty="0" smtClean="0"/>
              <a:t>	</a:t>
            </a:r>
            <a:r>
              <a:rPr lang="en-US" sz="4400" dirty="0" smtClean="0"/>
              <a:t>The methods for cell immobilization include :</a:t>
            </a:r>
          </a:p>
          <a:p>
            <a:pPr>
              <a:buNone/>
            </a:pPr>
            <a:r>
              <a:rPr lang="en-US" sz="4400" dirty="0" smtClean="0"/>
              <a:t>	1.  Adsorption</a:t>
            </a:r>
          </a:p>
          <a:p>
            <a:pPr>
              <a:buNone/>
            </a:pPr>
            <a:r>
              <a:rPr lang="en-US" sz="4400" dirty="0" smtClean="0"/>
              <a:t>	2.  Covalent Bonding</a:t>
            </a:r>
          </a:p>
          <a:p>
            <a:pPr>
              <a:buNone/>
            </a:pPr>
            <a:r>
              <a:rPr lang="en-US" sz="4400" dirty="0" smtClean="0"/>
              <a:t>	3.  Cross-linking</a:t>
            </a:r>
          </a:p>
          <a:p>
            <a:pPr>
              <a:buNone/>
            </a:pPr>
            <a:r>
              <a:rPr lang="en-US" sz="4400" dirty="0" smtClean="0"/>
              <a:t>	4.  Copolymerization</a:t>
            </a:r>
          </a:p>
          <a:p>
            <a:pPr>
              <a:buNone/>
            </a:pPr>
            <a:r>
              <a:rPr lang="en-US" sz="4400" dirty="0" smtClean="0"/>
              <a:t>	5.  Entrapment</a:t>
            </a:r>
          </a:p>
          <a:p>
            <a:pPr>
              <a:buNone/>
            </a:pPr>
            <a:r>
              <a:rPr lang="en-US" sz="4400" dirty="0" smtClean="0"/>
              <a:t>	6.  Micro-encapsulation</a:t>
            </a:r>
            <a:endParaRPr lang="en-IN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picture\20210202_1427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4400" dirty="0" smtClean="0"/>
              <a:t> Disadvantages  :</a:t>
            </a:r>
          </a:p>
          <a:p>
            <a:pPr lvl="1">
              <a:buNone/>
            </a:pPr>
            <a:r>
              <a:rPr lang="en-US" sz="4400" dirty="0" smtClean="0"/>
              <a:t>	- Toxicity of chemicals limits the applicability of these methods.</a:t>
            </a:r>
          </a:p>
          <a:p>
            <a:pPr lvl="1">
              <a:buFont typeface="Arial" pitchFamily="34" charset="0"/>
              <a:buChar char="•"/>
            </a:pPr>
            <a:r>
              <a:rPr lang="en-US" sz="4400" dirty="0" smtClean="0"/>
              <a:t> Advantages :</a:t>
            </a:r>
          </a:p>
          <a:p>
            <a:pPr lvl="1">
              <a:buNone/>
            </a:pPr>
            <a:r>
              <a:rPr lang="en-US" sz="4400" dirty="0" smtClean="0"/>
              <a:t>	-  It leads to high cell concentration per unit volume of reactor.</a:t>
            </a:r>
          </a:p>
          <a:p>
            <a:pPr lvl="1">
              <a:buNone/>
            </a:pPr>
            <a:r>
              <a:rPr lang="en-US" sz="4400" dirty="0" smtClean="0"/>
              <a:t>Examples of cell immobilization by cross linking are listed in table :</a:t>
            </a:r>
            <a:endParaRPr lang="en-IN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icture\20210202_1420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b="1" dirty="0" smtClean="0"/>
              <a:t>Copolymerization :</a:t>
            </a:r>
          </a:p>
          <a:p>
            <a:pPr>
              <a:buNone/>
            </a:pPr>
            <a:r>
              <a:rPr lang="en-US" sz="4400" b="1" dirty="0" smtClean="0"/>
              <a:t>	</a:t>
            </a:r>
            <a:r>
              <a:rPr lang="en-US" sz="4400" dirty="0" smtClean="0"/>
              <a:t>-  It is the extension of cross linking.</a:t>
            </a:r>
          </a:p>
          <a:p>
            <a:pPr>
              <a:buNone/>
            </a:pPr>
            <a:r>
              <a:rPr lang="en-US" sz="4400" dirty="0" smtClean="0"/>
              <a:t>	-  An inert ‘Spacer’ such as gelatin, albumin, or </a:t>
            </a:r>
            <a:r>
              <a:rPr lang="en-US" sz="4400" dirty="0" err="1" smtClean="0"/>
              <a:t>polyethyleneimine</a:t>
            </a:r>
            <a:r>
              <a:rPr lang="en-US" sz="4400" dirty="0" smtClean="0"/>
              <a:t> is added to the cell suspension before cross linking with </a:t>
            </a:r>
            <a:r>
              <a:rPr lang="en-US" sz="4400" dirty="0" err="1" smtClean="0"/>
              <a:t>glutaraldehyde</a:t>
            </a:r>
            <a:r>
              <a:rPr lang="en-US" sz="4400" dirty="0" smtClean="0"/>
              <a:t>. </a:t>
            </a:r>
          </a:p>
          <a:p>
            <a:pPr>
              <a:buNone/>
            </a:pPr>
            <a:r>
              <a:rPr lang="en-US" sz="4400" dirty="0" smtClean="0"/>
              <a:t>	-  This results in biocatalyst with cells entrapped in a covalent network.</a:t>
            </a:r>
            <a:endParaRPr lang="en-IN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sz="4400" b="1" dirty="0" smtClean="0"/>
              <a:t>Entrapment  :</a:t>
            </a:r>
          </a:p>
          <a:p>
            <a:pPr lvl="1">
              <a:buFontTx/>
              <a:buChar char="-"/>
            </a:pPr>
            <a:r>
              <a:rPr lang="en-US" sz="4400" dirty="0" smtClean="0"/>
              <a:t>Most widely used method for the immobilization of whole cells.</a:t>
            </a:r>
          </a:p>
          <a:p>
            <a:pPr lvl="1">
              <a:buFontTx/>
              <a:buChar char="-"/>
            </a:pPr>
            <a:r>
              <a:rPr lang="en-US" sz="4400" dirty="0" smtClean="0"/>
              <a:t>  Several polymer hydrophilic gels such as </a:t>
            </a:r>
            <a:r>
              <a:rPr lang="en-US" sz="4400" dirty="0" err="1" smtClean="0"/>
              <a:t>polyacrylamide</a:t>
            </a:r>
            <a:r>
              <a:rPr lang="en-US" sz="4400" dirty="0" smtClean="0"/>
              <a:t>, agar, Ca-alginate, K-</a:t>
            </a:r>
            <a:r>
              <a:rPr lang="en-US" sz="4400" dirty="0" err="1" smtClean="0"/>
              <a:t>carrageenan</a:t>
            </a:r>
            <a:r>
              <a:rPr lang="en-US" sz="4400" dirty="0" smtClean="0"/>
              <a:t> and gelatin are used.</a:t>
            </a:r>
            <a:endParaRPr lang="en-IN" sz="3600" dirty="0" smtClean="0"/>
          </a:p>
          <a:p>
            <a:pPr lvl="1">
              <a:buFontTx/>
              <a:buChar char="-"/>
            </a:pPr>
            <a:r>
              <a:rPr lang="en-US" sz="3600" dirty="0" smtClean="0"/>
              <a:t> </a:t>
            </a:r>
            <a:r>
              <a:rPr lang="en-US" sz="4400" dirty="0" smtClean="0"/>
              <a:t>Limitation with gel carrier is that of </a:t>
            </a:r>
            <a:r>
              <a:rPr lang="en-US" sz="4400" dirty="0" err="1" smtClean="0"/>
              <a:t>diffusional</a:t>
            </a:r>
            <a:r>
              <a:rPr lang="en-US" sz="4400" dirty="0" smtClean="0"/>
              <a:t> restrictions</a:t>
            </a:r>
            <a:r>
              <a:rPr lang="en-US" sz="3600" dirty="0" smtClean="0"/>
              <a:t>.</a:t>
            </a:r>
          </a:p>
          <a:p>
            <a:pPr lvl="1">
              <a:buFontTx/>
              <a:buChar char="-"/>
            </a:pPr>
            <a:r>
              <a:rPr lang="en-US" sz="3600" dirty="0" smtClean="0"/>
              <a:t> </a:t>
            </a:r>
            <a:r>
              <a:rPr lang="en-US" sz="4400" dirty="0" smtClean="0"/>
              <a:t>High porosity of gel is desirable.</a:t>
            </a:r>
          </a:p>
          <a:p>
            <a:pPr lvl="1">
              <a:buFontTx/>
              <a:buChar char="-"/>
            </a:pPr>
            <a:endParaRPr lang="en-US" sz="4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picture\20210202_143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sz="4400" b="1" dirty="0" smtClean="0"/>
              <a:t>Microencapsulation :</a:t>
            </a:r>
          </a:p>
          <a:p>
            <a:pPr>
              <a:buNone/>
            </a:pPr>
            <a:r>
              <a:rPr lang="en-US" sz="4400" b="1" dirty="0" smtClean="0"/>
              <a:t>	</a:t>
            </a:r>
            <a:r>
              <a:rPr lang="en-US" sz="4400" dirty="0" smtClean="0"/>
              <a:t>-  Liquid membrane encapsulation of </a:t>
            </a:r>
            <a:r>
              <a:rPr lang="en-US" sz="4400" i="1" dirty="0" smtClean="0"/>
              <a:t>Micrococcus </a:t>
            </a:r>
            <a:r>
              <a:rPr lang="en-US" sz="4400" i="1" dirty="0" err="1" smtClean="0"/>
              <a:t>denitrificans</a:t>
            </a:r>
            <a:r>
              <a:rPr lang="en-US" sz="4400" i="1" dirty="0" smtClean="0"/>
              <a:t> </a:t>
            </a:r>
            <a:r>
              <a:rPr lang="en-US" sz="4400" dirty="0" smtClean="0"/>
              <a:t>in oil droplets has been reported by Mohan and Li.</a:t>
            </a:r>
            <a:endParaRPr lang="en-IN" sz="4400" b="1" dirty="0" smtClean="0"/>
          </a:p>
          <a:p>
            <a:pPr>
              <a:buNone/>
            </a:pPr>
            <a:r>
              <a:rPr lang="en-US" sz="4400" dirty="0" smtClean="0"/>
              <a:t>	- Encapsulation of </a:t>
            </a:r>
            <a:r>
              <a:rPr lang="en-US" sz="4400" i="1" dirty="0" err="1" smtClean="0"/>
              <a:t>E.coli</a:t>
            </a:r>
            <a:r>
              <a:rPr lang="en-US" sz="4400" dirty="0" smtClean="0"/>
              <a:t> in cellulose triacetate fibers has been described by </a:t>
            </a:r>
            <a:r>
              <a:rPr lang="en-US" sz="4400" dirty="0" err="1" smtClean="0"/>
              <a:t>Dinelli</a:t>
            </a:r>
            <a:r>
              <a:rPr lang="en-US" sz="4400" dirty="0" smtClean="0"/>
              <a:t>.</a:t>
            </a:r>
          </a:p>
          <a:p>
            <a:pPr>
              <a:buNone/>
            </a:pPr>
            <a:r>
              <a:rPr lang="en-US" sz="4400" dirty="0" smtClean="0"/>
              <a:t>	-  </a:t>
            </a:r>
            <a:r>
              <a:rPr lang="en-US" sz="4400" i="1" dirty="0" err="1" smtClean="0"/>
              <a:t>Streptomyces</a:t>
            </a:r>
            <a:r>
              <a:rPr lang="en-US" sz="4400" dirty="0" smtClean="0"/>
              <a:t> cells containing glucose </a:t>
            </a:r>
            <a:r>
              <a:rPr lang="en-US" sz="4400" dirty="0" err="1" smtClean="0"/>
              <a:t>isomerase</a:t>
            </a:r>
            <a:r>
              <a:rPr lang="en-US" sz="4400" dirty="0" smtClean="0"/>
              <a:t> activity in polyester sacs has been described by </a:t>
            </a:r>
            <a:r>
              <a:rPr lang="en-US" sz="4400" dirty="0" err="1" smtClean="0"/>
              <a:t>Ghose</a:t>
            </a:r>
            <a:r>
              <a:rPr lang="en-US" sz="4400" dirty="0" smtClean="0"/>
              <a:t> and </a:t>
            </a:r>
            <a:r>
              <a:rPr lang="en-US" sz="4400" dirty="0" err="1" smtClean="0"/>
              <a:t>Subhash</a:t>
            </a:r>
            <a:r>
              <a:rPr lang="en-US" sz="4400" dirty="0" smtClean="0"/>
              <a:t> (1978).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sz="4400" b="1" dirty="0" smtClean="0"/>
              <a:t>Industrial Application  :</a:t>
            </a:r>
          </a:p>
          <a:p>
            <a:pPr lvl="1">
              <a:buNone/>
            </a:pPr>
            <a:r>
              <a:rPr lang="en-US" sz="4400" dirty="0" smtClean="0"/>
              <a:t>- The first industrial application of immobilized microbial whole cells have been made by </a:t>
            </a:r>
            <a:r>
              <a:rPr lang="en-US" sz="4400" dirty="0" err="1" smtClean="0"/>
              <a:t>Tenabe</a:t>
            </a:r>
            <a:r>
              <a:rPr lang="en-US" sz="4400" dirty="0" smtClean="0"/>
              <a:t> Seiyaku Co. ltd; Japan (</a:t>
            </a:r>
            <a:r>
              <a:rPr lang="en-US" sz="4400" dirty="0" err="1" smtClean="0"/>
              <a:t>Chibata</a:t>
            </a:r>
            <a:r>
              <a:rPr lang="en-US" sz="4400" dirty="0" smtClean="0"/>
              <a:t>, 1978) for the production of L-</a:t>
            </a:r>
            <a:r>
              <a:rPr lang="en-US" sz="4400" dirty="0" err="1" smtClean="0"/>
              <a:t>malic</a:t>
            </a:r>
            <a:r>
              <a:rPr lang="en-US" sz="4400" dirty="0" smtClean="0"/>
              <a:t> acid from </a:t>
            </a:r>
            <a:r>
              <a:rPr lang="en-US" sz="4400" dirty="0" err="1" smtClean="0"/>
              <a:t>fumaric</a:t>
            </a:r>
            <a:r>
              <a:rPr lang="en-US" sz="4400" dirty="0" smtClean="0"/>
              <a:t> acid using immobilized </a:t>
            </a:r>
            <a:r>
              <a:rPr lang="en-US" sz="4400" i="1" dirty="0" err="1" smtClean="0"/>
              <a:t>Brevibacterium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ammoniagenes</a:t>
            </a:r>
            <a:r>
              <a:rPr lang="en-US" sz="4400" i="1" dirty="0" smtClean="0"/>
              <a:t> </a:t>
            </a:r>
            <a:r>
              <a:rPr lang="en-US" sz="4400" dirty="0" smtClean="0"/>
              <a:t>and L-aspartic acid from </a:t>
            </a:r>
            <a:r>
              <a:rPr lang="en-US" sz="4400" dirty="0" err="1" smtClean="0"/>
              <a:t>fumaric</a:t>
            </a:r>
            <a:r>
              <a:rPr lang="en-US" sz="4400" dirty="0" smtClean="0"/>
              <a:t> acid using immobilized </a:t>
            </a:r>
            <a:r>
              <a:rPr lang="en-US" sz="4400" i="1" dirty="0" err="1" smtClean="0"/>
              <a:t>E.coli</a:t>
            </a:r>
            <a:r>
              <a:rPr lang="en-US" sz="4400" i="1" dirty="0" smtClean="0"/>
              <a:t> </a:t>
            </a:r>
            <a:r>
              <a:rPr lang="en-US" sz="4400" dirty="0" smtClean="0"/>
              <a:t>cells.</a:t>
            </a:r>
            <a:endParaRPr lang="en-IN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picture\20210202_143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icture\20210202_142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2153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picture\20210202_143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200" b="1" dirty="0" smtClean="0"/>
              <a:t>1.  Adsorption  :</a:t>
            </a:r>
          </a:p>
          <a:p>
            <a:pPr>
              <a:buNone/>
            </a:pPr>
            <a:r>
              <a:rPr lang="en-US" sz="4400" dirty="0" smtClean="0"/>
              <a:t>	- A suitable </a:t>
            </a:r>
            <a:r>
              <a:rPr lang="en-US" sz="4400" b="1" dirty="0" smtClean="0"/>
              <a:t>adsorbents</a:t>
            </a:r>
            <a:r>
              <a:rPr lang="en-US" sz="4400" dirty="0" smtClean="0"/>
              <a:t> showing high affinity towards biocatalyst causing minimal denaturation are employed. </a:t>
            </a:r>
          </a:p>
          <a:p>
            <a:pPr>
              <a:buNone/>
            </a:pPr>
            <a:r>
              <a:rPr lang="en-US" sz="4400" dirty="0" smtClean="0"/>
              <a:t>	-  Mechanism of adsorption is an </a:t>
            </a:r>
            <a:r>
              <a:rPr lang="en-US" sz="4400" b="1" dirty="0" smtClean="0"/>
              <a:t>electronic interaction </a:t>
            </a:r>
            <a:r>
              <a:rPr lang="en-US" sz="4400" dirty="0" smtClean="0"/>
              <a:t>between the charged support and charged cell.</a:t>
            </a:r>
          </a:p>
          <a:p>
            <a:pPr>
              <a:buNone/>
            </a:pPr>
            <a:r>
              <a:rPr lang="en-US" sz="4400" dirty="0" smtClean="0"/>
              <a:t>	- This depends on chemical nature of cell wall, provide ionic sites for attachment to a charged support.</a:t>
            </a:r>
            <a:endParaRPr lang="en-IN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-  </a:t>
            </a:r>
            <a:r>
              <a:rPr lang="en-US" sz="4400" dirty="0" smtClean="0"/>
              <a:t>Carrier and biocatalysts are held to </a:t>
            </a:r>
            <a:r>
              <a:rPr lang="en-US" sz="4400" dirty="0" err="1" smtClean="0"/>
              <a:t>gether</a:t>
            </a:r>
            <a:r>
              <a:rPr lang="en-US" sz="4400" dirty="0" smtClean="0"/>
              <a:t> through van-</a:t>
            </a:r>
            <a:r>
              <a:rPr lang="en-US" sz="4400" dirty="0" err="1" smtClean="0"/>
              <a:t>der</a:t>
            </a:r>
            <a:r>
              <a:rPr lang="en-US" sz="4400" dirty="0" smtClean="0"/>
              <a:t>-</a:t>
            </a:r>
            <a:r>
              <a:rPr lang="en-US" sz="4400" dirty="0" err="1" smtClean="0"/>
              <a:t>waals</a:t>
            </a:r>
            <a:r>
              <a:rPr lang="en-US" sz="4400" dirty="0" smtClean="0"/>
              <a:t> bonding forces, </a:t>
            </a:r>
            <a:r>
              <a:rPr lang="en-US" sz="4400" dirty="0" err="1" smtClean="0"/>
              <a:t>ionogenic</a:t>
            </a:r>
            <a:r>
              <a:rPr lang="en-US" sz="4400" dirty="0" smtClean="0"/>
              <a:t> bonds or H- bridges.</a:t>
            </a:r>
          </a:p>
          <a:p>
            <a:pPr>
              <a:buNone/>
            </a:pPr>
            <a:r>
              <a:rPr lang="en-US" sz="4400" dirty="0" smtClean="0"/>
              <a:t>	-  Many organic of synthetic or biological origin have been used as support materials.</a:t>
            </a:r>
          </a:p>
          <a:p>
            <a:pPr>
              <a:buNone/>
            </a:pPr>
            <a:r>
              <a:rPr lang="en-US" sz="4400" dirty="0" smtClean="0"/>
              <a:t>	-  Important factor is the bonding strength to the surface properties of the adsorbents and cells – Binding is generally not too strong.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4400" dirty="0" smtClean="0"/>
              <a:t>Advantages :</a:t>
            </a:r>
          </a:p>
          <a:p>
            <a:pPr lvl="2">
              <a:buNone/>
            </a:pPr>
            <a:r>
              <a:rPr lang="en-US" sz="4000" dirty="0" smtClean="0"/>
              <a:t>- Simple for biocatalyst preparation.</a:t>
            </a:r>
          </a:p>
          <a:p>
            <a:pPr lvl="2">
              <a:buNone/>
            </a:pPr>
            <a:r>
              <a:rPr lang="en-US" sz="4000" dirty="0" smtClean="0"/>
              <a:t>- Avoiding toxic chemicals or non-physiological condition possible.</a:t>
            </a:r>
          </a:p>
          <a:p>
            <a:pPr lvl="2">
              <a:buFontTx/>
              <a:buChar char="-"/>
            </a:pPr>
            <a:r>
              <a:rPr lang="en-US" sz="4000" dirty="0" smtClean="0"/>
              <a:t>Physiological property of surface adherence of a number of cell avoiding systems </a:t>
            </a:r>
            <a:r>
              <a:rPr lang="en-US" sz="4000" dirty="0" err="1" smtClean="0"/>
              <a:t>favours</a:t>
            </a:r>
            <a:r>
              <a:rPr lang="en-US" sz="4000" dirty="0" smtClean="0"/>
              <a:t> such application.</a:t>
            </a:r>
            <a:endParaRPr lang="en-IN" sz="4000" dirty="0" smtClean="0"/>
          </a:p>
          <a:p>
            <a:pPr lvl="2"/>
            <a:r>
              <a:rPr lang="en-US" sz="4000" dirty="0" smtClean="0"/>
              <a:t> Disadvantages :</a:t>
            </a:r>
          </a:p>
          <a:p>
            <a:pPr lvl="2">
              <a:buFontTx/>
              <a:buChar char="-"/>
            </a:pPr>
            <a:r>
              <a:rPr lang="en-US" sz="4000" dirty="0" smtClean="0"/>
              <a:t> Weak bonding and less stable</a:t>
            </a:r>
          </a:p>
          <a:p>
            <a:pPr lvl="2">
              <a:buFontTx/>
              <a:buChar char="-"/>
            </a:pPr>
            <a:endParaRPr lang="en-US" sz="4000" dirty="0" smtClean="0"/>
          </a:p>
          <a:p>
            <a:pPr lvl="2">
              <a:buFontTx/>
              <a:buChar char="-"/>
            </a:pPr>
            <a:endParaRPr lang="en-US" sz="4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icture\20210202_144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 </a:t>
            </a:r>
            <a:r>
              <a:rPr lang="en-US" sz="4400" b="1" dirty="0" smtClean="0"/>
              <a:t>Covalent Bonding  :</a:t>
            </a:r>
          </a:p>
          <a:p>
            <a:pPr>
              <a:buNone/>
            </a:pPr>
            <a:r>
              <a:rPr lang="en-US" sz="4400" b="1" dirty="0" smtClean="0"/>
              <a:t>	</a:t>
            </a:r>
            <a:r>
              <a:rPr lang="en-US" sz="4400" dirty="0" smtClean="0"/>
              <a:t>-  Linkage of biocatalysts to the carrier through reactive group on the matrix.</a:t>
            </a:r>
          </a:p>
          <a:p>
            <a:pPr>
              <a:buNone/>
            </a:pPr>
            <a:r>
              <a:rPr lang="en-US" sz="4400" dirty="0" smtClean="0"/>
              <a:t>	-  Coupling agents such as </a:t>
            </a:r>
            <a:r>
              <a:rPr lang="en-US" sz="4400" dirty="0" err="1" smtClean="0"/>
              <a:t>gluteraldehyde</a:t>
            </a:r>
            <a:r>
              <a:rPr lang="en-US" sz="4400" dirty="0" smtClean="0"/>
              <a:t>, </a:t>
            </a:r>
            <a:r>
              <a:rPr lang="en-US" sz="4400" dirty="0" err="1" smtClean="0"/>
              <a:t>diisocyanate</a:t>
            </a:r>
            <a:r>
              <a:rPr lang="en-US" sz="4400" dirty="0" smtClean="0"/>
              <a:t>, </a:t>
            </a:r>
            <a:r>
              <a:rPr lang="en-US" sz="4400" dirty="0" err="1" smtClean="0"/>
              <a:t>aminosilane</a:t>
            </a:r>
            <a:r>
              <a:rPr lang="en-US" sz="4400" dirty="0" smtClean="0"/>
              <a:t>, </a:t>
            </a:r>
            <a:r>
              <a:rPr lang="en-US" sz="4400" dirty="0" err="1" smtClean="0"/>
              <a:t>cabodimide</a:t>
            </a:r>
            <a:r>
              <a:rPr lang="en-US" sz="4400" dirty="0" smtClean="0"/>
              <a:t> may be employed.</a:t>
            </a:r>
          </a:p>
          <a:p>
            <a:pPr>
              <a:buNone/>
            </a:pPr>
            <a:r>
              <a:rPr lang="en-US" sz="4400" dirty="0" smtClean="0"/>
              <a:t>	-  Cells can be attached to </a:t>
            </a:r>
            <a:r>
              <a:rPr lang="en-US" sz="4400" dirty="0" smtClean="0"/>
              <a:t>carrier </a:t>
            </a:r>
            <a:r>
              <a:rPr lang="en-US" sz="4400" dirty="0" smtClean="0"/>
              <a:t>surface by covalent bonding.</a:t>
            </a:r>
            <a:endParaRPr lang="en-IN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icture\20210202_1426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b="1" dirty="0" smtClean="0"/>
              <a:t>Cross Linking  :</a:t>
            </a:r>
          </a:p>
          <a:p>
            <a:pPr>
              <a:buNone/>
            </a:pPr>
            <a:r>
              <a:rPr lang="en-US" sz="4400" b="1" dirty="0" smtClean="0"/>
              <a:t>	</a:t>
            </a:r>
            <a:r>
              <a:rPr lang="en-US" sz="4200" dirty="0" smtClean="0"/>
              <a:t>-  Cell walls of microbes contains free amino or carboxyl groups, which can be cross-linked by bi- or multi functional reagent i.e. </a:t>
            </a:r>
            <a:r>
              <a:rPr lang="en-US" sz="4200" dirty="0" err="1" smtClean="0"/>
              <a:t>gluteraldehyde</a:t>
            </a:r>
            <a:r>
              <a:rPr lang="en-US" sz="4200" dirty="0" smtClean="0"/>
              <a:t> or toluene </a:t>
            </a:r>
            <a:r>
              <a:rPr lang="en-US" sz="4200" dirty="0" err="1" smtClean="0"/>
              <a:t>diisocyanate</a:t>
            </a:r>
            <a:r>
              <a:rPr lang="en-US" sz="4200" dirty="0" smtClean="0"/>
              <a:t>.</a:t>
            </a:r>
          </a:p>
          <a:p>
            <a:pPr>
              <a:buNone/>
            </a:pPr>
            <a:r>
              <a:rPr lang="en-US" sz="4200" dirty="0" smtClean="0"/>
              <a:t>	-  Cells can also be immobilized by ionic cross-linking through flocculation by addition of </a:t>
            </a:r>
            <a:r>
              <a:rPr lang="en-US" sz="4200" dirty="0" err="1" smtClean="0"/>
              <a:t>polyelecrolyte</a:t>
            </a:r>
            <a:r>
              <a:rPr lang="en-US" sz="4200" dirty="0" smtClean="0"/>
              <a:t>. </a:t>
            </a:r>
          </a:p>
          <a:p>
            <a:pPr>
              <a:buNone/>
            </a:pPr>
            <a:r>
              <a:rPr lang="en-US" sz="4200" dirty="0" smtClean="0"/>
              <a:t>	-  Cross-linking can also be employed in </a:t>
            </a:r>
            <a:r>
              <a:rPr lang="en-US" sz="4000" dirty="0" smtClean="0"/>
              <a:t>combination with entrapment techniques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IN" sz="4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156</Words>
  <Application>Microsoft Office PowerPoint</Application>
  <PresentationFormat>On-screen Show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27</cp:revision>
  <dcterms:created xsi:type="dcterms:W3CDTF">2021-01-28T05:28:52Z</dcterms:created>
  <dcterms:modified xsi:type="dcterms:W3CDTF">2021-03-08T05:14:35Z</dcterms:modified>
</cp:coreProperties>
</file>