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5" r:id="rId18"/>
    <p:sldId id="276" r:id="rId19"/>
    <p:sldId id="272"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40" d="100"/>
          <a:sy n="140" d="100"/>
        </p:scale>
        <p:origin x="-1483" y="-7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0052-1112-437D-8679-28992C511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BCAAA8B-5DDB-4D39-8E25-50054409F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ADE6058-BC05-4987-AD59-1E3D4BA05686}"/>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5" name="Footer Placeholder 4">
            <a:extLst>
              <a:ext uri="{FF2B5EF4-FFF2-40B4-BE49-F238E27FC236}">
                <a16:creationId xmlns:a16="http://schemas.microsoft.com/office/drawing/2014/main" id="{CAAF3D88-C828-447B-9063-ED56DE23DE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6441FB6-69A7-4F2E-B357-6BB2A962FFE7}"/>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285119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79E9-FE71-4BE3-8E46-52EADD98539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DDCCFE3-DD60-453E-90F7-5F20011F26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54AE47E-CECA-41E1-881F-DA7218392474}"/>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5" name="Footer Placeholder 4">
            <a:extLst>
              <a:ext uri="{FF2B5EF4-FFF2-40B4-BE49-F238E27FC236}">
                <a16:creationId xmlns:a16="http://schemas.microsoft.com/office/drawing/2014/main" id="{4815B014-50C4-4D95-A7B9-21A6616939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18385B6-FCDC-42EB-A703-7D5A123C025C}"/>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3410774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0DEA64-F00A-4F2D-8BBB-C36BED5DEA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8C0FE8A-B273-41D6-92A8-7827F7F7A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56DD89-BC4A-403A-8CCA-09972ECDF518}"/>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5" name="Footer Placeholder 4">
            <a:extLst>
              <a:ext uri="{FF2B5EF4-FFF2-40B4-BE49-F238E27FC236}">
                <a16:creationId xmlns:a16="http://schemas.microsoft.com/office/drawing/2014/main" id="{449D0E0B-18A0-4A6B-9E10-283DF31E40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829C20B-F42D-44D3-8003-1AE3DBBF731B}"/>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187925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D3F-DEDF-470A-9F97-34B9D7D7AFB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93341E-7A58-4FA2-AC68-728E50A4A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E81FED-B6F1-4C7B-B553-66E101275AF8}"/>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5" name="Footer Placeholder 4">
            <a:extLst>
              <a:ext uri="{FF2B5EF4-FFF2-40B4-BE49-F238E27FC236}">
                <a16:creationId xmlns:a16="http://schemas.microsoft.com/office/drawing/2014/main" id="{75BFD472-DECC-4D33-83B4-DC42774F3B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55F0FC8-A6E1-4333-B7AF-C127A7F33DD2}"/>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107223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A798-B80A-4E39-B1BD-2FFAA4708F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969BB5A-01C0-4C3E-9B4F-E7A7C1182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F808D9-0B01-4738-B6BF-2C035AFE5323}"/>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5" name="Footer Placeholder 4">
            <a:extLst>
              <a:ext uri="{FF2B5EF4-FFF2-40B4-BE49-F238E27FC236}">
                <a16:creationId xmlns:a16="http://schemas.microsoft.com/office/drawing/2014/main" id="{19A8F78F-7EDF-4F0B-8B19-10AE10C160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AA476E-07F6-42AD-B5D7-77EE670E53DD}"/>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232587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652D-54E5-440E-8AAB-293A16E69FB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4586397-CD4B-4D82-9071-63FF14808C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E5D9BDF-E5E6-4832-86D0-68D0BCA864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F1C75F0-60B5-4F83-90E6-39A43C8E6EE9}"/>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6" name="Footer Placeholder 5">
            <a:extLst>
              <a:ext uri="{FF2B5EF4-FFF2-40B4-BE49-F238E27FC236}">
                <a16:creationId xmlns:a16="http://schemas.microsoft.com/office/drawing/2014/main" id="{BD5865B6-39FF-4889-B3B7-14387FC9B4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A2B0445-1603-41FB-8E96-E378DC25CA56}"/>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42316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B3FA-F0A9-48FA-820A-75555A2FE9C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7BC00A8-9BAF-41CD-9EFF-818C19DE1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3B5B0D-4A53-4E39-A56E-A4A4CD7565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02AC754-9B8E-4C42-945E-A2ED538A8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10F297-FE75-48D0-A135-DB6D053C0B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483932F-EE42-4CFD-9985-E9CFECF1C222}"/>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8" name="Footer Placeholder 7">
            <a:extLst>
              <a:ext uri="{FF2B5EF4-FFF2-40B4-BE49-F238E27FC236}">
                <a16:creationId xmlns:a16="http://schemas.microsoft.com/office/drawing/2014/main" id="{09F8E448-1C4D-41BD-951D-3A51C64E135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82D1256-18C8-4E08-85F0-94451EBB67DB}"/>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252131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4C2A-2414-48DC-B2DE-EECBFCD1698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24DE85F-351E-4CAB-B7E6-FB8751F8A83D}"/>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4" name="Footer Placeholder 3">
            <a:extLst>
              <a:ext uri="{FF2B5EF4-FFF2-40B4-BE49-F238E27FC236}">
                <a16:creationId xmlns:a16="http://schemas.microsoft.com/office/drawing/2014/main" id="{87EAEFCE-75F3-4E14-B4D9-5804AD795D9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C1C9ADC-86B6-4BBF-BCD5-2DA91520B0CC}"/>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330867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8F7B7-0459-4C58-B0D2-7216C9569514}"/>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3" name="Footer Placeholder 2">
            <a:extLst>
              <a:ext uri="{FF2B5EF4-FFF2-40B4-BE49-F238E27FC236}">
                <a16:creationId xmlns:a16="http://schemas.microsoft.com/office/drawing/2014/main" id="{FE63A6F9-12D5-4AF7-8CEA-4532EB0F2DE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61FCEC2-C5AA-4DE2-A167-FF93C70D1FE2}"/>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82286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9647-B84A-43CD-B376-1376D184A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568C10-E235-40BC-BD4E-39017DC0CA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C80BF17-08C2-4771-937F-EECDBF4EE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F9E3C-9A4D-4B0D-BF47-5D3E4BB6A929}"/>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6" name="Footer Placeholder 5">
            <a:extLst>
              <a:ext uri="{FF2B5EF4-FFF2-40B4-BE49-F238E27FC236}">
                <a16:creationId xmlns:a16="http://schemas.microsoft.com/office/drawing/2014/main" id="{87D24E0A-FD5A-424D-BEAA-E11C8E2003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3358AB0-081F-412F-9DB4-514DCC63FCB7}"/>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108282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EDAB0-5F0B-48A5-901C-23070190E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122DB7F-DDC0-4FC4-B767-BDB13938D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3F63232-D226-4259-A84C-3A5CB8147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FB16F-0161-498E-8107-C8FF68429A80}"/>
              </a:ext>
            </a:extLst>
          </p:cNvPr>
          <p:cNvSpPr>
            <a:spLocks noGrp="1"/>
          </p:cNvSpPr>
          <p:nvPr>
            <p:ph type="dt" sz="half" idx="10"/>
          </p:nvPr>
        </p:nvSpPr>
        <p:spPr/>
        <p:txBody>
          <a:bodyPr/>
          <a:lstStyle/>
          <a:p>
            <a:fld id="{71485384-D35B-4635-8AE2-7CD82BEE49D4}" type="datetimeFigureOut">
              <a:rPr lang="en-IN" smtClean="0"/>
              <a:t>05-09-2020</a:t>
            </a:fld>
            <a:endParaRPr lang="en-IN"/>
          </a:p>
        </p:txBody>
      </p:sp>
      <p:sp>
        <p:nvSpPr>
          <p:cNvPr id="6" name="Footer Placeholder 5">
            <a:extLst>
              <a:ext uri="{FF2B5EF4-FFF2-40B4-BE49-F238E27FC236}">
                <a16:creationId xmlns:a16="http://schemas.microsoft.com/office/drawing/2014/main" id="{E988911C-F7A7-4289-81E3-54616AB8D4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0AAD326-40BE-4359-ACD8-9EFC89D377D3}"/>
              </a:ext>
            </a:extLst>
          </p:cNvPr>
          <p:cNvSpPr>
            <a:spLocks noGrp="1"/>
          </p:cNvSpPr>
          <p:nvPr>
            <p:ph type="sldNum" sz="quarter" idx="12"/>
          </p:nvPr>
        </p:nvSpPr>
        <p:spPr/>
        <p:txBody>
          <a:bodyPr/>
          <a:lstStyle/>
          <a:p>
            <a:fld id="{C49C0E57-6231-4A1C-99D3-F832FA8F9225}" type="slidenum">
              <a:rPr lang="en-IN" smtClean="0"/>
              <a:t>‹#›</a:t>
            </a:fld>
            <a:endParaRPr lang="en-IN"/>
          </a:p>
        </p:txBody>
      </p:sp>
    </p:spTree>
    <p:extLst>
      <p:ext uri="{BB962C8B-B14F-4D97-AF65-F5344CB8AC3E}">
        <p14:creationId xmlns:p14="http://schemas.microsoft.com/office/powerpoint/2010/main" val="241503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D04EC3-CFA8-4A97-AD21-7368FC8A47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E0DCDE5-BF97-4D4E-8F02-7059EDCE15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720E18-2793-4C94-AC33-06E97E3D21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85384-D35B-4635-8AE2-7CD82BEE49D4}" type="datetimeFigureOut">
              <a:rPr lang="en-IN" smtClean="0"/>
              <a:t>05-09-2020</a:t>
            </a:fld>
            <a:endParaRPr lang="en-IN"/>
          </a:p>
        </p:txBody>
      </p:sp>
      <p:sp>
        <p:nvSpPr>
          <p:cNvPr id="5" name="Footer Placeholder 4">
            <a:extLst>
              <a:ext uri="{FF2B5EF4-FFF2-40B4-BE49-F238E27FC236}">
                <a16:creationId xmlns:a16="http://schemas.microsoft.com/office/drawing/2014/main" id="{B7FEAA35-BE77-4EDE-83F3-6CE499A71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C756C08-57EA-4F98-AE91-6D84D119F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C0E57-6231-4A1C-99D3-F832FA8F9225}" type="slidenum">
              <a:rPr lang="en-IN" smtClean="0"/>
              <a:t>‹#›</a:t>
            </a:fld>
            <a:endParaRPr lang="en-IN"/>
          </a:p>
        </p:txBody>
      </p:sp>
    </p:spTree>
    <p:extLst>
      <p:ext uri="{BB962C8B-B14F-4D97-AF65-F5344CB8AC3E}">
        <p14:creationId xmlns:p14="http://schemas.microsoft.com/office/powerpoint/2010/main" val="2074560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D15D-6121-4405-8B59-4A6E815A5249}"/>
              </a:ext>
            </a:extLst>
          </p:cNvPr>
          <p:cNvSpPr>
            <a:spLocks noGrp="1"/>
          </p:cNvSpPr>
          <p:nvPr>
            <p:ph type="ctrTitle"/>
          </p:nvPr>
        </p:nvSpPr>
        <p:spPr>
          <a:xfrm>
            <a:off x="1524000" y="1122363"/>
            <a:ext cx="9144000" cy="653171"/>
          </a:xfrm>
        </p:spPr>
        <p:txBody>
          <a:bodyPr>
            <a:normAutofit fontScale="90000"/>
          </a:bodyPr>
          <a:lstStyle/>
          <a:p>
            <a:pPr algn="l"/>
            <a:r>
              <a:rPr lang="en-IN" sz="2800" dirty="0"/>
              <a:t>Nutritional requirements of bacteria.</a:t>
            </a:r>
            <a:br>
              <a:rPr lang="en-IN" sz="2800" dirty="0"/>
            </a:br>
            <a:endParaRPr lang="en-IN" sz="2800" dirty="0"/>
          </a:p>
        </p:txBody>
      </p:sp>
      <p:sp>
        <p:nvSpPr>
          <p:cNvPr id="3" name="Subtitle 2">
            <a:extLst>
              <a:ext uri="{FF2B5EF4-FFF2-40B4-BE49-F238E27FC236}">
                <a16:creationId xmlns:a16="http://schemas.microsoft.com/office/drawing/2014/main" id="{25263075-6332-44F2-92EE-DDB6C1339D70}"/>
              </a:ext>
            </a:extLst>
          </p:cNvPr>
          <p:cNvSpPr>
            <a:spLocks noGrp="1"/>
          </p:cNvSpPr>
          <p:nvPr>
            <p:ph type="subTitle" idx="1"/>
          </p:nvPr>
        </p:nvSpPr>
        <p:spPr>
          <a:xfrm>
            <a:off x="1524000" y="2024109"/>
            <a:ext cx="9144000" cy="4509855"/>
          </a:xfrm>
        </p:spPr>
        <p:txBody>
          <a:bodyPr/>
          <a:lstStyle/>
          <a:p>
            <a:pPr marL="457200" indent="-457200" algn="l">
              <a:buAutoNum type="arabicParenR"/>
            </a:pPr>
            <a:r>
              <a:rPr lang="en-IN" dirty="0"/>
              <a:t>Phototrophs</a:t>
            </a:r>
          </a:p>
          <a:p>
            <a:pPr marL="457200" indent="-457200" algn="l">
              <a:buAutoNum type="arabicParenR"/>
            </a:pPr>
            <a:r>
              <a:rPr lang="en-IN" dirty="0"/>
              <a:t>Chemotrophs</a:t>
            </a:r>
          </a:p>
          <a:p>
            <a:pPr marL="457200" indent="-457200" algn="l">
              <a:buAutoNum type="arabicParenR"/>
            </a:pPr>
            <a:r>
              <a:rPr lang="en-IN" dirty="0"/>
              <a:t>Lithotrophs : Photolithotrophs and Chemolithotrophs</a:t>
            </a:r>
          </a:p>
          <a:p>
            <a:pPr marL="457200" indent="-457200" algn="l">
              <a:buAutoNum type="arabicParenR"/>
            </a:pPr>
            <a:r>
              <a:rPr lang="en-IN" dirty="0"/>
              <a:t>Organotrophs : </a:t>
            </a:r>
            <a:r>
              <a:rPr lang="en-IN" dirty="0" err="1"/>
              <a:t>Photoorganotrophs</a:t>
            </a:r>
            <a:r>
              <a:rPr lang="en-IN" dirty="0"/>
              <a:t> and Chemoorganotrophs</a:t>
            </a:r>
          </a:p>
          <a:p>
            <a:pPr marL="457200" indent="-457200" algn="l">
              <a:buAutoNum type="arabicParenR"/>
            </a:pPr>
            <a:r>
              <a:rPr lang="en-IN" dirty="0"/>
              <a:t>Autotrophs</a:t>
            </a:r>
          </a:p>
          <a:p>
            <a:pPr marL="457200" indent="-457200" algn="l">
              <a:buAutoNum type="arabicParenR"/>
            </a:pPr>
            <a:r>
              <a:rPr lang="en-IN" dirty="0"/>
              <a:t>Heterotrophs</a:t>
            </a:r>
          </a:p>
        </p:txBody>
      </p:sp>
    </p:spTree>
    <p:extLst>
      <p:ext uri="{BB962C8B-B14F-4D97-AF65-F5344CB8AC3E}">
        <p14:creationId xmlns:p14="http://schemas.microsoft.com/office/powerpoint/2010/main" val="339382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498AB-63CB-4312-B115-B76538EDBD72}"/>
              </a:ext>
            </a:extLst>
          </p:cNvPr>
          <p:cNvSpPr>
            <a:spLocks noGrp="1"/>
          </p:cNvSpPr>
          <p:nvPr>
            <p:ph idx="1"/>
          </p:nvPr>
        </p:nvSpPr>
        <p:spPr/>
        <p:txBody>
          <a:bodyPr>
            <a:normAutofit fontScale="70000" lnSpcReduction="20000"/>
          </a:bodyPr>
          <a:lstStyle/>
          <a:p>
            <a:pPr marL="0" indent="0">
              <a:buNone/>
            </a:pPr>
            <a:r>
              <a:rPr lang="en-IN" dirty="0"/>
              <a:t>D)Assay </a:t>
            </a:r>
            <a:r>
              <a:rPr lang="en-IN" dirty="0" err="1"/>
              <a:t>media:These</a:t>
            </a:r>
            <a:r>
              <a:rPr lang="en-IN" dirty="0"/>
              <a:t> are media of prescribed composition and are used for assay of </a:t>
            </a:r>
            <a:r>
              <a:rPr lang="en-IN" dirty="0" err="1"/>
              <a:t>vitamins,aminoacids</a:t>
            </a:r>
            <a:r>
              <a:rPr lang="en-IN" dirty="0"/>
              <a:t> and antibiotics.</a:t>
            </a:r>
          </a:p>
          <a:p>
            <a:pPr marL="0" indent="0">
              <a:buNone/>
            </a:pPr>
            <a:r>
              <a:rPr lang="en-IN" dirty="0"/>
              <a:t>E)Media for </a:t>
            </a:r>
            <a:r>
              <a:rPr lang="en-IN" dirty="0" err="1"/>
              <a:t>enumeration:special</a:t>
            </a:r>
            <a:r>
              <a:rPr lang="en-IN" dirty="0"/>
              <a:t> kinds of media are used for determining the bacterial content of milk and </a:t>
            </a:r>
            <a:r>
              <a:rPr lang="en-IN" dirty="0" err="1"/>
              <a:t>water.however</a:t>
            </a:r>
            <a:r>
              <a:rPr lang="en-IN" dirty="0"/>
              <a:t> their composition must attach to prescribed specification.</a:t>
            </a:r>
          </a:p>
          <a:p>
            <a:pPr marL="0" indent="0">
              <a:buNone/>
            </a:pPr>
            <a:r>
              <a:rPr lang="en-IN" dirty="0"/>
              <a:t>F)Media for </a:t>
            </a:r>
            <a:r>
              <a:rPr lang="en-IN" dirty="0" err="1"/>
              <a:t>characterization:They</a:t>
            </a:r>
            <a:r>
              <a:rPr lang="en-IN" dirty="0"/>
              <a:t> are used to determine the type of growth produced by bacteria and also to determine their ability to produce certain chemical changes.</a:t>
            </a:r>
          </a:p>
          <a:p>
            <a:pPr marL="0" indent="0">
              <a:buNone/>
            </a:pPr>
            <a:r>
              <a:rPr lang="en-IN" dirty="0"/>
              <a:t>G)Maintenance </a:t>
            </a:r>
            <a:r>
              <a:rPr lang="en-IN" dirty="0" err="1"/>
              <a:t>media:satisfactory</a:t>
            </a:r>
            <a:r>
              <a:rPr lang="en-IN" dirty="0"/>
              <a:t> maintenance of viability and physiological characters of a culture may require a medium different from that which is optimum for growth as rapid growth may also be associated with rapid death of cells at the end of growth phase.</a:t>
            </a:r>
          </a:p>
          <a:p>
            <a:pPr marL="0" indent="0">
              <a:buNone/>
            </a:pPr>
            <a:r>
              <a:rPr lang="en-IN" dirty="0"/>
              <a:t>H)Enrichment </a:t>
            </a:r>
            <a:r>
              <a:rPr lang="en-IN" dirty="0" err="1"/>
              <a:t>medium:this</a:t>
            </a:r>
            <a:r>
              <a:rPr lang="en-IN" dirty="0"/>
              <a:t> medium is used to increase in the relative number of species </a:t>
            </a:r>
            <a:r>
              <a:rPr lang="en-IN" dirty="0" err="1"/>
              <a:t>upto</a:t>
            </a:r>
            <a:r>
              <a:rPr lang="en-IN" dirty="0"/>
              <a:t> the point where species become dominant of the </a:t>
            </a:r>
            <a:r>
              <a:rPr lang="en-IN" dirty="0" err="1"/>
              <a:t>population.For</a:t>
            </a:r>
            <a:r>
              <a:rPr lang="en-IN" dirty="0"/>
              <a:t> this selective methods are used. These media are usually in liquid form.</a:t>
            </a:r>
          </a:p>
          <a:p>
            <a:pPr marL="0" indent="0">
              <a:buNone/>
            </a:pPr>
            <a:r>
              <a:rPr lang="en-IN" dirty="0"/>
              <a:t>I)Enriched media: they are usually enriched with nutritionally rich substances such as </a:t>
            </a:r>
            <a:r>
              <a:rPr lang="en-IN" dirty="0" err="1"/>
              <a:t>blood,etc</a:t>
            </a:r>
            <a:r>
              <a:rPr lang="en-IN" dirty="0"/>
              <a:t>.</a:t>
            </a:r>
          </a:p>
          <a:p>
            <a:pPr marL="0" indent="0">
              <a:buNone/>
            </a:pPr>
            <a:r>
              <a:rPr lang="en-IN" dirty="0"/>
              <a:t>3) On the basis of physical state: classified into 3 types</a:t>
            </a:r>
          </a:p>
          <a:p>
            <a:pPr marL="0" indent="0">
              <a:buNone/>
            </a:pPr>
            <a:r>
              <a:rPr lang="en-IN" dirty="0"/>
              <a:t>a)Solid media b) Liquid media c) Semi solid media.</a:t>
            </a:r>
          </a:p>
          <a:p>
            <a:pPr marL="0" indent="0">
              <a:buNone/>
            </a:pPr>
            <a:endParaRPr lang="en-IN" dirty="0"/>
          </a:p>
        </p:txBody>
      </p:sp>
    </p:spTree>
    <p:extLst>
      <p:ext uri="{BB962C8B-B14F-4D97-AF65-F5344CB8AC3E}">
        <p14:creationId xmlns:p14="http://schemas.microsoft.com/office/powerpoint/2010/main" val="216080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7766-919D-44C9-B9CD-7304AF86B2F8}"/>
              </a:ext>
            </a:extLst>
          </p:cNvPr>
          <p:cNvSpPr>
            <a:spLocks noGrp="1"/>
          </p:cNvSpPr>
          <p:nvPr>
            <p:ph type="title"/>
          </p:nvPr>
        </p:nvSpPr>
        <p:spPr/>
        <p:txBody>
          <a:bodyPr/>
          <a:lstStyle/>
          <a:p>
            <a:r>
              <a:rPr lang="en-IN" dirty="0"/>
              <a:t>Nutritional types of bacteria</a:t>
            </a:r>
          </a:p>
        </p:txBody>
      </p:sp>
      <p:sp>
        <p:nvSpPr>
          <p:cNvPr id="3" name="Content Placeholder 2">
            <a:extLst>
              <a:ext uri="{FF2B5EF4-FFF2-40B4-BE49-F238E27FC236}">
                <a16:creationId xmlns:a16="http://schemas.microsoft.com/office/drawing/2014/main" id="{46EBD8EE-9CDB-49CD-976D-035D6143C695}"/>
              </a:ext>
            </a:extLst>
          </p:cNvPr>
          <p:cNvSpPr>
            <a:spLocks noGrp="1"/>
          </p:cNvSpPr>
          <p:nvPr>
            <p:ph idx="1"/>
          </p:nvPr>
        </p:nvSpPr>
        <p:spPr/>
        <p:txBody>
          <a:bodyPr>
            <a:normAutofit fontScale="92500" lnSpcReduction="10000"/>
          </a:bodyPr>
          <a:lstStyle/>
          <a:p>
            <a:pPr marL="0" indent="0">
              <a:buNone/>
            </a:pPr>
            <a:r>
              <a:rPr lang="en-IN" dirty="0"/>
              <a:t>Phototrophs: Among phototrophic </a:t>
            </a:r>
            <a:r>
              <a:rPr lang="en-IN" dirty="0" err="1"/>
              <a:t>bacteria,there</a:t>
            </a:r>
            <a:r>
              <a:rPr lang="en-IN" dirty="0"/>
              <a:t> are species which use inorganic compds.as their source of electrons(</a:t>
            </a:r>
            <a:r>
              <a:rPr lang="en-IN" dirty="0" err="1"/>
              <a:t>i.e.photolithotrophs</a:t>
            </a:r>
            <a:r>
              <a:rPr lang="en-IN" dirty="0"/>
              <a:t>) For e.g. </a:t>
            </a:r>
            <a:r>
              <a:rPr lang="en-IN" dirty="0" err="1"/>
              <a:t>Chromatium</a:t>
            </a:r>
            <a:r>
              <a:rPr lang="en-IN" dirty="0"/>
              <a:t> </a:t>
            </a:r>
            <a:r>
              <a:rPr lang="en-IN" dirty="0" err="1"/>
              <a:t>okenii</a:t>
            </a:r>
            <a:r>
              <a:rPr lang="en-IN" dirty="0"/>
              <a:t> which uses H2S as electron </a:t>
            </a:r>
            <a:r>
              <a:rPr lang="en-IN" dirty="0" err="1"/>
              <a:t>donor,oxidizing</a:t>
            </a:r>
            <a:r>
              <a:rPr lang="en-IN" dirty="0"/>
              <a:t> it to elemental </a:t>
            </a:r>
            <a:r>
              <a:rPr lang="en-IN" dirty="0" err="1"/>
              <a:t>sulfur</a:t>
            </a:r>
            <a:r>
              <a:rPr lang="en-IN" dirty="0"/>
              <a:t>.</a:t>
            </a:r>
          </a:p>
          <a:p>
            <a:pPr marL="0" indent="0">
              <a:buNone/>
            </a:pPr>
            <a:r>
              <a:rPr lang="en-IN" dirty="0"/>
              <a:t>       Some phototrophs use organic </a:t>
            </a:r>
            <a:r>
              <a:rPr lang="en-IN" dirty="0" err="1"/>
              <a:t>compds.such</a:t>
            </a:r>
            <a:r>
              <a:rPr lang="en-IN" dirty="0"/>
              <a:t> as fatty acids and alcohols as electron donors(</a:t>
            </a:r>
            <a:r>
              <a:rPr lang="en-IN" dirty="0" err="1"/>
              <a:t>i.e.photoorganotrophs</a:t>
            </a:r>
            <a:r>
              <a:rPr lang="en-IN" dirty="0"/>
              <a:t>) For </a:t>
            </a:r>
            <a:r>
              <a:rPr lang="en-IN" dirty="0" err="1"/>
              <a:t>e.g.Rhodospirillum</a:t>
            </a:r>
            <a:r>
              <a:rPr lang="en-IN" dirty="0"/>
              <a:t> rubrum can use succinate as electron donor and converting it to </a:t>
            </a:r>
            <a:r>
              <a:rPr lang="en-IN" dirty="0" err="1"/>
              <a:t>fumerate</a:t>
            </a:r>
            <a:r>
              <a:rPr lang="en-IN" dirty="0"/>
              <a:t>.</a:t>
            </a:r>
          </a:p>
          <a:p>
            <a:pPr marL="0" indent="0">
              <a:buNone/>
            </a:pPr>
            <a:r>
              <a:rPr lang="en-IN" dirty="0"/>
              <a:t>        Certain phototrophs are not restricted to being phototrophic and under certain </a:t>
            </a:r>
            <a:r>
              <a:rPr lang="en-IN" dirty="0" err="1"/>
              <a:t>circumstances,it</a:t>
            </a:r>
            <a:r>
              <a:rPr lang="en-IN" dirty="0"/>
              <a:t> can grow as a </a:t>
            </a:r>
            <a:r>
              <a:rPr lang="en-IN" dirty="0" err="1"/>
              <a:t>chemotroph.For</a:t>
            </a:r>
            <a:r>
              <a:rPr lang="en-IN" dirty="0"/>
              <a:t> e.g.in absence of </a:t>
            </a:r>
            <a:r>
              <a:rPr lang="en-IN" dirty="0" err="1"/>
              <a:t>oxygen,R.rubrum</a:t>
            </a:r>
            <a:r>
              <a:rPr lang="en-IN" dirty="0"/>
              <a:t> is dependant on light as its source of energy and lives as </a:t>
            </a:r>
            <a:r>
              <a:rPr lang="en-IN" dirty="0" err="1"/>
              <a:t>photoorganotroph</a:t>
            </a:r>
            <a:r>
              <a:rPr lang="en-IN" dirty="0"/>
              <a:t> but in presence of </a:t>
            </a:r>
            <a:r>
              <a:rPr lang="en-IN" dirty="0" err="1"/>
              <a:t>oxygen,it</a:t>
            </a:r>
            <a:r>
              <a:rPr lang="en-IN" dirty="0"/>
              <a:t> can grow in dark as chemoorganotroph.</a:t>
            </a:r>
          </a:p>
        </p:txBody>
      </p:sp>
    </p:spTree>
    <p:extLst>
      <p:ext uri="{BB962C8B-B14F-4D97-AF65-F5344CB8AC3E}">
        <p14:creationId xmlns:p14="http://schemas.microsoft.com/office/powerpoint/2010/main" val="44269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20134-71B3-4987-BF3C-43C86F99625F}"/>
              </a:ext>
            </a:extLst>
          </p:cNvPr>
          <p:cNvSpPr>
            <a:spLocks noGrp="1"/>
          </p:cNvSpPr>
          <p:nvPr>
            <p:ph idx="1"/>
          </p:nvPr>
        </p:nvSpPr>
        <p:spPr/>
        <p:txBody>
          <a:bodyPr/>
          <a:lstStyle/>
          <a:p>
            <a:pPr marL="0" indent="0">
              <a:buNone/>
            </a:pPr>
            <a:r>
              <a:rPr lang="en-IN" dirty="0"/>
              <a:t>Chemotrophs: Among chemotrophic bacteria there are species that use inorganic compds.as their source of electrons(</a:t>
            </a:r>
            <a:r>
              <a:rPr lang="en-IN" dirty="0" err="1"/>
              <a:t>i.e.chemolithotrophs</a:t>
            </a:r>
            <a:r>
              <a:rPr lang="en-IN" dirty="0"/>
              <a:t>) For </a:t>
            </a:r>
            <a:r>
              <a:rPr lang="en-IN" dirty="0" err="1"/>
              <a:t>e.g.bacteria</a:t>
            </a:r>
            <a:r>
              <a:rPr lang="en-IN" dirty="0"/>
              <a:t> of the genus Nitrosomonas use ammonia as their electron </a:t>
            </a:r>
            <a:r>
              <a:rPr lang="en-IN" dirty="0" err="1"/>
              <a:t>source,obtaining</a:t>
            </a:r>
            <a:r>
              <a:rPr lang="en-IN" dirty="0"/>
              <a:t> energy by oxidizing ammonia to nitrite.</a:t>
            </a:r>
          </a:p>
          <a:p>
            <a:pPr marL="0" indent="0">
              <a:buNone/>
            </a:pPr>
            <a:r>
              <a:rPr lang="en-IN" dirty="0"/>
              <a:t>         Many other chemotrophs use organic </a:t>
            </a:r>
            <a:r>
              <a:rPr lang="en-IN" dirty="0" err="1"/>
              <a:t>compds.such</a:t>
            </a:r>
            <a:r>
              <a:rPr lang="en-IN" dirty="0"/>
              <a:t> as sugars and amino acids as electron donor and are chemoorganotrophs.</a:t>
            </a:r>
          </a:p>
          <a:p>
            <a:pPr marL="0" indent="0">
              <a:buNone/>
            </a:pPr>
            <a:r>
              <a:rPr lang="en-IN" dirty="0"/>
              <a:t>           Certain bacteria can grow as either chemolithotrophs or </a:t>
            </a:r>
            <a:r>
              <a:rPr lang="en-IN" dirty="0" err="1"/>
              <a:t>chemoorganotrophs.For</a:t>
            </a:r>
            <a:r>
              <a:rPr lang="en-IN" dirty="0"/>
              <a:t> </a:t>
            </a:r>
            <a:r>
              <a:rPr lang="en-IN" dirty="0" err="1"/>
              <a:t>e.g.Pseudomonas</a:t>
            </a:r>
            <a:r>
              <a:rPr lang="en-IN" dirty="0"/>
              <a:t> </a:t>
            </a:r>
            <a:r>
              <a:rPr lang="en-IN" dirty="0" err="1"/>
              <a:t>pseudoflava</a:t>
            </a:r>
            <a:r>
              <a:rPr lang="en-IN" dirty="0"/>
              <a:t> can use either organic </a:t>
            </a:r>
            <a:r>
              <a:rPr lang="en-IN" dirty="0" err="1"/>
              <a:t>compd.glucose</a:t>
            </a:r>
            <a:r>
              <a:rPr lang="en-IN" dirty="0"/>
              <a:t> or inorganic </a:t>
            </a:r>
            <a:r>
              <a:rPr lang="en-IN" dirty="0" err="1"/>
              <a:t>compd.hydrogen</a:t>
            </a:r>
            <a:r>
              <a:rPr lang="en-IN" dirty="0"/>
              <a:t> as its source of electrons.</a:t>
            </a:r>
          </a:p>
        </p:txBody>
      </p:sp>
    </p:spTree>
    <p:extLst>
      <p:ext uri="{BB962C8B-B14F-4D97-AF65-F5344CB8AC3E}">
        <p14:creationId xmlns:p14="http://schemas.microsoft.com/office/powerpoint/2010/main" val="198558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804FD-3C3E-4762-98EA-9B5B32FE468C}"/>
              </a:ext>
            </a:extLst>
          </p:cNvPr>
          <p:cNvSpPr>
            <a:spLocks noGrp="1"/>
          </p:cNvSpPr>
          <p:nvPr>
            <p:ph idx="1"/>
          </p:nvPr>
        </p:nvSpPr>
        <p:spPr/>
        <p:txBody>
          <a:bodyPr>
            <a:normAutofit lnSpcReduction="10000"/>
          </a:bodyPr>
          <a:lstStyle/>
          <a:p>
            <a:pPr marL="0" indent="0">
              <a:buNone/>
            </a:pPr>
            <a:r>
              <a:rPr lang="en-IN" dirty="0"/>
              <a:t>Autotrophs: They use CO2 as the sole source of </a:t>
            </a:r>
            <a:r>
              <a:rPr lang="en-IN" dirty="0" err="1"/>
              <a:t>carbon.It</a:t>
            </a:r>
            <a:r>
              <a:rPr lang="en-IN" dirty="0"/>
              <a:t> was believed that all chemolithotrophs were </a:t>
            </a:r>
            <a:r>
              <a:rPr lang="en-IN" dirty="0" err="1"/>
              <a:t>autotrophs.this</a:t>
            </a:r>
            <a:r>
              <a:rPr lang="en-IN" dirty="0"/>
              <a:t> is true for most chemolithotrophs but few are now recognised as being </a:t>
            </a:r>
            <a:r>
              <a:rPr lang="en-IN" dirty="0" err="1"/>
              <a:t>chemolithotrophic</a:t>
            </a:r>
            <a:r>
              <a:rPr lang="en-IN" dirty="0"/>
              <a:t> heterotrophs </a:t>
            </a:r>
            <a:r>
              <a:rPr lang="en-IN" dirty="0" err="1"/>
              <a:t>i.e.mixotrophs</a:t>
            </a:r>
            <a:r>
              <a:rPr lang="en-IN" dirty="0"/>
              <a:t> they obtain energy by utilizing inorganic compds.as electron donor but obtain most of their carbon from organic compds.e.g.is </a:t>
            </a:r>
            <a:r>
              <a:rPr lang="en-IN" dirty="0" err="1"/>
              <a:t>Desulfovibrio</a:t>
            </a:r>
            <a:r>
              <a:rPr lang="en-IN" dirty="0"/>
              <a:t> </a:t>
            </a:r>
            <a:r>
              <a:rPr lang="en-IN" dirty="0" err="1"/>
              <a:t>desulfuricans</a:t>
            </a:r>
            <a:r>
              <a:rPr lang="en-IN" dirty="0"/>
              <a:t>.</a:t>
            </a:r>
          </a:p>
          <a:p>
            <a:pPr marL="0" indent="0">
              <a:buNone/>
            </a:pPr>
            <a:r>
              <a:rPr lang="en-IN" dirty="0"/>
              <a:t>         Some autotrophs are facultative autotrophs </a:t>
            </a:r>
            <a:r>
              <a:rPr lang="en-IN" dirty="0" err="1"/>
              <a:t>i.e.they</a:t>
            </a:r>
            <a:r>
              <a:rPr lang="en-IN" dirty="0"/>
              <a:t> can either live as </a:t>
            </a:r>
            <a:r>
              <a:rPr lang="en-IN" dirty="0" err="1"/>
              <a:t>autotrophs,deriving</a:t>
            </a:r>
            <a:r>
              <a:rPr lang="en-IN" dirty="0"/>
              <a:t> their carbon from CO2 or they can live as </a:t>
            </a:r>
            <a:r>
              <a:rPr lang="en-IN" dirty="0" err="1"/>
              <a:t>heterotrophs,deriving</a:t>
            </a:r>
            <a:r>
              <a:rPr lang="en-IN" dirty="0"/>
              <a:t> carbon from organic </a:t>
            </a:r>
            <a:r>
              <a:rPr lang="en-IN" dirty="0" err="1"/>
              <a:t>compds.e.g.Pseudomonas</a:t>
            </a:r>
            <a:r>
              <a:rPr lang="en-IN" dirty="0"/>
              <a:t> </a:t>
            </a:r>
            <a:r>
              <a:rPr lang="en-IN" dirty="0" err="1"/>
              <a:t>pseudoflava</a:t>
            </a:r>
            <a:r>
              <a:rPr lang="en-IN" dirty="0"/>
              <a:t>. It can live as heterotroph using glucose as source of carbon and energy but if hydrogen is provided as electron </a:t>
            </a:r>
            <a:r>
              <a:rPr lang="en-IN" dirty="0" err="1"/>
              <a:t>source,then</a:t>
            </a:r>
            <a:r>
              <a:rPr lang="en-IN" dirty="0"/>
              <a:t> it can use CO2 as its sole carbon source and can grow as autotroph.</a:t>
            </a:r>
          </a:p>
        </p:txBody>
      </p:sp>
    </p:spTree>
    <p:extLst>
      <p:ext uri="{BB962C8B-B14F-4D97-AF65-F5344CB8AC3E}">
        <p14:creationId xmlns:p14="http://schemas.microsoft.com/office/powerpoint/2010/main" val="519990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8D7A6-8653-4C62-B3C1-F3134F8CA10B}"/>
              </a:ext>
            </a:extLst>
          </p:cNvPr>
          <p:cNvSpPr>
            <a:spLocks noGrp="1"/>
          </p:cNvSpPr>
          <p:nvPr>
            <p:ph idx="1"/>
          </p:nvPr>
        </p:nvSpPr>
        <p:spPr/>
        <p:txBody>
          <a:bodyPr>
            <a:normAutofit fontScale="92500" lnSpcReduction="10000"/>
          </a:bodyPr>
          <a:lstStyle/>
          <a:p>
            <a:pPr marL="0" indent="0">
              <a:buNone/>
            </a:pPr>
            <a:r>
              <a:rPr lang="en-IN" dirty="0"/>
              <a:t>Heterotrophs: These bacteria have been studied more extensively as they are of immediate concern to us because almost all human pathogens are </a:t>
            </a:r>
            <a:r>
              <a:rPr lang="en-IN" dirty="0" err="1"/>
              <a:t>heterotrophs.e.g.E.coli</a:t>
            </a:r>
            <a:r>
              <a:rPr lang="en-IN" dirty="0"/>
              <a:t> and Lactobacilli however E.coli has much simpler nutritional requirements while Lactobacilli require specific nutrients like vitamins and other growth promoting sub. And so are called fastidious heterotrophs.</a:t>
            </a:r>
          </a:p>
          <a:p>
            <a:pPr marL="0" indent="0">
              <a:buNone/>
            </a:pPr>
            <a:r>
              <a:rPr lang="en-IN" dirty="0"/>
              <a:t>Obligate </a:t>
            </a:r>
            <a:r>
              <a:rPr lang="en-IN" dirty="0" err="1"/>
              <a:t>parasites:These</a:t>
            </a:r>
            <a:r>
              <a:rPr lang="en-IN" dirty="0"/>
              <a:t> bacteria have not yet been successfully cultivated on artificial media as their nutritional requirements are not properly </a:t>
            </a:r>
            <a:r>
              <a:rPr lang="en-IN" dirty="0" err="1"/>
              <a:t>understood.At</a:t>
            </a:r>
            <a:r>
              <a:rPr lang="en-IN" dirty="0"/>
              <a:t> present they are cultivated only in association with a living host which in a sense serves as a </a:t>
            </a:r>
            <a:r>
              <a:rPr lang="en-IN" dirty="0" err="1"/>
              <a:t>medium.Examples</a:t>
            </a:r>
            <a:r>
              <a:rPr lang="en-IN" dirty="0"/>
              <a:t> include Mycobacterium leprae causing </a:t>
            </a:r>
            <a:r>
              <a:rPr lang="en-IN" dirty="0" err="1"/>
              <a:t>leprosy.then</a:t>
            </a:r>
            <a:r>
              <a:rPr lang="en-IN" dirty="0"/>
              <a:t> </a:t>
            </a:r>
            <a:r>
              <a:rPr lang="en-IN" dirty="0" err="1"/>
              <a:t>spirochaete</a:t>
            </a:r>
            <a:r>
              <a:rPr lang="en-IN" dirty="0"/>
              <a:t> lie Treponema pallidum causing syphilis. Other e.g. include </a:t>
            </a:r>
            <a:r>
              <a:rPr lang="en-IN" dirty="0" err="1"/>
              <a:t>Rickettsias</a:t>
            </a:r>
            <a:r>
              <a:rPr lang="en-IN" dirty="0"/>
              <a:t> and </a:t>
            </a:r>
            <a:r>
              <a:rPr lang="en-IN" dirty="0" err="1"/>
              <a:t>Chlamydias</a:t>
            </a:r>
            <a:r>
              <a:rPr lang="en-IN" dirty="0"/>
              <a:t>.</a:t>
            </a:r>
          </a:p>
        </p:txBody>
      </p:sp>
    </p:spTree>
    <p:extLst>
      <p:ext uri="{BB962C8B-B14F-4D97-AF65-F5344CB8AC3E}">
        <p14:creationId xmlns:p14="http://schemas.microsoft.com/office/powerpoint/2010/main" val="147307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9347-9D71-4167-8044-F7136E7F179E}"/>
              </a:ext>
            </a:extLst>
          </p:cNvPr>
          <p:cNvSpPr>
            <a:spLocks noGrp="1"/>
          </p:cNvSpPr>
          <p:nvPr>
            <p:ph type="title"/>
          </p:nvPr>
        </p:nvSpPr>
        <p:spPr/>
        <p:txBody>
          <a:bodyPr/>
          <a:lstStyle/>
          <a:p>
            <a:r>
              <a:rPr lang="en-IN" dirty="0"/>
              <a:t>Preservation of pure cultures.</a:t>
            </a:r>
          </a:p>
        </p:txBody>
      </p:sp>
      <p:sp>
        <p:nvSpPr>
          <p:cNvPr id="3" name="Content Placeholder 2">
            <a:extLst>
              <a:ext uri="{FF2B5EF4-FFF2-40B4-BE49-F238E27FC236}">
                <a16:creationId xmlns:a16="http://schemas.microsoft.com/office/drawing/2014/main" id="{269A4D14-5703-41E1-9E3F-7C2F30EB4103}"/>
              </a:ext>
            </a:extLst>
          </p:cNvPr>
          <p:cNvSpPr>
            <a:spLocks noGrp="1"/>
          </p:cNvSpPr>
          <p:nvPr>
            <p:ph idx="1"/>
          </p:nvPr>
        </p:nvSpPr>
        <p:spPr/>
        <p:txBody>
          <a:bodyPr>
            <a:normAutofit fontScale="92500" lnSpcReduction="20000"/>
          </a:bodyPr>
          <a:lstStyle/>
          <a:p>
            <a:pPr marL="0" indent="0">
              <a:buNone/>
            </a:pPr>
            <a:r>
              <a:rPr lang="en-IN" dirty="0"/>
              <a:t>There are several methods of preservation.</a:t>
            </a:r>
          </a:p>
          <a:p>
            <a:pPr marL="514350" indent="-514350">
              <a:buAutoNum type="arabicParenR"/>
            </a:pPr>
            <a:r>
              <a:rPr lang="en-IN" dirty="0"/>
              <a:t>Periodic transfer to fresh media: The temperature and the type of medium selected should support a slow rather than rapid rate of </a:t>
            </a:r>
            <a:r>
              <a:rPr lang="en-IN" dirty="0" err="1"/>
              <a:t>growth,so</a:t>
            </a:r>
            <a:r>
              <a:rPr lang="en-IN" dirty="0"/>
              <a:t> that the time interval between transfers can be as long as </a:t>
            </a:r>
            <a:r>
              <a:rPr lang="en-IN" dirty="0" err="1"/>
              <a:t>possible.many</a:t>
            </a:r>
            <a:r>
              <a:rPr lang="en-IN" dirty="0"/>
              <a:t> organisms can remain viable for several months in refrigerator even on nutrient agar </a:t>
            </a:r>
            <a:r>
              <a:rPr lang="en-IN" dirty="0" err="1"/>
              <a:t>however,the</a:t>
            </a:r>
            <a:r>
              <a:rPr lang="en-IN" dirty="0"/>
              <a:t> disadvantage is method fails to prevent changes in character of a strain.</a:t>
            </a:r>
          </a:p>
          <a:p>
            <a:pPr marL="514350" indent="-514350">
              <a:buAutoNum type="arabicParenR"/>
            </a:pPr>
            <a:r>
              <a:rPr lang="en-IN" dirty="0"/>
              <a:t>By overlaying cultures with mineral oil: Many bacteria can be successfully preserved by covering the growth on agar slant with sterile mineral </a:t>
            </a:r>
            <a:r>
              <a:rPr lang="en-IN" dirty="0" err="1"/>
              <a:t>oil.The</a:t>
            </a:r>
            <a:r>
              <a:rPr lang="en-IN" dirty="0"/>
              <a:t> oil must cover the slant </a:t>
            </a:r>
            <a:r>
              <a:rPr lang="en-IN" dirty="0" err="1"/>
              <a:t>completely.The</a:t>
            </a:r>
            <a:r>
              <a:rPr lang="en-IN" dirty="0"/>
              <a:t> method has an advantage that one can remove some of the growth under the oil and inoculate a fresh medium and still preserve the original </a:t>
            </a:r>
            <a:r>
              <a:rPr lang="en-IN" dirty="0" err="1"/>
              <a:t>culture.however,changes</a:t>
            </a:r>
            <a:r>
              <a:rPr lang="en-IN" dirty="0"/>
              <a:t> in the characters of strain is still the problem,</a:t>
            </a:r>
          </a:p>
        </p:txBody>
      </p:sp>
    </p:spTree>
    <p:extLst>
      <p:ext uri="{BB962C8B-B14F-4D97-AF65-F5344CB8AC3E}">
        <p14:creationId xmlns:p14="http://schemas.microsoft.com/office/powerpoint/2010/main" val="257436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F6E5B-E5F9-4037-B38E-DCCC3330AC56}"/>
              </a:ext>
            </a:extLst>
          </p:cNvPr>
          <p:cNvSpPr>
            <a:spLocks noGrp="1"/>
          </p:cNvSpPr>
          <p:nvPr>
            <p:ph idx="1"/>
          </p:nvPr>
        </p:nvSpPr>
        <p:spPr/>
        <p:txBody>
          <a:bodyPr>
            <a:normAutofit fontScale="85000" lnSpcReduction="20000"/>
          </a:bodyPr>
          <a:lstStyle/>
          <a:p>
            <a:pPr marL="0" indent="0">
              <a:buNone/>
            </a:pPr>
            <a:r>
              <a:rPr lang="en-IN" dirty="0"/>
              <a:t>3) </a:t>
            </a:r>
            <a:r>
              <a:rPr lang="en-IN" dirty="0" err="1"/>
              <a:t>Lyophillization</a:t>
            </a:r>
            <a:r>
              <a:rPr lang="en-IN" dirty="0"/>
              <a:t> or Freeze-drying: Many bacteria die if cultures are allowed to become dry however this method can preserve many kinds of bacteria which would be killed by ordinary drying. In this </a:t>
            </a:r>
            <a:r>
              <a:rPr lang="en-IN" dirty="0" err="1"/>
              <a:t>method,a</a:t>
            </a:r>
            <a:r>
              <a:rPr lang="en-IN" dirty="0"/>
              <a:t> dense cell suspension is placed in small vials and frozen at -60 to -80C The vials are then connected to a high vacuum </a:t>
            </a:r>
            <a:r>
              <a:rPr lang="en-IN" dirty="0" err="1"/>
              <a:t>line.The</a:t>
            </a:r>
            <a:r>
              <a:rPr lang="en-IN" dirty="0"/>
              <a:t> ice present in frozen suspension sublimes under vacuum </a:t>
            </a:r>
            <a:r>
              <a:rPr lang="en-IN" dirty="0" err="1"/>
              <a:t>i.e.evaporates</a:t>
            </a:r>
            <a:r>
              <a:rPr lang="en-IN" dirty="0"/>
              <a:t> without first going through liquid water phase. This results in dehydration of bacteria. The vials are then sealed off under vacuum and stored in refrigerator. Many species can be preserved by this method for more than 30 years.</a:t>
            </a:r>
          </a:p>
          <a:p>
            <a:pPr marL="0" indent="0">
              <a:buNone/>
            </a:pPr>
            <a:r>
              <a:rPr lang="en-IN" dirty="0"/>
              <a:t>4)Storage at low temperature: In this </a:t>
            </a:r>
            <a:r>
              <a:rPr lang="en-IN" dirty="0" err="1"/>
              <a:t>method,a</a:t>
            </a:r>
            <a:r>
              <a:rPr lang="en-IN" dirty="0"/>
              <a:t> dense cell suspension is prepared in a medium containing cryoprotective agent such as glycerol or dimethyl sulfoxide(DMSO) This will prevent cell damage due to ice crystal formation The cell suspension is sealed into small vials and frozen at -150C The vials are then stored in liquid nitrogen refrigerator</a:t>
            </a:r>
          </a:p>
          <a:p>
            <a:pPr marL="0" indent="0">
              <a:buNone/>
            </a:pPr>
            <a:r>
              <a:rPr lang="en-IN" dirty="0"/>
              <a:t>            However the method is relatively expensive due to </a:t>
            </a:r>
            <a:r>
              <a:rPr lang="en-IN"/>
              <a:t>liquid nitrogen .</a:t>
            </a:r>
            <a:endParaRPr lang="en-IN" dirty="0"/>
          </a:p>
        </p:txBody>
      </p:sp>
    </p:spTree>
    <p:extLst>
      <p:ext uri="{BB962C8B-B14F-4D97-AF65-F5344CB8AC3E}">
        <p14:creationId xmlns:p14="http://schemas.microsoft.com/office/powerpoint/2010/main" val="245352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2983-18FD-4B3B-A88D-5BDA05888F3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AF406D7-23A1-4A7C-8A05-BF646512EE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5852" y="1825625"/>
            <a:ext cx="4300295" cy="4351338"/>
          </a:xfrm>
        </p:spPr>
      </p:pic>
    </p:spTree>
    <p:extLst>
      <p:ext uri="{BB962C8B-B14F-4D97-AF65-F5344CB8AC3E}">
        <p14:creationId xmlns:p14="http://schemas.microsoft.com/office/powerpoint/2010/main" val="278352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2861-790E-4561-8941-9CE6169827A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3B64463-3054-42BD-8360-1ECBFE0B77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28" y="1825625"/>
            <a:ext cx="3657543" cy="4351338"/>
          </a:xfrm>
        </p:spPr>
      </p:pic>
    </p:spTree>
    <p:extLst>
      <p:ext uri="{BB962C8B-B14F-4D97-AF65-F5344CB8AC3E}">
        <p14:creationId xmlns:p14="http://schemas.microsoft.com/office/powerpoint/2010/main" val="4222088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D4A9-6E20-477B-BBC4-5E1AA5EC08F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35CFFA9-3DF1-475B-8A5B-B3A7F94306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892" y="1555262"/>
            <a:ext cx="7229231" cy="5212861"/>
          </a:xfrm>
        </p:spPr>
      </p:pic>
    </p:spTree>
    <p:extLst>
      <p:ext uri="{BB962C8B-B14F-4D97-AF65-F5344CB8AC3E}">
        <p14:creationId xmlns:p14="http://schemas.microsoft.com/office/powerpoint/2010/main" val="260117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B8067-4939-4E6E-83CA-2797C9E10DD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856A5E7-8C56-486A-9432-F63A96933EBE}"/>
              </a:ext>
            </a:extLst>
          </p:cNvPr>
          <p:cNvSpPr>
            <a:spLocks noGrp="1"/>
          </p:cNvSpPr>
          <p:nvPr>
            <p:ph idx="1"/>
          </p:nvPr>
        </p:nvSpPr>
        <p:spPr/>
        <p:txBody>
          <a:bodyPr>
            <a:normAutofit lnSpcReduction="10000"/>
          </a:bodyPr>
          <a:lstStyle/>
          <a:p>
            <a:r>
              <a:rPr lang="en-IN" dirty="0"/>
              <a:t>All organisms require nitrogen for cell </a:t>
            </a:r>
            <a:r>
              <a:rPr lang="en-IN" dirty="0" err="1"/>
              <a:t>components.Bacteria</a:t>
            </a:r>
            <a:r>
              <a:rPr lang="en-IN" dirty="0"/>
              <a:t> are extremely versatile in a sense that some can use atmospheric </a:t>
            </a:r>
            <a:r>
              <a:rPr lang="en-IN" dirty="0" err="1"/>
              <a:t>nitrogen,others</a:t>
            </a:r>
            <a:r>
              <a:rPr lang="en-IN" dirty="0"/>
              <a:t> depend on inorganic nitrogen compounds like </a:t>
            </a:r>
            <a:r>
              <a:rPr lang="en-IN" dirty="0" err="1"/>
              <a:t>nitrates,nitrites</a:t>
            </a:r>
            <a:r>
              <a:rPr lang="en-IN" dirty="0"/>
              <a:t> or ammonium salts and still others derive nitrogen from organic </a:t>
            </a:r>
            <a:r>
              <a:rPr lang="en-IN" dirty="0" err="1"/>
              <a:t>compds.like</a:t>
            </a:r>
            <a:r>
              <a:rPr lang="en-IN" dirty="0"/>
              <a:t> amino acids.</a:t>
            </a:r>
          </a:p>
          <a:p>
            <a:r>
              <a:rPr lang="en-IN" dirty="0"/>
              <a:t>All organisms require </a:t>
            </a:r>
            <a:r>
              <a:rPr lang="en-IN" dirty="0" err="1"/>
              <a:t>Oxugen,sulfur</a:t>
            </a:r>
            <a:r>
              <a:rPr lang="en-IN" dirty="0"/>
              <a:t> and phosphorus to synthesize cellular </a:t>
            </a:r>
            <a:r>
              <a:rPr lang="en-IN" dirty="0" err="1"/>
              <a:t>components.oxygen</a:t>
            </a:r>
            <a:r>
              <a:rPr lang="en-IN" dirty="0"/>
              <a:t> is provided mainly in form of </a:t>
            </a:r>
            <a:r>
              <a:rPr lang="en-IN" dirty="0" err="1"/>
              <a:t>water.sulfur</a:t>
            </a:r>
            <a:r>
              <a:rPr lang="en-IN" dirty="0"/>
              <a:t> is needed for making certain amino acids like </a:t>
            </a:r>
            <a:r>
              <a:rPr lang="en-IN" dirty="0" err="1"/>
              <a:t>cysteine,methionine.bacteria</a:t>
            </a:r>
            <a:r>
              <a:rPr lang="en-IN" dirty="0"/>
              <a:t> utilize </a:t>
            </a:r>
            <a:r>
              <a:rPr lang="en-IN" dirty="0" err="1"/>
              <a:t>organic,inorganic</a:t>
            </a:r>
            <a:r>
              <a:rPr lang="en-IN" dirty="0"/>
              <a:t> or elemental </a:t>
            </a:r>
            <a:r>
              <a:rPr lang="en-IN" dirty="0" err="1"/>
              <a:t>sulfur</a:t>
            </a:r>
            <a:r>
              <a:rPr lang="en-IN" dirty="0"/>
              <a:t>. Phosphorus is supplied in form of phosphates which is essential component of nucleic </a:t>
            </a:r>
            <a:r>
              <a:rPr lang="en-IN" dirty="0" err="1"/>
              <a:t>acids,phospholipids</a:t>
            </a:r>
            <a:r>
              <a:rPr lang="en-IN" dirty="0"/>
              <a:t> and teichoic acids.</a:t>
            </a:r>
          </a:p>
        </p:txBody>
      </p:sp>
    </p:spTree>
    <p:extLst>
      <p:ext uri="{BB962C8B-B14F-4D97-AF65-F5344CB8AC3E}">
        <p14:creationId xmlns:p14="http://schemas.microsoft.com/office/powerpoint/2010/main" val="255525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2D93-5778-4A7C-A201-EB98AB5462B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C6D45D8-ED17-482B-BCAE-BCE364CAEF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8431" y="1809994"/>
            <a:ext cx="5165969" cy="4739298"/>
          </a:xfrm>
        </p:spPr>
      </p:pic>
    </p:spTree>
    <p:extLst>
      <p:ext uri="{BB962C8B-B14F-4D97-AF65-F5344CB8AC3E}">
        <p14:creationId xmlns:p14="http://schemas.microsoft.com/office/powerpoint/2010/main" val="160265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70D50-A4B9-4D5D-8813-F58AC0397EA5}"/>
              </a:ext>
            </a:extLst>
          </p:cNvPr>
          <p:cNvSpPr>
            <a:spLocks noGrp="1"/>
          </p:cNvSpPr>
          <p:nvPr>
            <p:ph idx="1"/>
          </p:nvPr>
        </p:nvSpPr>
        <p:spPr/>
        <p:txBody>
          <a:bodyPr/>
          <a:lstStyle/>
          <a:p>
            <a:pPr marL="0" indent="0">
              <a:buNone/>
            </a:pPr>
            <a:endParaRPr lang="en-IN" dirty="0"/>
          </a:p>
        </p:txBody>
      </p:sp>
    </p:spTree>
    <p:extLst>
      <p:ext uri="{BB962C8B-B14F-4D97-AF65-F5344CB8AC3E}">
        <p14:creationId xmlns:p14="http://schemas.microsoft.com/office/powerpoint/2010/main" val="44755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63E9-CFBC-4069-B4E2-3AB1BF06985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6C89CA8-88BA-439E-B354-AB1E1CB39B0B}"/>
              </a:ext>
            </a:extLst>
          </p:cNvPr>
          <p:cNvSpPr>
            <a:spLocks noGrp="1"/>
          </p:cNvSpPr>
          <p:nvPr>
            <p:ph idx="1"/>
          </p:nvPr>
        </p:nvSpPr>
        <p:spPr/>
        <p:txBody>
          <a:bodyPr>
            <a:normAutofit fontScale="92500"/>
          </a:bodyPr>
          <a:lstStyle/>
          <a:p>
            <a:r>
              <a:rPr lang="en-IN"/>
              <a:t>All </a:t>
            </a:r>
            <a:r>
              <a:rPr lang="en-IN" dirty="0"/>
              <a:t>organisms require metal ions such as </a:t>
            </a:r>
            <a:r>
              <a:rPr lang="en-IN" dirty="0" err="1"/>
              <a:t>potassium,calcium,magnesium</a:t>
            </a:r>
            <a:r>
              <a:rPr lang="en-IN" dirty="0"/>
              <a:t> and ferrous for the </a:t>
            </a:r>
            <a:r>
              <a:rPr lang="en-IN" dirty="0" err="1"/>
              <a:t>growth.other</a:t>
            </a:r>
            <a:r>
              <a:rPr lang="en-IN" dirty="0"/>
              <a:t> metal ions like </a:t>
            </a:r>
            <a:r>
              <a:rPr lang="en-IN" dirty="0" err="1"/>
              <a:t>Zn,Cu,Mn,Mo,Ni</a:t>
            </a:r>
            <a:r>
              <a:rPr lang="en-IN" dirty="0"/>
              <a:t> are required but in less amount and they are called trace elements.</a:t>
            </a:r>
          </a:p>
          <a:p>
            <a:r>
              <a:rPr lang="en-IN" dirty="0"/>
              <a:t>All organisms require vitamins and vitamin like </a:t>
            </a:r>
            <a:r>
              <a:rPr lang="en-IN" dirty="0" err="1"/>
              <a:t>compds.some</a:t>
            </a:r>
            <a:r>
              <a:rPr lang="en-IN" dirty="0"/>
              <a:t> are capable of synthesizing their entire requirements of vitamins from other compds.in culture medium but others can not do so and will not grow unless required vitamins are supplied to them.</a:t>
            </a:r>
          </a:p>
          <a:p>
            <a:r>
              <a:rPr lang="en-IN" dirty="0"/>
              <a:t>All living organisms require water and in case of </a:t>
            </a:r>
            <a:r>
              <a:rPr lang="en-IN" dirty="0" err="1"/>
              <a:t>bacteria,all</a:t>
            </a:r>
            <a:r>
              <a:rPr lang="en-IN" dirty="0"/>
              <a:t> nutrients must be in aqueous solution before they can enter the </a:t>
            </a:r>
            <a:r>
              <a:rPr lang="en-IN" dirty="0" err="1"/>
              <a:t>cells.moreover</a:t>
            </a:r>
            <a:r>
              <a:rPr lang="en-IN" dirty="0"/>
              <a:t> high specific heat of water provides resistance to sudden </a:t>
            </a:r>
            <a:r>
              <a:rPr lang="en-IN" dirty="0" err="1"/>
              <a:t>temp.changes</a:t>
            </a:r>
            <a:r>
              <a:rPr lang="en-IN" dirty="0"/>
              <a:t> in envt.it is also required for hydrolytic reactions carried out by a cell.</a:t>
            </a:r>
          </a:p>
        </p:txBody>
      </p:sp>
    </p:spTree>
    <p:extLst>
      <p:ext uri="{BB962C8B-B14F-4D97-AF65-F5344CB8AC3E}">
        <p14:creationId xmlns:p14="http://schemas.microsoft.com/office/powerpoint/2010/main" val="287530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2DDC-65B0-44C5-B13F-BC27D4B12792}"/>
              </a:ext>
            </a:extLst>
          </p:cNvPr>
          <p:cNvSpPr>
            <a:spLocks noGrp="1"/>
          </p:cNvSpPr>
          <p:nvPr>
            <p:ph type="title"/>
          </p:nvPr>
        </p:nvSpPr>
        <p:spPr>
          <a:xfrm>
            <a:off x="838200" y="365125"/>
            <a:ext cx="10515600" cy="797850"/>
          </a:xfrm>
        </p:spPr>
        <p:txBody>
          <a:bodyPr/>
          <a:lstStyle/>
          <a:p>
            <a:r>
              <a:rPr lang="en-IN" dirty="0"/>
              <a:t>Common ingredients of culture media.</a:t>
            </a:r>
          </a:p>
        </p:txBody>
      </p:sp>
      <p:sp>
        <p:nvSpPr>
          <p:cNvPr id="3" name="Content Placeholder 2">
            <a:extLst>
              <a:ext uri="{FF2B5EF4-FFF2-40B4-BE49-F238E27FC236}">
                <a16:creationId xmlns:a16="http://schemas.microsoft.com/office/drawing/2014/main" id="{5657D642-91C3-43DD-89D2-7E0741060D50}"/>
              </a:ext>
            </a:extLst>
          </p:cNvPr>
          <p:cNvSpPr>
            <a:spLocks noGrp="1"/>
          </p:cNvSpPr>
          <p:nvPr>
            <p:ph idx="1"/>
          </p:nvPr>
        </p:nvSpPr>
        <p:spPr>
          <a:xfrm>
            <a:off x="838200" y="1278384"/>
            <a:ext cx="10515600" cy="5388746"/>
          </a:xfrm>
        </p:spPr>
        <p:txBody>
          <a:bodyPr>
            <a:normAutofit lnSpcReduction="10000"/>
          </a:bodyPr>
          <a:lstStyle/>
          <a:p>
            <a:pPr marL="514350" indent="-514350">
              <a:buAutoNum type="arabicParenR"/>
            </a:pPr>
            <a:r>
              <a:rPr lang="en-IN" dirty="0"/>
              <a:t>Peptone: It is an intermediate product of protein hydrolysis </a:t>
            </a:r>
            <a:r>
              <a:rPr lang="en-IN" dirty="0" err="1"/>
              <a:t>i.e.protein</a:t>
            </a:r>
            <a:r>
              <a:rPr lang="en-IN" dirty="0"/>
              <a:t>-proteose peptone-peptone-peptides-</a:t>
            </a:r>
            <a:r>
              <a:rPr lang="en-IN" dirty="0" err="1"/>
              <a:t>aminoacids</a:t>
            </a:r>
            <a:r>
              <a:rPr lang="en-IN" dirty="0"/>
              <a:t>.</a:t>
            </a:r>
          </a:p>
          <a:p>
            <a:pPr marL="0" indent="0">
              <a:buNone/>
            </a:pPr>
            <a:r>
              <a:rPr lang="en-IN" dirty="0"/>
              <a:t>              The whole protein such as casein is normally not attacked by bacteria when it is incorporated in a medium as the only source of nitrogen as it is believed to be too large to enter a cell but if a trace of peptone is added to </a:t>
            </a:r>
            <a:r>
              <a:rPr lang="en-IN" dirty="0" err="1"/>
              <a:t>medium,it</a:t>
            </a:r>
            <a:r>
              <a:rPr lang="en-IN" dirty="0"/>
              <a:t> will enter a cell and stimulate production of extracellular proteolytic enzymes which attack the whole protein. The most </a:t>
            </a:r>
            <a:r>
              <a:rPr lang="en-IN" dirty="0" err="1"/>
              <a:t>imp.function</a:t>
            </a:r>
            <a:r>
              <a:rPr lang="en-IN" dirty="0"/>
              <a:t> of peptone is to provide nitrogen source and they are also excellent buffers.</a:t>
            </a:r>
          </a:p>
          <a:p>
            <a:pPr marL="0" indent="0">
              <a:buNone/>
            </a:pPr>
            <a:r>
              <a:rPr lang="en-IN" dirty="0"/>
              <a:t>2)Yeast extract: It is prepared by extracting autolysed yeast cells with water and evaporating the liquid to dryness.</a:t>
            </a:r>
          </a:p>
          <a:p>
            <a:pPr marL="0" indent="0">
              <a:buNone/>
            </a:pPr>
            <a:r>
              <a:rPr lang="en-IN" dirty="0"/>
              <a:t>                It is an excellent source of B group of vitamins and superior to meat extract in most culture media.</a:t>
            </a:r>
          </a:p>
          <a:p>
            <a:pPr marL="0" indent="0">
              <a:buNone/>
            </a:pPr>
            <a:endParaRPr lang="en-IN" dirty="0"/>
          </a:p>
        </p:txBody>
      </p:sp>
    </p:spTree>
    <p:extLst>
      <p:ext uri="{BB962C8B-B14F-4D97-AF65-F5344CB8AC3E}">
        <p14:creationId xmlns:p14="http://schemas.microsoft.com/office/powerpoint/2010/main" val="200548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35D91E-C694-4D5C-8F41-E3FCFACB18D8}"/>
              </a:ext>
            </a:extLst>
          </p:cNvPr>
          <p:cNvSpPr>
            <a:spLocks noGrp="1"/>
          </p:cNvSpPr>
          <p:nvPr>
            <p:ph idx="1"/>
          </p:nvPr>
        </p:nvSpPr>
        <p:spPr>
          <a:xfrm>
            <a:off x="838200" y="727969"/>
            <a:ext cx="10515600" cy="6232123"/>
          </a:xfrm>
        </p:spPr>
        <p:txBody>
          <a:bodyPr>
            <a:normAutofit fontScale="92500"/>
          </a:bodyPr>
          <a:lstStyle/>
          <a:p>
            <a:pPr marL="0" indent="0">
              <a:buNone/>
            </a:pPr>
            <a:r>
              <a:rPr lang="en-IN" dirty="0"/>
              <a:t>3)Meat/Beef extract: It is prepared by cutting </a:t>
            </a:r>
            <a:r>
              <a:rPr lang="en-IN" dirty="0" err="1"/>
              <a:t>fresh,lean</a:t>
            </a:r>
            <a:r>
              <a:rPr lang="en-IN" dirty="0"/>
              <a:t> beef into pieces and place them in a vessel in appropriate amt. of water and heat it for several </a:t>
            </a:r>
            <a:r>
              <a:rPr lang="en-IN" dirty="0" err="1"/>
              <a:t>hrs.the</a:t>
            </a:r>
            <a:r>
              <a:rPr lang="en-IN" dirty="0"/>
              <a:t> liquid portion is poured off and solid material is subjected to gentle pressure to separate remaining </a:t>
            </a:r>
            <a:r>
              <a:rPr lang="en-IN" dirty="0" err="1"/>
              <a:t>liquid.the</a:t>
            </a:r>
            <a:r>
              <a:rPr lang="en-IN" dirty="0"/>
              <a:t> extract is called beef extract.</a:t>
            </a:r>
          </a:p>
          <a:p>
            <a:pPr marL="0" indent="0">
              <a:buNone/>
            </a:pPr>
            <a:r>
              <a:rPr lang="en-IN" dirty="0"/>
              <a:t>             It is added to media to supply substances that stimulate bacterial </a:t>
            </a:r>
            <a:r>
              <a:rPr lang="en-IN" dirty="0" err="1"/>
              <a:t>activity.It</a:t>
            </a:r>
            <a:r>
              <a:rPr lang="en-IN" dirty="0"/>
              <a:t> contains water soluble substances of animal tissues which include </a:t>
            </a:r>
            <a:r>
              <a:rPr lang="en-IN" dirty="0" err="1"/>
              <a:t>carbohydrates,organic</a:t>
            </a:r>
            <a:r>
              <a:rPr lang="en-IN" dirty="0"/>
              <a:t> nitrogen </a:t>
            </a:r>
            <a:r>
              <a:rPr lang="en-IN" dirty="0" err="1"/>
              <a:t>compds</a:t>
            </a:r>
            <a:r>
              <a:rPr lang="en-IN" dirty="0"/>
              <a:t>.,water soluble vitamins and salts.</a:t>
            </a:r>
          </a:p>
          <a:p>
            <a:pPr marL="0" indent="0">
              <a:buNone/>
            </a:pPr>
            <a:r>
              <a:rPr lang="en-IN" dirty="0"/>
              <a:t>4)</a:t>
            </a:r>
            <a:r>
              <a:rPr lang="en-IN" dirty="0" err="1"/>
              <a:t>Nacl</a:t>
            </a:r>
            <a:r>
              <a:rPr lang="en-IN" dirty="0"/>
              <a:t>: Although it is not necessary for </a:t>
            </a:r>
            <a:r>
              <a:rPr lang="en-IN" dirty="0" err="1"/>
              <a:t>growth,it</a:t>
            </a:r>
            <a:r>
              <a:rPr lang="en-IN" dirty="0"/>
              <a:t> is commonly added to culture media to maintain osmotic balance.</a:t>
            </a:r>
          </a:p>
          <a:p>
            <a:pPr marL="0" indent="0">
              <a:buNone/>
            </a:pPr>
            <a:r>
              <a:rPr lang="en-IN" dirty="0"/>
              <a:t>5)Agar: It is the dried mucilaginous </a:t>
            </a:r>
            <a:r>
              <a:rPr lang="en-IN" dirty="0" err="1"/>
              <a:t>sub.extracted</a:t>
            </a:r>
            <a:r>
              <a:rPr lang="en-IN" dirty="0"/>
              <a:t> from </a:t>
            </a:r>
            <a:r>
              <a:rPr lang="en-IN" dirty="0" err="1"/>
              <a:t>Gelidium</a:t>
            </a:r>
            <a:r>
              <a:rPr lang="en-IN" dirty="0"/>
              <a:t> corneum and related </a:t>
            </a:r>
            <a:r>
              <a:rPr lang="en-IN" dirty="0" err="1"/>
              <a:t>algae.It</a:t>
            </a:r>
            <a:r>
              <a:rPr lang="en-IN" dirty="0"/>
              <a:t> is used as a solidifying agent It melts at a very high temp. and gels at low temp.it is not considered as a source of nutrients.</a:t>
            </a:r>
          </a:p>
          <a:p>
            <a:pPr marL="0" indent="0">
              <a:buNone/>
            </a:pPr>
            <a:r>
              <a:rPr lang="en-IN" dirty="0"/>
              <a:t>6)Inorganic </a:t>
            </a:r>
            <a:r>
              <a:rPr lang="en-IN" dirty="0" err="1"/>
              <a:t>requirements:This</a:t>
            </a:r>
            <a:r>
              <a:rPr lang="en-IN" dirty="0"/>
              <a:t> includes </a:t>
            </a:r>
            <a:r>
              <a:rPr lang="en-IN" dirty="0" err="1"/>
              <a:t>Na,K,Mg,Fe,S</a:t>
            </a:r>
            <a:r>
              <a:rPr lang="en-IN" dirty="0"/>
              <a:t> and P in </a:t>
            </a:r>
            <a:r>
              <a:rPr lang="en-IN" dirty="0" err="1"/>
              <a:t>addition,Cl,C,N</a:t>
            </a:r>
            <a:r>
              <a:rPr lang="en-IN" dirty="0"/>
              <a:t> and H are usually obtained from organic matter.</a:t>
            </a:r>
          </a:p>
        </p:txBody>
      </p:sp>
    </p:spTree>
    <p:extLst>
      <p:ext uri="{BB962C8B-B14F-4D97-AF65-F5344CB8AC3E}">
        <p14:creationId xmlns:p14="http://schemas.microsoft.com/office/powerpoint/2010/main" val="320060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A5FAB-61E9-4774-B8F3-36D709BCD9E4}"/>
              </a:ext>
            </a:extLst>
          </p:cNvPr>
          <p:cNvSpPr>
            <a:spLocks noGrp="1"/>
          </p:cNvSpPr>
          <p:nvPr>
            <p:ph idx="1"/>
          </p:nvPr>
        </p:nvSpPr>
        <p:spPr/>
        <p:txBody>
          <a:bodyPr/>
          <a:lstStyle/>
          <a:p>
            <a:r>
              <a:rPr lang="en-IN" dirty="0"/>
              <a:t>Composition of Nutrient broth:</a:t>
            </a:r>
          </a:p>
          <a:p>
            <a:pPr marL="0" indent="0">
              <a:buNone/>
            </a:pPr>
            <a:r>
              <a:rPr lang="en-IN" dirty="0"/>
              <a:t>                        Peptone- 1%</a:t>
            </a:r>
          </a:p>
          <a:p>
            <a:pPr marL="0" indent="0">
              <a:buNone/>
            </a:pPr>
            <a:r>
              <a:rPr lang="en-IN" dirty="0"/>
              <a:t>                        Meat extract- 0.3%</a:t>
            </a:r>
          </a:p>
          <a:p>
            <a:pPr marL="0" indent="0">
              <a:buNone/>
            </a:pPr>
            <a:r>
              <a:rPr lang="en-IN" dirty="0"/>
              <a:t>                        </a:t>
            </a:r>
            <a:r>
              <a:rPr lang="en-IN" dirty="0" err="1"/>
              <a:t>Nacl</a:t>
            </a:r>
            <a:r>
              <a:rPr lang="en-IN" dirty="0"/>
              <a:t>- 0.5%</a:t>
            </a:r>
          </a:p>
          <a:p>
            <a:pPr marL="0" indent="0">
              <a:buNone/>
            </a:pPr>
            <a:r>
              <a:rPr lang="en-IN" dirty="0"/>
              <a:t>                         D.W.-100 ml.</a:t>
            </a:r>
          </a:p>
          <a:p>
            <a:pPr marL="0" indent="0">
              <a:buNone/>
            </a:pPr>
            <a:r>
              <a:rPr lang="en-IN" dirty="0"/>
              <a:t>                          pH-7</a:t>
            </a:r>
          </a:p>
          <a:p>
            <a:pPr marL="0" indent="0">
              <a:buNone/>
            </a:pPr>
            <a:r>
              <a:rPr lang="en-IN" dirty="0"/>
              <a:t> If solid medium is required then add agar </a:t>
            </a:r>
            <a:r>
              <a:rPr lang="en-IN" dirty="0" err="1"/>
              <a:t>agar</a:t>
            </a:r>
            <a:r>
              <a:rPr lang="en-IN" dirty="0"/>
              <a:t> powder-3%</a:t>
            </a:r>
          </a:p>
          <a:p>
            <a:pPr marL="0" indent="0">
              <a:buNone/>
            </a:pPr>
            <a:r>
              <a:rPr lang="en-IN" dirty="0"/>
              <a:t>                sterilize the medium </a:t>
            </a:r>
            <a:r>
              <a:rPr lang="en-IN"/>
              <a:t>in autoclave.</a:t>
            </a:r>
            <a:endParaRPr lang="en-IN" dirty="0"/>
          </a:p>
        </p:txBody>
      </p:sp>
    </p:spTree>
    <p:extLst>
      <p:ext uri="{BB962C8B-B14F-4D97-AF65-F5344CB8AC3E}">
        <p14:creationId xmlns:p14="http://schemas.microsoft.com/office/powerpoint/2010/main" val="207872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77BE23-56E6-482C-8F25-2B234C24FA84}"/>
              </a:ext>
            </a:extLst>
          </p:cNvPr>
          <p:cNvSpPr>
            <a:spLocks noGrp="1"/>
          </p:cNvSpPr>
          <p:nvPr>
            <p:ph idx="1"/>
          </p:nvPr>
        </p:nvSpPr>
        <p:spPr>
          <a:xfrm>
            <a:off x="838200" y="1825625"/>
            <a:ext cx="10515600" cy="4814872"/>
          </a:xfrm>
        </p:spPr>
        <p:txBody>
          <a:bodyPr/>
          <a:lstStyle/>
          <a:p>
            <a:pPr marL="0" indent="0">
              <a:buNone/>
            </a:pPr>
            <a:r>
              <a:rPr lang="en-IN" dirty="0"/>
              <a:t>7)Fermentable </a:t>
            </a:r>
            <a:r>
              <a:rPr lang="en-IN" dirty="0" err="1"/>
              <a:t>compds</a:t>
            </a:r>
            <a:r>
              <a:rPr lang="en-IN" dirty="0"/>
              <a:t>.: they serve two functions in media.(</a:t>
            </a:r>
            <a:r>
              <a:rPr lang="en-IN" dirty="0" err="1"/>
              <a:t>i</a:t>
            </a:r>
            <a:r>
              <a:rPr lang="en-IN" dirty="0"/>
              <a:t>) they are readily available source of </a:t>
            </a:r>
            <a:r>
              <a:rPr lang="en-IN" dirty="0" err="1"/>
              <a:t>energy,provided</a:t>
            </a:r>
            <a:r>
              <a:rPr lang="en-IN" dirty="0"/>
              <a:t> organisms are able to utilize them and(ii) fermentations reactions are helpful in identifying and classifying organisms.</a:t>
            </a:r>
          </a:p>
          <a:p>
            <a:pPr marL="0" indent="0">
              <a:buNone/>
            </a:pPr>
            <a:r>
              <a:rPr lang="en-IN" dirty="0"/>
              <a:t>            Such </a:t>
            </a:r>
            <a:r>
              <a:rPr lang="en-IN" dirty="0" err="1"/>
              <a:t>compds.include</a:t>
            </a:r>
            <a:r>
              <a:rPr lang="en-IN" dirty="0"/>
              <a:t> (A)monosaccharides-pentoses like </a:t>
            </a:r>
            <a:r>
              <a:rPr lang="en-IN" dirty="0" err="1"/>
              <a:t>ribose,xylose</a:t>
            </a:r>
            <a:r>
              <a:rPr lang="en-IN" dirty="0"/>
              <a:t> Hexoses like glucose galactose (B) disaccharides like </a:t>
            </a:r>
            <a:r>
              <a:rPr lang="en-IN" dirty="0" err="1"/>
              <a:t>lactose,maltose,sucrose</a:t>
            </a:r>
            <a:r>
              <a:rPr lang="en-IN" dirty="0"/>
              <a:t> © </a:t>
            </a:r>
            <a:r>
              <a:rPr lang="en-IN" dirty="0" err="1"/>
              <a:t>trisaccharides</a:t>
            </a:r>
            <a:r>
              <a:rPr lang="en-IN" dirty="0"/>
              <a:t> like raffinose (D) polysaccharides like </a:t>
            </a:r>
            <a:r>
              <a:rPr lang="en-IN" dirty="0" err="1"/>
              <a:t>cellulose,starch</a:t>
            </a:r>
            <a:endParaRPr lang="en-IN" dirty="0"/>
          </a:p>
          <a:p>
            <a:pPr marL="0" indent="0">
              <a:buNone/>
            </a:pPr>
            <a:r>
              <a:rPr lang="en-IN" dirty="0"/>
              <a:t>              It also includes glucosides and non carbohydrate </a:t>
            </a:r>
            <a:r>
              <a:rPr lang="en-IN" dirty="0" err="1"/>
              <a:t>compd.like</a:t>
            </a:r>
            <a:r>
              <a:rPr lang="en-IN" dirty="0"/>
              <a:t> inositol</a:t>
            </a:r>
          </a:p>
          <a:p>
            <a:pPr marL="0" indent="0">
              <a:buNone/>
            </a:pPr>
            <a:r>
              <a:rPr lang="en-IN" dirty="0"/>
              <a:t>8)</a:t>
            </a:r>
            <a:r>
              <a:rPr lang="en-IN" dirty="0" err="1"/>
              <a:t>gelatin:initially</a:t>
            </a:r>
            <a:r>
              <a:rPr lang="en-IN" dirty="0"/>
              <a:t> used as a solidifying agent but not </a:t>
            </a:r>
            <a:r>
              <a:rPr lang="en-IN" dirty="0" err="1"/>
              <a:t>now.silica</a:t>
            </a:r>
            <a:r>
              <a:rPr lang="en-IN" dirty="0"/>
              <a:t> gel</a:t>
            </a:r>
          </a:p>
          <a:p>
            <a:pPr marL="0" indent="0">
              <a:buNone/>
            </a:pPr>
            <a:endParaRPr lang="en-IN" dirty="0"/>
          </a:p>
        </p:txBody>
      </p:sp>
    </p:spTree>
    <p:extLst>
      <p:ext uri="{BB962C8B-B14F-4D97-AF65-F5344CB8AC3E}">
        <p14:creationId xmlns:p14="http://schemas.microsoft.com/office/powerpoint/2010/main" val="99329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8667-EF0D-47D1-A4A6-29451A8914B8}"/>
              </a:ext>
            </a:extLst>
          </p:cNvPr>
          <p:cNvSpPr>
            <a:spLocks noGrp="1"/>
          </p:cNvSpPr>
          <p:nvPr>
            <p:ph type="title"/>
          </p:nvPr>
        </p:nvSpPr>
        <p:spPr/>
        <p:txBody>
          <a:bodyPr/>
          <a:lstStyle/>
          <a:p>
            <a:r>
              <a:rPr lang="en-IN" dirty="0"/>
              <a:t>Types of Media.</a:t>
            </a:r>
          </a:p>
        </p:txBody>
      </p:sp>
      <p:sp>
        <p:nvSpPr>
          <p:cNvPr id="3" name="Content Placeholder 2">
            <a:extLst>
              <a:ext uri="{FF2B5EF4-FFF2-40B4-BE49-F238E27FC236}">
                <a16:creationId xmlns:a16="http://schemas.microsoft.com/office/drawing/2014/main" id="{6459CE1B-85DA-40C2-AA01-F98DDB794E12}"/>
              </a:ext>
            </a:extLst>
          </p:cNvPr>
          <p:cNvSpPr>
            <a:spLocks noGrp="1"/>
          </p:cNvSpPr>
          <p:nvPr>
            <p:ph idx="1"/>
          </p:nvPr>
        </p:nvSpPr>
        <p:spPr>
          <a:xfrm>
            <a:off x="1676400" y="485097"/>
            <a:ext cx="10515600" cy="4351338"/>
          </a:xfrm>
        </p:spPr>
        <p:txBody>
          <a:bodyPr>
            <a:normAutofit fontScale="92500" lnSpcReduction="10000"/>
          </a:bodyPr>
          <a:lstStyle/>
          <a:p>
            <a:pPr marL="0" indent="0">
              <a:buNone/>
            </a:pPr>
            <a:r>
              <a:rPr lang="en-IN" dirty="0"/>
              <a:t>Culture media can be broadly classified into 3 types.</a:t>
            </a:r>
          </a:p>
          <a:p>
            <a:pPr marL="514350" indent="-514350">
              <a:buAutoNum type="arabicParenR"/>
            </a:pPr>
            <a:r>
              <a:rPr lang="en-IN" dirty="0"/>
              <a:t>On the basis of nature of ingredients: </a:t>
            </a:r>
            <a:r>
              <a:rPr lang="en-IN" dirty="0" err="1"/>
              <a:t>here,they</a:t>
            </a:r>
            <a:r>
              <a:rPr lang="en-IN" dirty="0"/>
              <a:t> are classified into two types.</a:t>
            </a:r>
          </a:p>
          <a:p>
            <a:pPr marL="0" indent="0">
              <a:buNone/>
            </a:pPr>
            <a:r>
              <a:rPr lang="en-IN" dirty="0"/>
              <a:t>A)Synthetic </a:t>
            </a:r>
            <a:r>
              <a:rPr lang="en-IN" dirty="0" err="1"/>
              <a:t>media:They</a:t>
            </a:r>
            <a:r>
              <a:rPr lang="en-IN" dirty="0"/>
              <a:t> are composed of compounds of known chemical </a:t>
            </a:r>
            <a:r>
              <a:rPr lang="en-IN" dirty="0" err="1"/>
              <a:t>composition.they</a:t>
            </a:r>
            <a:r>
              <a:rPr lang="en-IN" dirty="0"/>
              <a:t> may be composed entirely of inorganic salts or mixture of inorganic salts and organic </a:t>
            </a:r>
            <a:r>
              <a:rPr lang="en-IN" dirty="0" err="1"/>
              <a:t>compds.or</a:t>
            </a:r>
            <a:r>
              <a:rPr lang="en-IN" dirty="0"/>
              <a:t> inorganic and organic </a:t>
            </a:r>
            <a:r>
              <a:rPr lang="en-IN" dirty="0" err="1"/>
              <a:t>compds.with</a:t>
            </a:r>
            <a:r>
              <a:rPr lang="en-IN" dirty="0"/>
              <a:t> added </a:t>
            </a:r>
            <a:r>
              <a:rPr lang="en-IN" dirty="0" err="1"/>
              <a:t>vitamins.the</a:t>
            </a:r>
            <a:r>
              <a:rPr lang="en-IN" dirty="0"/>
              <a:t> nutritional requirements of bacteria can be accurately determined by synthetic media.</a:t>
            </a:r>
          </a:p>
          <a:p>
            <a:pPr marL="0" indent="0">
              <a:buNone/>
            </a:pPr>
            <a:r>
              <a:rPr lang="en-IN" dirty="0"/>
              <a:t>B)Non synthetic </a:t>
            </a:r>
            <a:r>
              <a:rPr lang="en-IN" dirty="0" err="1"/>
              <a:t>media:They</a:t>
            </a:r>
            <a:r>
              <a:rPr lang="en-IN" dirty="0"/>
              <a:t> are composed of ingredients of unknown chemical </a:t>
            </a:r>
            <a:r>
              <a:rPr lang="en-IN" dirty="0" err="1"/>
              <a:t>composition.some</a:t>
            </a:r>
            <a:r>
              <a:rPr lang="en-IN" dirty="0"/>
              <a:t> of these ingredients include </a:t>
            </a:r>
            <a:r>
              <a:rPr lang="en-IN" dirty="0" err="1"/>
              <a:t>peptone,beef</a:t>
            </a:r>
            <a:r>
              <a:rPr lang="en-IN" dirty="0"/>
              <a:t> </a:t>
            </a:r>
            <a:r>
              <a:rPr lang="en-IN" dirty="0" err="1"/>
              <a:t>extract,yeast</a:t>
            </a:r>
            <a:r>
              <a:rPr lang="en-IN" dirty="0"/>
              <a:t> </a:t>
            </a:r>
            <a:r>
              <a:rPr lang="en-IN" dirty="0" err="1"/>
              <a:t>extract,blood</a:t>
            </a:r>
            <a:r>
              <a:rPr lang="en-IN" dirty="0"/>
              <a:t> </a:t>
            </a:r>
            <a:r>
              <a:rPr lang="en-IN" dirty="0" err="1"/>
              <a:t>etc.The</a:t>
            </a:r>
            <a:r>
              <a:rPr lang="en-IN" dirty="0"/>
              <a:t> usual culture media employed in routine laboratory are non synthetic.</a:t>
            </a:r>
          </a:p>
        </p:txBody>
      </p:sp>
    </p:spTree>
    <p:extLst>
      <p:ext uri="{BB962C8B-B14F-4D97-AF65-F5344CB8AC3E}">
        <p14:creationId xmlns:p14="http://schemas.microsoft.com/office/powerpoint/2010/main" val="268663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7D94BB-D3B0-4F75-B31A-ADE53327A22E}"/>
              </a:ext>
            </a:extLst>
          </p:cNvPr>
          <p:cNvSpPr>
            <a:spLocks noGrp="1"/>
          </p:cNvSpPr>
          <p:nvPr>
            <p:ph idx="1"/>
          </p:nvPr>
        </p:nvSpPr>
        <p:spPr/>
        <p:txBody>
          <a:bodyPr>
            <a:normAutofit fontScale="62500" lnSpcReduction="20000"/>
          </a:bodyPr>
          <a:lstStyle/>
          <a:p>
            <a:pPr marL="0" indent="0">
              <a:buNone/>
            </a:pPr>
            <a:r>
              <a:rPr lang="en-IN" dirty="0"/>
              <a:t>2)On the basis of application and </a:t>
            </a:r>
            <a:r>
              <a:rPr lang="en-IN" dirty="0" err="1"/>
              <a:t>functions:they</a:t>
            </a:r>
            <a:r>
              <a:rPr lang="en-IN" dirty="0"/>
              <a:t> are classified as follows.</a:t>
            </a:r>
          </a:p>
          <a:p>
            <a:pPr marL="514350" indent="-514350">
              <a:buAutoNum type="alphaUcParenR"/>
            </a:pPr>
            <a:r>
              <a:rPr lang="en-IN" dirty="0"/>
              <a:t>Selective </a:t>
            </a:r>
            <a:r>
              <a:rPr lang="en-IN" dirty="0" err="1"/>
              <a:t>media:These</a:t>
            </a:r>
            <a:r>
              <a:rPr lang="en-IN" dirty="0"/>
              <a:t> media provide nutrients which increase the growth and predominance of particular type of </a:t>
            </a:r>
            <a:r>
              <a:rPr lang="en-IN" dirty="0" err="1"/>
              <a:t>org.and</a:t>
            </a:r>
            <a:r>
              <a:rPr lang="en-IN" dirty="0"/>
              <a:t> may even inhibit </a:t>
            </a:r>
            <a:r>
              <a:rPr lang="en-IN" dirty="0" err="1"/>
              <a:t>yhe</a:t>
            </a:r>
            <a:r>
              <a:rPr lang="en-IN" dirty="0"/>
              <a:t> growth of other </a:t>
            </a:r>
            <a:r>
              <a:rPr lang="en-IN" dirty="0" err="1"/>
              <a:t>org.For</a:t>
            </a:r>
            <a:r>
              <a:rPr lang="en-IN" dirty="0"/>
              <a:t> e.g. medium in which cellulose is the only carbon source will specifically select the growth of cellulose utilizing </a:t>
            </a:r>
            <a:r>
              <a:rPr lang="en-IN" dirty="0" err="1"/>
              <a:t>org.when</a:t>
            </a:r>
            <a:r>
              <a:rPr lang="en-IN" dirty="0"/>
              <a:t> it is inoculated with soil sample containing many kinds of bacteria.</a:t>
            </a:r>
          </a:p>
          <a:p>
            <a:pPr marL="514350" indent="-514350">
              <a:buAutoNum type="alphaUcParenR"/>
            </a:pPr>
            <a:r>
              <a:rPr lang="en-IN" dirty="0"/>
              <a:t>Differential </a:t>
            </a:r>
            <a:r>
              <a:rPr lang="en-IN" dirty="0" err="1"/>
              <a:t>media:Certain</a:t>
            </a:r>
            <a:r>
              <a:rPr lang="en-IN" dirty="0"/>
              <a:t> reagents or supplements when incorporated into culture media may allow differentiation of various kinds of </a:t>
            </a:r>
            <a:r>
              <a:rPr lang="en-IN" dirty="0" err="1"/>
              <a:t>bacteria.For</a:t>
            </a:r>
            <a:r>
              <a:rPr lang="en-IN" dirty="0"/>
              <a:t> e.g. if a mixture of bacteria is inoculated onto a blood containing agar </a:t>
            </a:r>
            <a:r>
              <a:rPr lang="en-IN" dirty="0" err="1"/>
              <a:t>medium,some</a:t>
            </a:r>
            <a:r>
              <a:rPr lang="en-IN" dirty="0"/>
              <a:t> of the bacteria may </a:t>
            </a:r>
            <a:r>
              <a:rPr lang="en-IN" dirty="0" err="1"/>
              <a:t>hemolyze</a:t>
            </a:r>
            <a:r>
              <a:rPr lang="en-IN" dirty="0"/>
              <a:t> or destroy red blood cells while others do </a:t>
            </a:r>
            <a:r>
              <a:rPr lang="en-IN" dirty="0" err="1"/>
              <a:t>not.thus</a:t>
            </a:r>
            <a:r>
              <a:rPr lang="en-IN" dirty="0"/>
              <a:t> we can differentiate between </a:t>
            </a:r>
            <a:r>
              <a:rPr lang="en-IN" dirty="0" err="1"/>
              <a:t>hemolytic</a:t>
            </a:r>
            <a:r>
              <a:rPr lang="en-IN" dirty="0"/>
              <a:t> and nonhemolytic bacteria on the same medium.</a:t>
            </a:r>
          </a:p>
          <a:p>
            <a:pPr marL="514350" indent="-514350">
              <a:buAutoNum type="alphaUcParenR"/>
            </a:pPr>
            <a:r>
              <a:rPr lang="en-IN" dirty="0"/>
              <a:t>Selective as well as differential media: </a:t>
            </a:r>
            <a:r>
              <a:rPr lang="en-IN" dirty="0" err="1"/>
              <a:t>e.g.MacConkey’s</a:t>
            </a:r>
            <a:r>
              <a:rPr lang="en-IN" dirty="0"/>
              <a:t> and EMB media.</a:t>
            </a:r>
          </a:p>
          <a:p>
            <a:pPr marL="0" indent="0">
              <a:buNone/>
            </a:pPr>
            <a:r>
              <a:rPr lang="en-IN" dirty="0"/>
              <a:t>        MacConkey’s medium contains bile salt such as sodium </a:t>
            </a:r>
            <a:r>
              <a:rPr lang="en-IN" dirty="0" err="1"/>
              <a:t>taurocholate,Lactose</a:t>
            </a:r>
            <a:r>
              <a:rPr lang="en-IN" dirty="0"/>
              <a:t> </a:t>
            </a:r>
            <a:r>
              <a:rPr lang="en-IN" dirty="0" err="1"/>
              <a:t>sugar,pH</a:t>
            </a:r>
            <a:r>
              <a:rPr lang="en-IN" dirty="0"/>
              <a:t> indicator dye like neutral </a:t>
            </a:r>
            <a:r>
              <a:rPr lang="en-IN" dirty="0" err="1"/>
              <a:t>red,peptone</a:t>
            </a:r>
            <a:r>
              <a:rPr lang="en-IN" dirty="0"/>
              <a:t> etc.</a:t>
            </a:r>
          </a:p>
          <a:p>
            <a:pPr marL="0" indent="0">
              <a:buNone/>
            </a:pPr>
            <a:r>
              <a:rPr lang="en-IN" dirty="0"/>
              <a:t>Selective-for Gram negative enteric group of bacteria.</a:t>
            </a:r>
          </a:p>
          <a:p>
            <a:pPr marL="0" indent="0">
              <a:buNone/>
            </a:pPr>
            <a:r>
              <a:rPr lang="en-IN" dirty="0" err="1"/>
              <a:t>Differential:differentiates</a:t>
            </a:r>
            <a:r>
              <a:rPr lang="en-IN" dirty="0"/>
              <a:t> between lactose fermenting and nonfermenting bacteria E.coli and Salmonella typhi.</a:t>
            </a:r>
          </a:p>
          <a:p>
            <a:pPr marL="0" indent="0">
              <a:buNone/>
            </a:pPr>
            <a:r>
              <a:rPr lang="en-IN" dirty="0" err="1"/>
              <a:t>EMB:differentiates</a:t>
            </a:r>
            <a:r>
              <a:rPr lang="en-IN" dirty="0"/>
              <a:t> between lactose fermenting </a:t>
            </a:r>
            <a:r>
              <a:rPr lang="en-IN" dirty="0" err="1"/>
              <a:t>bacteria.E.coli</a:t>
            </a:r>
            <a:r>
              <a:rPr lang="en-IN" dirty="0"/>
              <a:t> produces dark </a:t>
            </a:r>
            <a:r>
              <a:rPr lang="en-IN" dirty="0" err="1"/>
              <a:t>centered</a:t>
            </a:r>
            <a:r>
              <a:rPr lang="en-IN" dirty="0"/>
              <a:t> colonies with green metallic sheen due to mixed acid fermentation while Enterobacter aerogenes produces pink </a:t>
            </a:r>
            <a:r>
              <a:rPr lang="en-IN" dirty="0" err="1"/>
              <a:t>colored</a:t>
            </a:r>
            <a:r>
              <a:rPr lang="en-IN" dirty="0"/>
              <a:t> mucoid colonies due to butane-diol fermentation. </a:t>
            </a:r>
          </a:p>
        </p:txBody>
      </p:sp>
    </p:spTree>
    <p:extLst>
      <p:ext uri="{BB962C8B-B14F-4D97-AF65-F5344CB8AC3E}">
        <p14:creationId xmlns:p14="http://schemas.microsoft.com/office/powerpoint/2010/main" val="3823416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2287</Words>
  <Application>Microsoft Office PowerPoint</Application>
  <PresentationFormat>Widescreen</PresentationFormat>
  <Paragraphs>73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Nutritional requirements of bacteria. </vt:lpstr>
      <vt:lpstr>PowerPoint Presentation</vt:lpstr>
      <vt:lpstr>PowerPoint Presentation</vt:lpstr>
      <vt:lpstr>Common ingredients of culture media.</vt:lpstr>
      <vt:lpstr>PowerPoint Presentation</vt:lpstr>
      <vt:lpstr>PowerPoint Presentation</vt:lpstr>
      <vt:lpstr>PowerPoint Presentation</vt:lpstr>
      <vt:lpstr>Types of Media.</vt:lpstr>
      <vt:lpstr>PowerPoint Presentation</vt:lpstr>
      <vt:lpstr>PowerPoint Presentation</vt:lpstr>
      <vt:lpstr>Nutritional types of bacteria</vt:lpstr>
      <vt:lpstr>PowerPoint Presentation</vt:lpstr>
      <vt:lpstr>PowerPoint Presentation</vt:lpstr>
      <vt:lpstr>PowerPoint Presentation</vt:lpstr>
      <vt:lpstr>Preservation of pure cultures.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Het Mistry</dc:creator>
  <cp:lastModifiedBy>Het Mistry</cp:lastModifiedBy>
  <cp:revision>54</cp:revision>
  <dcterms:created xsi:type="dcterms:W3CDTF">2020-07-07T11:00:27Z</dcterms:created>
  <dcterms:modified xsi:type="dcterms:W3CDTF">2020-09-05T03:21:05Z</dcterms:modified>
</cp:coreProperties>
</file>