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257" r:id="rId3"/>
    <p:sldId id="278" r:id="rId4"/>
    <p:sldId id="279" r:id="rId5"/>
    <p:sldId id="280" r:id="rId6"/>
    <p:sldId id="281" r:id="rId7"/>
    <p:sldId id="258" r:id="rId8"/>
    <p:sldId id="259" r:id="rId9"/>
    <p:sldId id="265" r:id="rId10"/>
    <p:sldId id="261" r:id="rId11"/>
    <p:sldId id="262" r:id="rId12"/>
    <p:sldId id="271" r:id="rId13"/>
    <p:sldId id="269" r:id="rId14"/>
    <p:sldId id="270" r:id="rId15"/>
    <p:sldId id="272" r:id="rId16"/>
    <p:sldId id="277" r:id="rId17"/>
    <p:sldId id="273" r:id="rId18"/>
    <p:sldId id="274" r:id="rId19"/>
    <p:sldId id="275" r:id="rId20"/>
    <p:sldId id="282" r:id="rId21"/>
    <p:sldId id="268" r:id="rId22"/>
    <p:sldId id="276" r:id="rId23"/>
    <p:sldId id="264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71" autoAdjust="0"/>
  </p:normalViewPr>
  <p:slideViewPr>
    <p:cSldViewPr snapToGrid="0">
      <p:cViewPr varScale="1">
        <p:scale>
          <a:sx n="81" d="100"/>
          <a:sy n="81" d="100"/>
        </p:scale>
        <p:origin x="3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F80C51-343E-4872-8CDE-7C29726D54C5}" type="datetimeFigureOut">
              <a:rPr lang="en-IN" smtClean="0"/>
              <a:t>10-11-2020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D7FD99-B22C-4D7D-A226-0F5B4C5AF6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03754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D7FD99-B22C-4D7D-A226-0F5B4C5AF693}" type="slidenum">
              <a:rPr lang="en-IN" smtClean="0"/>
              <a:t>23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3640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B8707-A7AE-4CC7-90E2-5A2E40F806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0EF0DB-E250-4FE8-8662-F67A31C5A9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E8DF5-84E4-4C4D-8286-24B43BC60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8A65-ECA8-436F-BB73-6F0677B7EB00}" type="datetimeFigureOut">
              <a:rPr lang="en-IN" smtClean="0"/>
              <a:t>10-11-2020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01D670-9FE8-4E4A-B799-E303340D9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879E2E-F098-4FC5-8482-7B7B24355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37BF-6581-4A4C-A710-5A72007AE1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9717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C64DA-ECCA-4C9F-BB0C-09DFB6CF8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67C109-23EC-4B69-8EB1-E25F617738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4318E9-6C1D-41F0-9DC7-C3CEC06A4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8A65-ECA8-436F-BB73-6F0677B7EB00}" type="datetimeFigureOut">
              <a:rPr lang="en-IN" smtClean="0"/>
              <a:t>10-11-2020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DB2EFA-678D-4CFA-A5D0-ACF646A28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6AF20B-42A0-4929-B849-813009CE4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37BF-6581-4A4C-A710-5A72007AE1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06401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284988-DE83-46E8-89E8-777DC58B16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160247-AC1A-45AB-9BC1-AB85398782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436A3-88E4-40F7-9DBF-CAC7147AF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8A65-ECA8-436F-BB73-6F0677B7EB00}" type="datetimeFigureOut">
              <a:rPr lang="en-IN" smtClean="0"/>
              <a:t>10-11-2020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0B8E13-C5A1-400D-B815-D2DFA8D9E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4FE7A-1FC1-4AFC-8B0A-59437B277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37BF-6581-4A4C-A710-5A72007AE1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379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1BFF5-0038-4077-B37E-82C1BB97E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BBB89-EC2D-40C8-89B6-5476EE120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EDD922-9E1D-4BA4-BB64-0A67AD324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8A65-ECA8-436F-BB73-6F0677B7EB00}" type="datetimeFigureOut">
              <a:rPr lang="en-IN" smtClean="0"/>
              <a:t>10-11-2020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7B77F2-6041-4D40-B94F-42D52DF50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12B02-C095-4D13-962D-0AF98B919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37BF-6581-4A4C-A710-5A72007AE1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011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47263-185F-41FC-BE0C-83DCCF7D2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EE837B-A234-4802-94A1-25B1FFF16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12EE08-2087-4571-9694-C477109F5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8A65-ECA8-436F-BB73-6F0677B7EB00}" type="datetimeFigureOut">
              <a:rPr lang="en-IN" smtClean="0"/>
              <a:t>10-11-2020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E24BD7-0E7A-45F7-BC02-14FE212C9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0456FB-EFCB-4C73-81B0-7BF573121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37BF-6581-4A4C-A710-5A72007AE1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6651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02AB5-957D-4ACB-8AB6-B3BCBF679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97279-6CE2-4592-AA40-25000BB335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D6C225-8055-43CE-9B04-F12F73B6F0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DC5FAB-488B-4619-80B0-FD3791DA8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8A65-ECA8-436F-BB73-6F0677B7EB00}" type="datetimeFigureOut">
              <a:rPr lang="en-IN" smtClean="0"/>
              <a:t>10-11-2020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576C38-2E58-4DD0-9D24-D13EEA9FD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879E13-9BB9-4084-8A4B-72B585940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37BF-6581-4A4C-A710-5A72007AE1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4586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882B9-B322-468A-BA24-90FE521BA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6C7D45-EF10-4CDD-948B-D1BF0F278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03D12E-A0E6-42D0-A89D-0B2803FA68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F1E04D-FA49-4F56-A2A2-2BB37E544F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FEF9C3-1831-4320-8320-23C9A60D6A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9B41AD-287F-4C79-BC2A-CEDC0B64B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8A65-ECA8-436F-BB73-6F0677B7EB00}" type="datetimeFigureOut">
              <a:rPr lang="en-IN" smtClean="0"/>
              <a:t>10-11-2020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5E97B1-8989-42D1-9DF8-1314C6294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E15321-E183-48B3-A4B5-C3827C0D6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37BF-6581-4A4C-A710-5A72007AE1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0612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F5196-8377-4BE9-82DE-7560BFE8B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48F10F-3B54-42CA-A0CD-ABC563F89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8A65-ECA8-436F-BB73-6F0677B7EB00}" type="datetimeFigureOut">
              <a:rPr lang="en-IN" smtClean="0"/>
              <a:t>10-11-2020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A19B13-D98A-4F5A-B3E6-5E95A7B23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216955-C775-4B8C-B7C5-51B58BEA1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37BF-6581-4A4C-A710-5A72007AE1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2756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A69E24-3AFF-4FEF-9EC4-0FB54574A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8A65-ECA8-436F-BB73-6F0677B7EB00}" type="datetimeFigureOut">
              <a:rPr lang="en-IN" smtClean="0"/>
              <a:t>10-11-2020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140337-A1BD-435D-85CC-3B4FD5415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09AD09-1994-4B5A-A833-0D431E7F7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37BF-6581-4A4C-A710-5A72007AE1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26008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83DB7-A350-40B3-B42A-D6FE940DA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73E30F-7CA1-4C20-BB48-6A7F054A8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9F5C57-3E73-4DDE-8043-0E6807B0ED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2D95E9-246A-47AA-830E-D8C0C71B3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8A65-ECA8-436F-BB73-6F0677B7EB00}" type="datetimeFigureOut">
              <a:rPr lang="en-IN" smtClean="0"/>
              <a:t>10-11-2020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155CBE-8D82-4745-B71B-545D9B35D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81D572-D63E-40BA-A044-D9E5BD5EA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37BF-6581-4A4C-A710-5A72007AE1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5841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57C53-B477-4210-A992-2A04E146D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DA9645-729D-474B-B591-7BB3753647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97AD9D-6D5F-4E63-97EC-DFB8C672A0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9B0A96-8A70-4EFE-B98C-DA8CEF54C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8A65-ECA8-436F-BB73-6F0677B7EB00}" type="datetimeFigureOut">
              <a:rPr lang="en-IN" smtClean="0"/>
              <a:t>10-11-2020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19E95-4CA1-4DC3-B39C-9552C2EF4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932771-4B3B-4056-96B7-3EF8DAFF8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37BF-6581-4A4C-A710-5A72007AE1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3402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8ECDC5-2D46-4071-BBE9-6BF18937A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5E3B8D-4D51-4B8A-A3D6-68B6C77EBD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C893F0-6162-4029-ACC6-EF7F01A8FA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28A65-ECA8-436F-BB73-6F0677B7EB00}" type="datetimeFigureOut">
              <a:rPr lang="en-IN" smtClean="0"/>
              <a:t>10-11-2020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AA9C3-0CFC-49E5-89C1-4C37DF2ECC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EB296F-0F5D-4769-8449-6C1C1E3D8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637BF-6581-4A4C-A710-5A72007AE1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5395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nglishpage.com/verbpage/verbtenseintro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rammar-monster.com/glossary/tense.htm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23DF9-20D9-4FA2-9A3B-B32B8024B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 </a:t>
            </a:r>
            <a:r>
              <a:rPr lang="en-IN" dirty="0">
                <a:solidFill>
                  <a:srgbClr val="FF0000"/>
                </a:solidFill>
              </a:rPr>
              <a:t>FYBCA ENGLISH</a:t>
            </a:r>
            <a:br>
              <a:rPr lang="en-IN" dirty="0">
                <a:solidFill>
                  <a:srgbClr val="FF0000"/>
                </a:solidFill>
              </a:rPr>
            </a:br>
            <a:r>
              <a:rPr lang="en-IN" dirty="0">
                <a:solidFill>
                  <a:srgbClr val="FF0000"/>
                </a:solidFill>
              </a:rPr>
              <a:t>US01ABCA21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40988-42C6-4D2A-B7D1-CC7FC109C5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sz="4000" dirty="0"/>
              <a:t>                            </a:t>
            </a:r>
            <a:r>
              <a:rPr lang="en-IN" sz="4000" dirty="0">
                <a:solidFill>
                  <a:srgbClr val="002060"/>
                </a:solidFill>
              </a:rPr>
              <a:t>TOPIC 3 &amp; 4:   TENSES                                      </a:t>
            </a:r>
          </a:p>
          <a:p>
            <a:pPr marL="0" indent="0">
              <a:buNone/>
            </a:pPr>
            <a:r>
              <a:rPr lang="en-IN" sz="3600" dirty="0">
                <a:solidFill>
                  <a:srgbClr val="002060"/>
                </a:solidFill>
              </a:rPr>
              <a:t>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245007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CBD0F-8313-434C-94E2-B77EC3743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8582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               To talk about the present:</a:t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6603E-3541-4000-8478-BAE470314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2890"/>
            <a:ext cx="10515600" cy="4894073"/>
          </a:xfrm>
        </p:spPr>
        <p:txBody>
          <a:bodyPr/>
          <a:lstStyle/>
          <a:p>
            <a:r>
              <a:rPr lang="en-US" dirty="0"/>
              <a:t>London </a:t>
            </a:r>
            <a:r>
              <a:rPr lang="en-US" i="1" dirty="0">
                <a:solidFill>
                  <a:srgbClr val="FF0000"/>
                </a:solidFill>
              </a:rPr>
              <a:t>is </a:t>
            </a:r>
            <a:r>
              <a:rPr lang="en-US" dirty="0"/>
              <a:t>the capital of Britain.</a:t>
            </a:r>
          </a:p>
          <a:p>
            <a:r>
              <a:rPr lang="en-US" dirty="0"/>
              <a:t>He </a:t>
            </a:r>
            <a:r>
              <a:rPr lang="en-US" i="1" dirty="0">
                <a:solidFill>
                  <a:srgbClr val="FF0000"/>
                </a:solidFill>
              </a:rPr>
              <a:t>works </a:t>
            </a:r>
            <a:r>
              <a:rPr lang="en-US" dirty="0"/>
              <a:t>at McDonald’s.</a:t>
            </a:r>
          </a:p>
          <a:p>
            <a:r>
              <a:rPr lang="en-US" dirty="0"/>
              <a:t>He </a:t>
            </a:r>
            <a:r>
              <a:rPr lang="en-US" i="1" dirty="0">
                <a:solidFill>
                  <a:srgbClr val="FF0000"/>
                </a:solidFill>
              </a:rPr>
              <a:t>is working </a:t>
            </a:r>
            <a:r>
              <a:rPr lang="en-US" dirty="0"/>
              <a:t>at McDonald's.</a:t>
            </a:r>
          </a:p>
          <a:p>
            <a:r>
              <a:rPr lang="en-US" dirty="0"/>
              <a:t>He </a:t>
            </a:r>
            <a:r>
              <a:rPr lang="en-US" i="1" dirty="0">
                <a:solidFill>
                  <a:srgbClr val="FF0000"/>
                </a:solidFill>
              </a:rPr>
              <a:t>has worked </a:t>
            </a:r>
            <a:r>
              <a:rPr lang="en-US" dirty="0"/>
              <a:t>there for three months now.</a:t>
            </a:r>
          </a:p>
          <a:p>
            <a:r>
              <a:rPr lang="en-US" dirty="0"/>
              <a:t>He </a:t>
            </a:r>
            <a:r>
              <a:rPr lang="en-US" i="1" dirty="0">
                <a:solidFill>
                  <a:srgbClr val="FF0000"/>
                </a:solidFill>
              </a:rPr>
              <a:t>has been working </a:t>
            </a:r>
            <a:r>
              <a:rPr lang="en-US" dirty="0"/>
              <a:t>there for three months now.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06235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AAB77-42B2-4423-ABE7-10D935D80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13550"/>
          </a:xfrm>
        </p:spPr>
        <p:txBody>
          <a:bodyPr>
            <a:normAutofit fontScale="90000"/>
          </a:bodyPr>
          <a:lstStyle/>
          <a:p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     Use of Present tense To talk about the future</a:t>
            </a:r>
            <a:r>
              <a:rPr lang="en-US" dirty="0"/>
              <a:t>:</a:t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D586E-8642-4FA6-B62C-F4FD38421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next train </a:t>
            </a:r>
            <a:r>
              <a:rPr lang="en-US" i="1" dirty="0">
                <a:solidFill>
                  <a:srgbClr val="FF0000"/>
                </a:solidFill>
              </a:rPr>
              <a:t>leaves </a:t>
            </a:r>
            <a:r>
              <a:rPr lang="en-US" dirty="0"/>
              <a:t>this evening at 17.00.</a:t>
            </a:r>
          </a:p>
          <a:p>
            <a:r>
              <a:rPr lang="en-US" dirty="0"/>
              <a:t>I'll phone you when I </a:t>
            </a:r>
            <a:r>
              <a:rPr lang="en-US" i="1" dirty="0">
                <a:solidFill>
                  <a:srgbClr val="FF0000"/>
                </a:solidFill>
              </a:rPr>
              <a:t>get</a:t>
            </a:r>
            <a:r>
              <a:rPr lang="en-US" dirty="0"/>
              <a:t> home.</a:t>
            </a:r>
          </a:p>
          <a:p>
            <a:r>
              <a:rPr lang="en-US" dirty="0"/>
              <a:t>He </a:t>
            </a:r>
            <a:r>
              <a:rPr lang="en-US" i="1" dirty="0">
                <a:solidFill>
                  <a:srgbClr val="FF0000"/>
                </a:solidFill>
              </a:rPr>
              <a:t>is meeting </a:t>
            </a:r>
            <a:r>
              <a:rPr lang="en-US" dirty="0"/>
              <a:t>Peter in town this afternoon.</a:t>
            </a:r>
          </a:p>
          <a:p>
            <a:r>
              <a:rPr lang="en-US" dirty="0"/>
              <a:t>I'll come home as soon as </a:t>
            </a:r>
            <a:r>
              <a:rPr lang="en-US" dirty="0">
                <a:solidFill>
                  <a:srgbClr val="FF0000"/>
                </a:solidFill>
              </a:rPr>
              <a:t>I have </a:t>
            </a:r>
            <a:r>
              <a:rPr lang="en-US" dirty="0"/>
              <a:t>finished work.</a:t>
            </a:r>
          </a:p>
          <a:p>
            <a:r>
              <a:rPr lang="en-US" dirty="0"/>
              <a:t>You will be tired out after </a:t>
            </a:r>
            <a:r>
              <a:rPr lang="en-US" dirty="0">
                <a:solidFill>
                  <a:srgbClr val="FF0000"/>
                </a:solidFill>
              </a:rPr>
              <a:t>you have been working </a:t>
            </a:r>
            <a:r>
              <a:rPr lang="en-US" dirty="0"/>
              <a:t>all night.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04068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A1CEF78-E5B7-45F9-A2BD-9A79FCFAE8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642174"/>
              </p:ext>
            </p:extLst>
          </p:nvPr>
        </p:nvGraphicFramePr>
        <p:xfrm>
          <a:off x="3747452" y="12700488"/>
          <a:ext cx="4697095" cy="5509959"/>
        </p:xfrm>
        <a:graphic>
          <a:graphicData uri="http://schemas.openxmlformats.org/drawingml/2006/table">
            <a:tbl>
              <a:tblPr firstRow="1" firstCol="1" bandRow="1"/>
              <a:tblGrid>
                <a:gridCol w="1212850">
                  <a:extLst>
                    <a:ext uri="{9D8B030D-6E8A-4147-A177-3AD203B41FA5}">
                      <a16:colId xmlns:a16="http://schemas.microsoft.com/office/drawing/2014/main" val="2393586662"/>
                    </a:ext>
                  </a:extLst>
                </a:gridCol>
                <a:gridCol w="1684020">
                  <a:extLst>
                    <a:ext uri="{9D8B030D-6E8A-4147-A177-3AD203B41FA5}">
                      <a16:colId xmlns:a16="http://schemas.microsoft.com/office/drawing/2014/main" val="2032008735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423383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You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They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We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The boys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Your friends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come/don’t come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study/don’t study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play/don’t play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like/don’t like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have/don’t have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</a:t>
                      </a:r>
                      <a:r>
                        <a:rPr lang="en-IN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to college every day.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Math.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music.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</a:t>
                      </a:r>
                      <a:r>
                        <a:rPr lang="en-IN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Chinese food.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 a laptop.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5980155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46DE807-5063-4FE9-B8D0-1A753D7AAC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287445"/>
              </p:ext>
            </p:extLst>
          </p:nvPr>
        </p:nvGraphicFramePr>
        <p:xfrm>
          <a:off x="1787858" y="886692"/>
          <a:ext cx="9730852" cy="52845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2631">
                  <a:extLst>
                    <a:ext uri="{9D8B030D-6E8A-4147-A177-3AD203B41FA5}">
                      <a16:colId xmlns:a16="http://schemas.microsoft.com/office/drawing/2014/main" val="3563563612"/>
                    </a:ext>
                  </a:extLst>
                </a:gridCol>
                <a:gridCol w="3488741">
                  <a:extLst>
                    <a:ext uri="{9D8B030D-6E8A-4147-A177-3AD203B41FA5}">
                      <a16:colId xmlns:a16="http://schemas.microsoft.com/office/drawing/2014/main" val="4099148135"/>
                    </a:ext>
                  </a:extLst>
                </a:gridCol>
                <a:gridCol w="3729480">
                  <a:extLst>
                    <a:ext uri="{9D8B030D-6E8A-4147-A177-3AD203B41FA5}">
                      <a16:colId xmlns:a16="http://schemas.microsoft.com/office/drawing/2014/main" val="4245909773"/>
                    </a:ext>
                  </a:extLst>
                </a:gridCol>
              </a:tblGrid>
              <a:tr h="7065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Form of Simple  present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4544238"/>
                  </a:ext>
                </a:extLst>
              </a:tr>
              <a:tr h="42639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3200">
                          <a:effectLst/>
                        </a:rPr>
                        <a:t>You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3200">
                          <a:effectLst/>
                        </a:rPr>
                        <a:t>They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3200">
                          <a:effectLst/>
                        </a:rPr>
                        <a:t>We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3200">
                          <a:effectLst/>
                        </a:rPr>
                        <a:t>The boys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3200">
                          <a:effectLst/>
                        </a:rPr>
                        <a:t>Your friends</a:t>
                      </a:r>
                      <a:endParaRPr lang="en-IN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3200" dirty="0">
                          <a:effectLst/>
                        </a:rPr>
                        <a:t>come/don’t come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3200" dirty="0">
                          <a:effectLst/>
                        </a:rPr>
                        <a:t>study/don’t study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3200" dirty="0">
                          <a:effectLst/>
                        </a:rPr>
                        <a:t>play/don’t play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3200" dirty="0">
                          <a:effectLst/>
                        </a:rPr>
                        <a:t>like/don’t like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3200" dirty="0">
                          <a:effectLst/>
                        </a:rPr>
                        <a:t>have/don’t have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3200" dirty="0">
                          <a:effectLst/>
                        </a:rPr>
                        <a:t> </a:t>
                      </a:r>
                      <a:endParaRPr lang="en-IN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3200" dirty="0">
                          <a:effectLst/>
                        </a:rPr>
                        <a:t> to college every day.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3200" dirty="0">
                          <a:effectLst/>
                        </a:rPr>
                        <a:t> Math.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3200" dirty="0">
                          <a:effectLst/>
                        </a:rPr>
                        <a:t> music.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3200" dirty="0">
                          <a:effectLst/>
                        </a:rPr>
                        <a:t> Chinese food.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3200" dirty="0">
                          <a:effectLst/>
                        </a:rPr>
                        <a:t>  a laptop.</a:t>
                      </a:r>
                      <a:endParaRPr lang="en-IN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1657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97694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B6531F0-FA0E-41AF-A15F-72FCFCB7C8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342296"/>
              </p:ext>
            </p:extLst>
          </p:nvPr>
        </p:nvGraphicFramePr>
        <p:xfrm>
          <a:off x="2388358" y="1651380"/>
          <a:ext cx="8243248" cy="4140264"/>
        </p:xfrm>
        <a:graphic>
          <a:graphicData uri="http://schemas.openxmlformats.org/drawingml/2006/table">
            <a:tbl>
              <a:tblPr firstRow="1" firstCol="1" bandRow="1"/>
              <a:tblGrid>
                <a:gridCol w="1924576">
                  <a:extLst>
                    <a:ext uri="{9D8B030D-6E8A-4147-A177-3AD203B41FA5}">
                      <a16:colId xmlns:a16="http://schemas.microsoft.com/office/drawing/2014/main" val="2190625307"/>
                    </a:ext>
                  </a:extLst>
                </a:gridCol>
                <a:gridCol w="3159336">
                  <a:extLst>
                    <a:ext uri="{9D8B030D-6E8A-4147-A177-3AD203B41FA5}">
                      <a16:colId xmlns:a16="http://schemas.microsoft.com/office/drawing/2014/main" val="1539971110"/>
                    </a:ext>
                  </a:extLst>
                </a:gridCol>
                <a:gridCol w="3159336">
                  <a:extLst>
                    <a:ext uri="{9D8B030D-6E8A-4147-A177-3AD203B41FA5}">
                      <a16:colId xmlns:a16="http://schemas.microsoft.com/office/drawing/2014/main" val="968739877"/>
                    </a:ext>
                  </a:extLst>
                </a:gridCol>
              </a:tblGrid>
              <a:tr h="20335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He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She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It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The boy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Your friend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comes</a:t>
                      </a:r>
                      <a:r>
                        <a:rPr lang="en-IN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/</a:t>
                      </a:r>
                      <a:r>
                        <a:rPr lang="en-IN" sz="28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doesn’t come</a:t>
                      </a:r>
                      <a:endParaRPr lang="en-IN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studies</a:t>
                      </a:r>
                      <a:r>
                        <a:rPr lang="en-IN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/</a:t>
                      </a:r>
                      <a:r>
                        <a:rPr lang="en-IN" sz="28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doesn’t study</a:t>
                      </a:r>
                      <a:endParaRPr lang="en-IN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plays</a:t>
                      </a:r>
                      <a:r>
                        <a:rPr lang="en-IN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/</a:t>
                      </a:r>
                      <a:r>
                        <a:rPr lang="en-IN" sz="28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doesn’t play</a:t>
                      </a:r>
                      <a:endParaRPr lang="en-IN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l</a:t>
                      </a:r>
                      <a:r>
                        <a:rPr lang="en-IN" sz="2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ikes</a:t>
                      </a:r>
                      <a:r>
                        <a:rPr lang="en-IN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/</a:t>
                      </a:r>
                      <a:r>
                        <a:rPr lang="en-IN" sz="28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doesn’t like</a:t>
                      </a:r>
                      <a:endParaRPr lang="en-IN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has</a:t>
                      </a:r>
                      <a:r>
                        <a:rPr lang="en-IN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/</a:t>
                      </a:r>
                      <a:r>
                        <a:rPr lang="en-IN" sz="28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doesn’t have</a:t>
                      </a:r>
                      <a:endParaRPr lang="en-IN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</a:t>
                      </a:r>
                      <a:r>
                        <a:rPr lang="en-IN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to college every day.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Math.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music.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</a:t>
                      </a:r>
                      <a:r>
                        <a:rPr lang="en-IN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Chinese food.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 a laptop.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48810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71576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A073BBD-D88A-4623-BF58-6D6B79B2B0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179487"/>
              </p:ext>
            </p:extLst>
          </p:nvPr>
        </p:nvGraphicFramePr>
        <p:xfrm>
          <a:off x="3152633" y="1405719"/>
          <a:ext cx="7014950" cy="3664757"/>
        </p:xfrm>
        <a:graphic>
          <a:graphicData uri="http://schemas.openxmlformats.org/drawingml/2006/table">
            <a:tbl>
              <a:tblPr firstRow="1" firstCol="1" bandRow="1"/>
              <a:tblGrid>
                <a:gridCol w="1009934">
                  <a:extLst>
                    <a:ext uri="{9D8B030D-6E8A-4147-A177-3AD203B41FA5}">
                      <a16:colId xmlns:a16="http://schemas.microsoft.com/office/drawing/2014/main" val="1501987227"/>
                    </a:ext>
                  </a:extLst>
                </a:gridCol>
                <a:gridCol w="2012721">
                  <a:extLst>
                    <a:ext uri="{9D8B030D-6E8A-4147-A177-3AD203B41FA5}">
                      <a16:colId xmlns:a16="http://schemas.microsoft.com/office/drawing/2014/main" val="4207112250"/>
                    </a:ext>
                  </a:extLst>
                </a:gridCol>
                <a:gridCol w="3992295">
                  <a:extLst>
                    <a:ext uri="{9D8B030D-6E8A-4147-A177-3AD203B41FA5}">
                      <a16:colId xmlns:a16="http://schemas.microsoft.com/office/drawing/2014/main" val="3098433696"/>
                    </a:ext>
                  </a:extLst>
                </a:gridCol>
              </a:tblGrid>
              <a:tr h="27977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Does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Did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 he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she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it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your friend Ashok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IN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come </a:t>
                      </a:r>
                      <a:r>
                        <a:rPr lang="en-IN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to college every day?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IN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study</a:t>
                      </a:r>
                      <a:r>
                        <a:rPr lang="en-IN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math?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IN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play</a:t>
                      </a:r>
                      <a:r>
                        <a:rPr lang="en-IN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music?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IN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like </a:t>
                      </a:r>
                      <a:r>
                        <a:rPr lang="en-IN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Chinese food?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IN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have</a:t>
                      </a:r>
                      <a:r>
                        <a:rPr lang="en-IN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a laptop?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3166850"/>
                  </a:ext>
                </a:extLst>
              </a:tr>
              <a:tr h="2633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Yes,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No,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he/she/it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 does ./doesn’t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 did/didn’t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57994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31654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F8E9C14-5994-4B4C-B089-2529136A56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852273"/>
              </p:ext>
            </p:extLst>
          </p:nvPr>
        </p:nvGraphicFramePr>
        <p:xfrm>
          <a:off x="2947916" y="1473959"/>
          <a:ext cx="7151427" cy="3852113"/>
        </p:xfrm>
        <a:graphic>
          <a:graphicData uri="http://schemas.openxmlformats.org/drawingml/2006/table">
            <a:tbl>
              <a:tblPr firstRow="1" firstCol="1" bandRow="1"/>
              <a:tblGrid>
                <a:gridCol w="878540">
                  <a:extLst>
                    <a:ext uri="{9D8B030D-6E8A-4147-A177-3AD203B41FA5}">
                      <a16:colId xmlns:a16="http://schemas.microsoft.com/office/drawing/2014/main" val="1373726601"/>
                    </a:ext>
                  </a:extLst>
                </a:gridCol>
                <a:gridCol w="2202921">
                  <a:extLst>
                    <a:ext uri="{9D8B030D-6E8A-4147-A177-3AD203B41FA5}">
                      <a16:colId xmlns:a16="http://schemas.microsoft.com/office/drawing/2014/main" val="3811340005"/>
                    </a:ext>
                  </a:extLst>
                </a:gridCol>
                <a:gridCol w="4069966">
                  <a:extLst>
                    <a:ext uri="{9D8B030D-6E8A-4147-A177-3AD203B41FA5}">
                      <a16:colId xmlns:a16="http://schemas.microsoft.com/office/drawing/2014/main" val="1586288787"/>
                    </a:ext>
                  </a:extLst>
                </a:gridCol>
              </a:tblGrid>
              <a:tr h="28576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Do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Did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 you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They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We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the boys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your friends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IN" sz="2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come </a:t>
                      </a:r>
                      <a:r>
                        <a:rPr lang="en-IN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to college every day?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IN" sz="2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study</a:t>
                      </a:r>
                      <a:r>
                        <a:rPr lang="en-IN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math?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IN" sz="2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play</a:t>
                      </a:r>
                      <a:r>
                        <a:rPr lang="en-IN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music?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IN" sz="2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like </a:t>
                      </a:r>
                      <a:r>
                        <a:rPr lang="en-IN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Chinese food?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IN" sz="2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have</a:t>
                      </a:r>
                      <a:r>
                        <a:rPr lang="en-IN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a laptop?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2322007"/>
                  </a:ext>
                </a:extLst>
              </a:tr>
              <a:tr h="4585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Yes,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you/they/we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     do.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     did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4436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73790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22926-DDA3-4B28-B54F-D36B7E6E9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8581"/>
          </a:xfrm>
        </p:spPr>
        <p:txBody>
          <a:bodyPr>
            <a:normAutofit fontScale="90000"/>
          </a:bodyPr>
          <a:lstStyle/>
          <a:p>
            <a:pPr algn="ctr"/>
            <a:br>
              <a:rPr lang="en-IN" sz="3200" dirty="0">
                <a:solidFill>
                  <a:srgbClr val="C00000"/>
                </a:solidFill>
              </a:rPr>
            </a:br>
            <a:r>
              <a:rPr lang="en-IN" sz="3200" dirty="0">
                <a:solidFill>
                  <a:srgbClr val="C00000"/>
                </a:solidFill>
              </a:rPr>
              <a:t>Present Continuous</a:t>
            </a:r>
            <a:br>
              <a:rPr lang="en-IN" sz="3200" dirty="0">
                <a:solidFill>
                  <a:srgbClr val="C00000"/>
                </a:solidFill>
              </a:rPr>
            </a:br>
            <a:r>
              <a:rPr lang="en-IN" sz="3200" b="1" dirty="0">
                <a:solidFill>
                  <a:srgbClr val="002060"/>
                </a:solidFill>
              </a:rPr>
              <a:t>be + verb(</a:t>
            </a:r>
            <a:r>
              <a:rPr lang="en-IN" sz="3200" b="1" dirty="0" err="1">
                <a:solidFill>
                  <a:srgbClr val="002060"/>
                </a:solidFill>
              </a:rPr>
              <a:t>ing</a:t>
            </a:r>
            <a:r>
              <a:rPr lang="en-IN" sz="3200" b="1" dirty="0">
                <a:solidFill>
                  <a:srgbClr val="002060"/>
                </a:solidFill>
              </a:rPr>
              <a:t>)</a:t>
            </a:r>
            <a:br>
              <a:rPr lang="en-IN" sz="3200" dirty="0">
                <a:solidFill>
                  <a:srgbClr val="C00000"/>
                </a:solidFill>
              </a:rPr>
            </a:br>
            <a:endParaRPr lang="en-IN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2492A-BAF7-4145-98F7-9BE3CEC98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3707"/>
            <a:ext cx="10515600" cy="5319167"/>
          </a:xfrm>
        </p:spPr>
        <p:txBody>
          <a:bodyPr>
            <a:normAutofit fontScale="92500" lnSpcReduction="10000"/>
          </a:bodyPr>
          <a:lstStyle/>
          <a:p>
            <a:r>
              <a:rPr lang="en-US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First, we use the present continuous for things that are happening at the moment of speaking.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b="0" i="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I'm</a:t>
            </a:r>
            <a:r>
              <a:rPr lang="en-US" b="0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working at the moment.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Please call back as </a:t>
            </a:r>
            <a:r>
              <a:rPr lang="en-US" b="0" i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</a:t>
            </a:r>
            <a:r>
              <a:rPr lang="en-US" b="0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having dinner now.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My brother </a:t>
            </a:r>
            <a:r>
              <a:rPr lang="en-US" b="0" i="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 sleeping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 can also use this tense for other kinds of temporary situations, even if the action isn't happening at this moment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I'm reading a really great book.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She's staying with her friend for a week.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 can use the present continuous for temporary or new habits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0070C0"/>
                </a:solidFill>
                <a:effectLst/>
                <a:latin typeface="Georgia" panose="02040502050405020303" pitchFamily="18" charset="0"/>
              </a:rPr>
              <a:t>   He's eating a lot these days.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0070C0"/>
                </a:solidFill>
                <a:effectLst/>
                <a:latin typeface="Georgia" panose="02040502050405020303" pitchFamily="18" charset="0"/>
              </a:rPr>
              <a:t>   She's swimming every morning (she didn't use to do this).</a:t>
            </a:r>
          </a:p>
          <a:p>
            <a:pPr marL="0" indent="0" algn="l">
              <a:buNone/>
            </a:pPr>
            <a:endParaRPr lang="en-US" b="1" i="0" dirty="0"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0" i="0" dirty="0"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488720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F7D0D-C368-48A1-9761-BC413EAC4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3048"/>
          </a:xfrm>
        </p:spPr>
        <p:txBody>
          <a:bodyPr/>
          <a:lstStyle/>
          <a:p>
            <a:r>
              <a:rPr lang="en-IN" dirty="0"/>
              <a:t>Using past tense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3F6B6-FD7D-4D71-944E-48158FBFE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8174"/>
            <a:ext cx="10515600" cy="5414700"/>
          </a:xfrm>
        </p:spPr>
        <p:txBody>
          <a:bodyPr/>
          <a:lstStyle/>
          <a:p>
            <a:pPr marL="0" indent="0" algn="l">
              <a:buNone/>
            </a:pPr>
            <a:r>
              <a:rPr lang="en-US" b="1" i="0" dirty="0">
                <a:solidFill>
                  <a:srgbClr val="FF66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en-US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Finished actions, states or habits in the past.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 went to the cinema yesterday.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We spent a lot of time in Japan in 2007</a:t>
            </a:r>
            <a:r>
              <a:rPr lang="en-US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2) For stories or lists of events, we often use the past simple for the actions in the story and the past continuous for the background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b="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 went to a café. People were chatting and music was playing. He sat down and ordered a coffee.</a:t>
            </a:r>
          </a:p>
          <a:p>
            <a:pPr marL="0" indent="0">
              <a:buNone/>
            </a:pPr>
            <a:r>
              <a:rPr lang="en-US" b="1" i="0" dirty="0">
                <a:solidFill>
                  <a:srgbClr val="FF66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r>
              <a:rPr lang="en-US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Unreal or imaginary things in the present or future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If I won the lottery, I would buy a house.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 wish I had more time!</a:t>
            </a:r>
          </a:p>
          <a:p>
            <a:pPr marL="0" indent="0" algn="l">
              <a:buNone/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Events from history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Leonardo painted the Mona Lisa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b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8582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F3580-9A23-465D-9623-4F1FB0D4E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2923"/>
          </a:xfrm>
        </p:spPr>
        <p:txBody>
          <a:bodyPr>
            <a:normAutofit/>
          </a:bodyPr>
          <a:lstStyle/>
          <a:p>
            <a:pPr algn="ctr"/>
            <a:r>
              <a:rPr lang="en-I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 the past continuous</a:t>
            </a:r>
            <a:r>
              <a:rPr lang="en-IN" sz="3200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ABBC9-8690-43A5-BC5B-541BB0EA7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8049"/>
            <a:ext cx="10515600" cy="524891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past continuous (also called past progressive) is a 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verb tense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which is used to show that 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 An ongoing past action was happening at a specific moment of interruption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I </a:t>
            </a:r>
            <a:r>
              <a:rPr lang="en-US" b="1" i="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was watching</a:t>
            </a:r>
            <a:r>
              <a:rPr lang="en-US" b="0" i="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TV when she called.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When the phone rang, she </a:t>
            </a:r>
            <a:r>
              <a:rPr lang="en-US" b="1" i="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was writing</a:t>
            </a:r>
            <a:r>
              <a:rPr lang="en-US" b="0" i="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a letter.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While we </a:t>
            </a:r>
            <a:r>
              <a:rPr lang="en-US" b="1" i="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were having</a:t>
            </a:r>
            <a:r>
              <a:rPr lang="en-US" b="0" i="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the picnic, it started to rain.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wo ongoing actions were happening at the same time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I </a:t>
            </a:r>
            <a:r>
              <a:rPr lang="en-US" b="1" i="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was studying</a:t>
            </a:r>
            <a:r>
              <a:rPr lang="en-US" b="0" i="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while he </a:t>
            </a:r>
            <a:r>
              <a:rPr lang="en-US" b="1" i="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was making</a:t>
            </a:r>
            <a:r>
              <a:rPr lang="en-US" b="0" i="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dinner.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What </a:t>
            </a:r>
            <a:r>
              <a:rPr lang="en-US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en-US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you </a:t>
            </a:r>
            <a:r>
              <a:rPr lang="en-US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doing</a:t>
            </a:r>
            <a:r>
              <a:rPr lang="en-US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while you </a:t>
            </a:r>
            <a:r>
              <a:rPr lang="en-US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were waiting</a:t>
            </a:r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 a specific time in the past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Last night at 8 PM, I </a:t>
            </a:r>
            <a:r>
              <a:rPr lang="en-US" b="1" i="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was watching IPL.</a:t>
            </a:r>
            <a:endParaRPr lang="en-US" b="0" i="0" dirty="0">
              <a:solidFill>
                <a:srgbClr val="00008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894000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4907A-5FE8-4A39-8818-3A48DD9A8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7639"/>
          </a:xfrm>
        </p:spPr>
        <p:txBody>
          <a:bodyPr>
            <a:normAutofit fontScale="90000"/>
          </a:bodyPr>
          <a:lstStyle/>
          <a:p>
            <a:pPr algn="ctr"/>
            <a:r>
              <a:rPr lang="en-IN" sz="3200" b="1" dirty="0">
                <a:solidFill>
                  <a:srgbClr val="FF0000"/>
                </a:solidFill>
              </a:rPr>
              <a:t>Present  prefect tense</a:t>
            </a:r>
            <a:br>
              <a:rPr lang="en-IN" sz="3200" b="1" dirty="0">
                <a:solidFill>
                  <a:srgbClr val="FF0000"/>
                </a:solidFill>
              </a:rPr>
            </a:br>
            <a:r>
              <a:rPr lang="en-IN" sz="22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has/have</a:t>
            </a:r>
            <a:r>
              <a:rPr lang="en-IN" sz="2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+ past participle</a:t>
            </a:r>
            <a:endParaRPr lang="en-IN" sz="2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AB72B-C415-4EF0-B333-47C318FC6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2764"/>
            <a:ext cx="10515600" cy="5044199"/>
          </a:xfrm>
        </p:spPr>
        <p:txBody>
          <a:bodyPr/>
          <a:lstStyle/>
          <a:p>
            <a:r>
              <a:rPr lang="en-US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 use the present perfect to say that an action happened at an unspecified time before now. The exact time is not important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There </a:t>
            </a:r>
            <a:r>
              <a:rPr lang="en-US" b="1" i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have been</a:t>
            </a:r>
            <a:r>
              <a:rPr lang="en-US" b="0" i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many earthquakes in California.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People </a:t>
            </a:r>
            <a:r>
              <a:rPr lang="en-US" b="1" i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have traveled</a:t>
            </a:r>
            <a:r>
              <a:rPr lang="en-US" b="0" i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to the Moon.</a:t>
            </a:r>
          </a:p>
          <a:p>
            <a:r>
              <a:rPr lang="en-US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 can use the present perfect to describe your experience.</a:t>
            </a:r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 </a:t>
            </a:r>
            <a:r>
              <a:rPr lang="en-US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have been</a:t>
            </a:r>
            <a:r>
              <a:rPr lang="en-US" b="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to France.</a:t>
            </a:r>
          </a:p>
          <a:p>
            <a:r>
              <a:rPr lang="en-US" b="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 think I </a:t>
            </a:r>
            <a:r>
              <a:rPr lang="en-US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have seen</a:t>
            </a:r>
            <a:r>
              <a:rPr lang="en-US" b="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that movie before.</a:t>
            </a:r>
          </a:p>
          <a:p>
            <a:r>
              <a:rPr lang="en-IN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Accomplishments</a:t>
            </a:r>
          </a:p>
          <a:p>
            <a:r>
              <a:rPr lang="en-US" b="0" i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Doctors </a:t>
            </a:r>
            <a:r>
              <a:rPr lang="en-US" b="1" i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have cured</a:t>
            </a:r>
            <a:r>
              <a:rPr lang="en-US" b="0" i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many deadly diseases.</a:t>
            </a:r>
          </a:p>
          <a:p>
            <a:r>
              <a:rPr lang="en-IN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Scientists may have found a vaccine for Corona</a:t>
            </a:r>
            <a:endParaRPr lang="en-IN" b="1" i="1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03267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72B9E-B835-4C77-9C77-9976AC6D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1319"/>
            <a:ext cx="10515600" cy="852499"/>
          </a:xfrm>
        </p:spPr>
        <p:txBody>
          <a:bodyPr/>
          <a:lstStyle/>
          <a:p>
            <a:r>
              <a:rPr lang="en-IN" dirty="0"/>
              <a:t>                   What  is a  tense?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8792F-4598-4053-A8F3-8AC756F1E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818"/>
            <a:ext cx="10515600" cy="4833145"/>
          </a:xfrm>
        </p:spPr>
        <p:txBody>
          <a:bodyPr>
            <a:normAutofit lnSpcReduction="10000"/>
          </a:bodyPr>
          <a:lstStyle/>
          <a:p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Tenses play a crucial role in the English language. The concept of tense in English is a method that we use to refer to time - past, present and future.</a:t>
            </a:r>
          </a:p>
          <a:p>
            <a:endParaRPr lang="en-US" b="0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It denotes the time an </a:t>
            </a:r>
            <a:r>
              <a:rPr lang="en-US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action takes place</a:t>
            </a:r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whether sometime in the past, in the present or will take some time in the future.</a:t>
            </a:r>
          </a:p>
          <a:p>
            <a:endParaRPr lang="en-US" b="0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verb-based method used to indicate </a:t>
            </a: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time, and sometimes the continuation or completeness of an action or </a:t>
            </a: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state in relation to the time of speaking.</a:t>
            </a:r>
            <a:endParaRPr lang="en-IN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824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35182-6CA7-44BF-9927-707266703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4799"/>
            <a:ext cx="10515600" cy="1496292"/>
          </a:xfrm>
        </p:spPr>
        <p:txBody>
          <a:bodyPr>
            <a:normAutofit fontScale="90000"/>
          </a:bodyPr>
          <a:lstStyle/>
          <a:p>
            <a:br>
              <a:rPr lang="en-IN" dirty="0"/>
            </a:br>
            <a:r>
              <a:rPr lang="en-IN" dirty="0"/>
              <a:t>Past perfect tense(past before the past)</a:t>
            </a:r>
            <a:br>
              <a:rPr lang="en-IN" dirty="0"/>
            </a:br>
            <a:r>
              <a:rPr lang="en-IN" dirty="0"/>
              <a:t>the first action </a:t>
            </a:r>
            <a:r>
              <a:rPr lang="en-IN"/>
              <a:t>in time takes </a:t>
            </a:r>
            <a:r>
              <a:rPr lang="en-IN" dirty="0"/>
              <a:t>the past perfect form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58FFE-1A5A-44AA-BBD1-8E23FD56E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63091"/>
            <a:ext cx="10515600" cy="3613872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                              </a:t>
            </a:r>
            <a:r>
              <a:rPr lang="en-IN" dirty="0">
                <a:solidFill>
                  <a:srgbClr val="002060"/>
                </a:solidFill>
              </a:rPr>
              <a:t>Had + past participle</a:t>
            </a:r>
          </a:p>
          <a:p>
            <a:r>
              <a:rPr lang="en-IN" dirty="0"/>
              <a:t>The train </a:t>
            </a:r>
            <a:r>
              <a:rPr lang="en-IN" dirty="0">
                <a:solidFill>
                  <a:srgbClr val="FF0000"/>
                </a:solidFill>
              </a:rPr>
              <a:t>had left </a:t>
            </a:r>
            <a:r>
              <a:rPr lang="en-IN" dirty="0"/>
              <a:t>before I </a:t>
            </a:r>
            <a:r>
              <a:rPr lang="en-IN" dirty="0">
                <a:solidFill>
                  <a:srgbClr val="FF0000"/>
                </a:solidFill>
              </a:rPr>
              <a:t>reached</a:t>
            </a:r>
            <a:r>
              <a:rPr lang="en-IN" dirty="0"/>
              <a:t> the station.</a:t>
            </a:r>
          </a:p>
          <a:p>
            <a:r>
              <a:rPr lang="en-IN" dirty="0"/>
              <a:t>The class </a:t>
            </a:r>
            <a:r>
              <a:rPr lang="en-IN" dirty="0">
                <a:solidFill>
                  <a:srgbClr val="FF0000"/>
                </a:solidFill>
              </a:rPr>
              <a:t>had started  </a:t>
            </a:r>
            <a:r>
              <a:rPr lang="en-IN" dirty="0"/>
              <a:t>before we entered the class </a:t>
            </a:r>
          </a:p>
          <a:p>
            <a:r>
              <a:rPr lang="en-IN" dirty="0"/>
              <a:t>I </a:t>
            </a:r>
            <a:r>
              <a:rPr lang="en-IN" dirty="0">
                <a:solidFill>
                  <a:srgbClr val="FF0000"/>
                </a:solidFill>
              </a:rPr>
              <a:t>had heard </a:t>
            </a:r>
            <a:r>
              <a:rPr lang="en-IN" dirty="0"/>
              <a:t>about him before  we actually </a:t>
            </a:r>
            <a:r>
              <a:rPr lang="en-IN" dirty="0">
                <a:solidFill>
                  <a:srgbClr val="FF0000"/>
                </a:solidFill>
              </a:rPr>
              <a:t>met.</a:t>
            </a:r>
          </a:p>
        </p:txBody>
      </p:sp>
    </p:spTree>
    <p:extLst>
      <p:ext uri="{BB962C8B-B14F-4D97-AF65-F5344CB8AC3E}">
        <p14:creationId xmlns:p14="http://schemas.microsoft.com/office/powerpoint/2010/main" val="36221218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3B217-7F68-43CB-A16C-6F1FFC76A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8457"/>
          </a:xfrm>
        </p:spPr>
        <p:txBody>
          <a:bodyPr>
            <a:normAutofit fontScale="90000"/>
          </a:bodyPr>
          <a:lstStyle/>
          <a:p>
            <a:r>
              <a:rPr lang="en-IN" dirty="0"/>
              <a:t>Present perfect tense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10164-9655-4F9B-8539-A7618F27A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6412"/>
            <a:ext cx="10515600" cy="5346463"/>
          </a:xfrm>
        </p:spPr>
        <p:txBody>
          <a:bodyPr>
            <a:normAutofit fontScale="92500" lnSpcReduction="10000"/>
          </a:bodyPr>
          <a:lstStyle/>
          <a:p>
            <a:r>
              <a:rPr lang="en-US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 Uncompleted Action You Are Expecting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James </a:t>
            </a:r>
            <a:r>
              <a:rPr lang="en-US" b="1" i="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has not finished</a:t>
            </a:r>
            <a:r>
              <a:rPr lang="en-US" b="0" i="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his homework yet.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b="0" i="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i="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hasn't mastered</a:t>
            </a:r>
            <a:r>
              <a:rPr lang="en-US" b="0" i="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English, but he can communicate.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train </a:t>
            </a:r>
            <a:r>
              <a:rPr lang="en-US" b="1" i="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en-US" b="0" i="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still </a:t>
            </a:r>
            <a:r>
              <a:rPr lang="en-US" b="1" i="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not arrived</a:t>
            </a:r>
            <a:r>
              <a:rPr lang="en-US" b="0" i="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rain </a:t>
            </a:r>
            <a:r>
              <a:rPr lang="en-US" b="1" i="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hasn't stopped</a:t>
            </a:r>
            <a:r>
              <a:rPr lang="en-US" b="0" i="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Multiple Actions at Different Times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terrorists  </a:t>
            </a:r>
            <a:r>
              <a:rPr lang="en-US" b="1" i="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have attacked</a:t>
            </a:r>
            <a:r>
              <a:rPr lang="en-US" b="0" i="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that city five times.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 </a:t>
            </a:r>
            <a:r>
              <a:rPr lang="en-US" b="1" i="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have had</a:t>
            </a:r>
            <a:r>
              <a:rPr lang="en-US" b="0" i="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four quizzes and five tests so far this semester.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 the present perfect to show that something started in the past and has continued up until now.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 </a:t>
            </a:r>
            <a:r>
              <a:rPr lang="en-US" b="1" i="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have had</a:t>
            </a:r>
            <a:r>
              <a:rPr lang="en-US" b="0" i="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a cold for two weeks.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She </a:t>
            </a:r>
            <a:r>
              <a:rPr lang="en-US" b="1" i="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has been</a:t>
            </a:r>
            <a:r>
              <a:rPr lang="en-US" b="0" i="0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in England for six months.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00008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000080"/>
              </a:solidFill>
              <a:effectLst/>
              <a:latin typeface="Arial" panose="020B0604020202020204" pitchFamily="34" charset="0"/>
            </a:endParaRPr>
          </a:p>
          <a:p>
            <a:endParaRPr lang="en-US" b="1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240494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C6421-D29F-4426-AF30-8D60FA1C0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5060"/>
          </a:xfrm>
        </p:spPr>
        <p:txBody>
          <a:bodyPr>
            <a:normAutofit fontScale="90000"/>
          </a:bodyPr>
          <a:lstStyle/>
          <a:p>
            <a:pPr algn="ctr"/>
            <a:br>
              <a:rPr lang="en-IN" dirty="0">
                <a:solidFill>
                  <a:srgbClr val="C00000"/>
                </a:solidFill>
              </a:rPr>
            </a:br>
            <a:r>
              <a:rPr lang="en-IN" dirty="0">
                <a:solidFill>
                  <a:srgbClr val="C00000"/>
                </a:solidFill>
              </a:rPr>
              <a:t>Using the future tense</a:t>
            </a:r>
            <a:br>
              <a:rPr lang="en-IN" dirty="0">
                <a:solidFill>
                  <a:srgbClr val="C00000"/>
                </a:solidFill>
              </a:rPr>
            </a:br>
            <a:r>
              <a:rPr lang="en-IN" dirty="0">
                <a:solidFill>
                  <a:srgbClr val="C00000"/>
                </a:solidFill>
              </a:rPr>
              <a:t>will+ verb</a:t>
            </a:r>
            <a:br>
              <a:rPr lang="en-IN" dirty="0">
                <a:solidFill>
                  <a:srgbClr val="C00000"/>
                </a:solidFill>
              </a:rPr>
            </a:b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EB77F-8A33-4796-9C8E-31AD7E5C2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0186"/>
            <a:ext cx="10515600" cy="5445456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simple </a:t>
            </a:r>
            <a:r>
              <a:rPr lang="en-US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future</a:t>
            </a:r>
            <a:r>
              <a:rPr lang="en-US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is a verb </a:t>
            </a:r>
            <a:r>
              <a:rPr lang="en-US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tense</a:t>
            </a:r>
            <a:r>
              <a:rPr lang="en-US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that's </a:t>
            </a:r>
            <a:r>
              <a:rPr lang="en-US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en-US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to talk about things that haven't happened yet.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future tense is a </a:t>
            </a:r>
            <a:r>
              <a:rPr lang="en-US" b="0" i="0" u="none" strike="noStrike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verb tense</a:t>
            </a:r>
            <a:r>
              <a:rPr lang="en-US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used for a future activity or a future state of being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For example: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 will jump in the lake.(This is a future activity.)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I will be happy.(This is a future state of being.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IN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 ‘going to’ to express future</a:t>
            </a:r>
          </a:p>
          <a:p>
            <a:pPr marL="0" indent="0">
              <a:buNone/>
            </a:pPr>
            <a:r>
              <a:rPr lang="en-IN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I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India is going to win this match. / I am going to visit USA</a:t>
            </a:r>
          </a:p>
          <a:p>
            <a:r>
              <a:rPr lang="en-US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Using  the present to suggest the future tense:</a:t>
            </a:r>
          </a:p>
          <a:p>
            <a:pPr marL="0" indent="0">
              <a:buNone/>
            </a:pPr>
            <a:r>
              <a:rPr lang="en-US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 </a:t>
            </a:r>
            <a:r>
              <a:rPr lang="en-US" i="0" u="sng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am  leaving</a:t>
            </a:r>
            <a:r>
              <a:rPr lang="en-US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later today.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He </a:t>
            </a:r>
            <a:r>
              <a:rPr lang="en-US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arriving today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the evening train</a:t>
            </a:r>
            <a:endParaRPr lang="en-US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i="0" dirty="0"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8435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A3362CB-A941-43B9-8AC4-0F57E04D92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525" y="218365"/>
            <a:ext cx="9744502" cy="6892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545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0468D-1C1A-4299-844D-5698B2520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4693"/>
          </a:xfrm>
        </p:spPr>
        <p:txBody>
          <a:bodyPr>
            <a:normAutofit fontScale="90000"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Tenses are important?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26414-92FF-4654-9375-4DAFD1CB9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8473"/>
            <a:ext cx="10515600" cy="4888490"/>
          </a:xfrm>
        </p:spPr>
        <p:txBody>
          <a:bodyPr/>
          <a:lstStyle/>
          <a:p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r>
              <a:rPr lang="en-US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term, </a:t>
            </a:r>
            <a:r>
              <a:rPr lang="en-US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tense</a:t>
            </a:r>
            <a:r>
              <a:rPr lang="en-US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has been derived from the Latin word “</a:t>
            </a:r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tempus”</a:t>
            </a:r>
            <a:r>
              <a:rPr lang="en-US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meaning time.</a:t>
            </a:r>
          </a:p>
          <a:p>
            <a:r>
              <a:rPr lang="en-US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t shows the 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time of an action</a:t>
            </a:r>
            <a:r>
              <a:rPr lang="en-US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or 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state of being </a:t>
            </a:r>
            <a:r>
              <a:rPr lang="en-US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that is usually shown by 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a verb. </a:t>
            </a:r>
          </a:p>
          <a:p>
            <a:r>
              <a:rPr lang="en-US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verb ending </a:t>
            </a:r>
            <a:r>
              <a:rPr lang="en-US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is changed in order to 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show the present, past or future time</a:t>
            </a:r>
            <a:r>
              <a:rPr lang="en-US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. Hence, a tense act as a verb, so as to indicate what happens/happened or will happen when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.</a:t>
            </a:r>
            <a:endParaRPr lang="en-I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439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4B17420-A3ED-4F5D-99D3-62F340E2DBAB}"/>
              </a:ext>
            </a:extLst>
          </p:cNvPr>
          <p:cNvSpPr txBox="1"/>
          <p:nvPr/>
        </p:nvSpPr>
        <p:spPr>
          <a:xfrm>
            <a:off x="1039091" y="1166843"/>
            <a:ext cx="9518073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1. </a:t>
            </a:r>
            <a:r>
              <a:rPr lang="en-US" sz="2800" dirty="0"/>
              <a:t>Present Tense:</a:t>
            </a:r>
          </a:p>
          <a:p>
            <a:endParaRPr lang="en-US" sz="2800" dirty="0"/>
          </a:p>
          <a:p>
            <a:r>
              <a:rPr lang="en-US" sz="2800" dirty="0"/>
              <a:t>•    </a:t>
            </a:r>
            <a:r>
              <a:rPr lang="en-US" sz="2800" dirty="0">
                <a:solidFill>
                  <a:srgbClr val="FF0000"/>
                </a:solidFill>
              </a:rPr>
              <a:t>Simple present tense</a:t>
            </a:r>
            <a:r>
              <a:rPr lang="en-US" sz="2800" dirty="0"/>
              <a:t>: It is used to explain an action, event or condition that is happening in the present. </a:t>
            </a:r>
            <a:r>
              <a:rPr lang="en-US" sz="2800" i="1" dirty="0">
                <a:solidFill>
                  <a:srgbClr val="002060"/>
                </a:solidFill>
              </a:rPr>
              <a:t>For example, I play</a:t>
            </a:r>
          </a:p>
          <a:p>
            <a:r>
              <a:rPr lang="en-US" sz="2800" i="1" dirty="0">
                <a:solidFill>
                  <a:srgbClr val="002060"/>
                </a:solidFill>
              </a:rPr>
              <a:t>   or I eat./ It is very hot now.</a:t>
            </a:r>
          </a:p>
          <a:p>
            <a:r>
              <a:rPr lang="en-US" sz="2800" dirty="0"/>
              <a:t>•  </a:t>
            </a:r>
            <a:r>
              <a:rPr lang="en-US" sz="2800" dirty="0">
                <a:solidFill>
                  <a:srgbClr val="FF0000"/>
                </a:solidFill>
              </a:rPr>
              <a:t>Present continuous tense</a:t>
            </a:r>
            <a:r>
              <a:rPr lang="en-US" sz="2800" dirty="0"/>
              <a:t>: It describes an ongoing action or an action that is still going. </a:t>
            </a:r>
            <a:r>
              <a:rPr lang="en-US" sz="2800" i="1" dirty="0">
                <a:solidFill>
                  <a:srgbClr val="002060"/>
                </a:solidFill>
              </a:rPr>
              <a:t>For instance, I am playing or I am eating</a:t>
            </a:r>
            <a:r>
              <a:rPr lang="en-US" sz="2800" dirty="0"/>
              <a:t>. </a:t>
            </a:r>
          </a:p>
          <a:p>
            <a:r>
              <a:rPr lang="en-US" sz="2800" dirty="0"/>
              <a:t>•    </a:t>
            </a:r>
            <a:r>
              <a:rPr lang="en-US" sz="2800" dirty="0">
                <a:solidFill>
                  <a:srgbClr val="FF0000"/>
                </a:solidFill>
              </a:rPr>
              <a:t>Present perfect tense</a:t>
            </a:r>
            <a:r>
              <a:rPr lang="en-US" sz="2800" dirty="0"/>
              <a:t>: It indicates an action that began in the past and continues into the present. For example, </a:t>
            </a:r>
            <a:r>
              <a:rPr lang="en-US" sz="2800" i="1" dirty="0">
                <a:solidFill>
                  <a:srgbClr val="002060"/>
                </a:solidFill>
              </a:rPr>
              <a:t>I have played or I have eaten.</a:t>
            </a:r>
          </a:p>
          <a:p>
            <a:r>
              <a:rPr lang="en-US" sz="2800" dirty="0"/>
              <a:t>•   </a:t>
            </a:r>
            <a:r>
              <a:rPr lang="en-US" sz="2800" dirty="0">
                <a:solidFill>
                  <a:srgbClr val="FF0000"/>
                </a:solidFill>
              </a:rPr>
              <a:t>Present perfect continuous tense</a:t>
            </a:r>
            <a:r>
              <a:rPr lang="en-US" sz="2800" dirty="0"/>
              <a:t>: It is used to describe an action that has been taking place for some time and is still ongoing. For example, </a:t>
            </a:r>
            <a:r>
              <a:rPr lang="en-US" sz="2800" i="1" dirty="0">
                <a:solidFill>
                  <a:srgbClr val="002060"/>
                </a:solidFill>
              </a:rPr>
              <a:t>I have been playing or I have been eating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7185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55C14-CE71-4B97-B88D-95BE7653C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Past Tenses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E57F5-BCA4-4642-AB40-8305DFC85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9309"/>
            <a:ext cx="10515600" cy="477765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•  </a:t>
            </a:r>
            <a:r>
              <a:rPr lang="en-US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Simple past tense:</a:t>
            </a:r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 is used to explain an event or an action that has happened in the past. For example, I played or I ate.</a:t>
            </a:r>
          </a:p>
          <a:p>
            <a:pPr marL="0" indent="0" algn="just">
              <a:buNone/>
            </a:pPr>
            <a:r>
              <a:rPr lang="en-US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  </a:t>
            </a:r>
            <a:r>
              <a:rPr lang="en-US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Past continuous tense:</a:t>
            </a:r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 is used to describe an event or an action that is ongoing in the past. For instance, I was playing or I was eating.</a:t>
            </a:r>
          </a:p>
          <a:p>
            <a:pPr marL="0" indent="0" algn="just">
              <a:buNone/>
            </a:pPr>
            <a:r>
              <a:rPr lang="en-US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  </a:t>
            </a:r>
            <a:r>
              <a:rPr lang="en-US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Past perfect tense:</a:t>
            </a:r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 refers to an action or event that took place in the past. For example, I had played or I had eaten.</a:t>
            </a:r>
          </a:p>
          <a:p>
            <a:pPr marL="0" indent="0" algn="just">
              <a:buNone/>
            </a:pPr>
            <a:r>
              <a:rPr lang="en-US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  </a:t>
            </a:r>
            <a:r>
              <a:rPr lang="en-US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Past perfect continuous tense</a:t>
            </a:r>
            <a:r>
              <a:rPr lang="en-US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It describes a continuing action in the past that began before another past action began or interrupted the first action. For instance, I had been playing or I had been eating.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73943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2B8A5-4986-4290-9330-D75B60DB4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3348"/>
          </a:xfrm>
        </p:spPr>
        <p:txBody>
          <a:bodyPr/>
          <a:lstStyle/>
          <a:p>
            <a:r>
              <a:rPr lang="en-IN" dirty="0"/>
              <a:t>Future tense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6F381F-5B04-4386-9CBA-E7A8FCB8C7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8474"/>
            <a:ext cx="10515600" cy="488848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• 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Simple future tense: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used when we plan to do something. For example, I will play or I will eat.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Future continuous tense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It describes a continuing action that will happen in the future. In short, it refers to an action ongoing in the future. For instance, I will be eating at 8 o’clock or I will be playing at 6 o’clock.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Future perfect tense: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refers to an action that will happen in the future before another action takes place. For example, I shall have played before 5 o’clock or I shall have eaten before 9 o’clock.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Future perfect continuous tense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It indicates a continuing action, which will be completed at a specified time in the future. For instance, I shall have been playing or I will have been eating</a:t>
            </a:r>
            <a:r>
              <a:rPr lang="en-US" dirty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65287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B1848-FC18-48EA-BBA4-A770BF352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3048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FE33B-C124-4AA4-8AD4-69402DF01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2890"/>
            <a:ext cx="10515600" cy="4894073"/>
          </a:xfrm>
        </p:spPr>
        <p:txBody>
          <a:bodyPr/>
          <a:lstStyle/>
          <a:p>
            <a:r>
              <a:rPr lang="en-US" b="0" i="0" dirty="0">
                <a:solidFill>
                  <a:srgbClr val="333333"/>
                </a:solidFill>
                <a:effectLst/>
                <a:latin typeface="PT Serif"/>
              </a:rPr>
              <a:t>We cannot talk of tenses without considering two components of many English tenses: </a:t>
            </a:r>
            <a:r>
              <a:rPr lang="en-US" b="1" i="0" dirty="0">
                <a:solidFill>
                  <a:srgbClr val="333333"/>
                </a:solidFill>
                <a:effectLst/>
                <a:latin typeface="PT Serif"/>
              </a:rPr>
              <a:t>time</a:t>
            </a:r>
            <a:r>
              <a:rPr lang="en-US" b="0" i="0" dirty="0">
                <a:solidFill>
                  <a:srgbClr val="333333"/>
                </a:solidFill>
                <a:effectLst/>
                <a:latin typeface="PT Serif"/>
              </a:rPr>
              <a:t> and </a:t>
            </a:r>
            <a:r>
              <a:rPr lang="en-US" b="1" i="0" dirty="0">
                <a:solidFill>
                  <a:srgbClr val="333333"/>
                </a:solidFill>
                <a:effectLst/>
                <a:latin typeface="PT Serif"/>
              </a:rPr>
              <a:t>aspect</a:t>
            </a:r>
            <a:r>
              <a:rPr lang="en-US" b="0" i="0" dirty="0">
                <a:solidFill>
                  <a:srgbClr val="333333"/>
                </a:solidFill>
                <a:effectLst/>
                <a:latin typeface="PT Serif"/>
              </a:rPr>
              <a:t>. 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en-US" b="1" i="0" dirty="0">
                <a:solidFill>
                  <a:srgbClr val="333333"/>
                </a:solidFill>
                <a:effectLst/>
                <a:latin typeface="PT Serif"/>
              </a:rPr>
              <a:t>    </a:t>
            </a:r>
            <a:r>
              <a:rPr lang="en-US" b="1" i="0" dirty="0">
                <a:solidFill>
                  <a:srgbClr val="FF0000"/>
                </a:solidFill>
                <a:effectLst/>
                <a:latin typeface="PT Serif"/>
              </a:rPr>
              <a:t>Time</a:t>
            </a:r>
            <a:r>
              <a:rPr lang="en-US" b="0" i="0" dirty="0">
                <a:solidFill>
                  <a:srgbClr val="FF0000"/>
                </a:solidFill>
                <a:effectLst/>
                <a:latin typeface="PT Serif"/>
              </a:rPr>
              <a:t> expresses: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333333"/>
                </a:solidFill>
                <a:effectLst/>
                <a:latin typeface="PT Serif"/>
              </a:rPr>
              <a:t>past</a:t>
            </a:r>
            <a:r>
              <a:rPr lang="en-US" b="0" i="0" dirty="0">
                <a:solidFill>
                  <a:srgbClr val="333333"/>
                </a:solidFill>
                <a:effectLst/>
                <a:latin typeface="PT Serif"/>
              </a:rPr>
              <a:t> - </a:t>
            </a:r>
            <a:r>
              <a:rPr lang="en-US" b="0" i="1" dirty="0">
                <a:solidFill>
                  <a:srgbClr val="333333"/>
                </a:solidFill>
                <a:effectLst/>
                <a:latin typeface="PT Serif"/>
              </a:rPr>
              <a:t>before now</a:t>
            </a:r>
            <a:endParaRPr lang="en-US" b="0" i="0" dirty="0">
              <a:solidFill>
                <a:srgbClr val="333333"/>
              </a:solidFill>
              <a:effectLst/>
              <a:latin typeface="PT Serif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333333"/>
                </a:solidFill>
                <a:effectLst/>
                <a:latin typeface="PT Serif"/>
              </a:rPr>
              <a:t>present</a:t>
            </a:r>
            <a:r>
              <a:rPr lang="en-US" b="0" i="0" dirty="0">
                <a:solidFill>
                  <a:srgbClr val="333333"/>
                </a:solidFill>
                <a:effectLst/>
                <a:latin typeface="PT Serif"/>
              </a:rPr>
              <a:t> - </a:t>
            </a:r>
            <a:r>
              <a:rPr lang="en-US" b="0" i="1" dirty="0">
                <a:solidFill>
                  <a:srgbClr val="333333"/>
                </a:solidFill>
                <a:effectLst/>
                <a:latin typeface="PT Serif"/>
              </a:rPr>
              <a:t>now, or any time that includes now</a:t>
            </a:r>
            <a:endParaRPr lang="en-US" b="0" i="0" dirty="0">
              <a:solidFill>
                <a:srgbClr val="333333"/>
              </a:solidFill>
              <a:effectLst/>
              <a:latin typeface="PT Serif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333333"/>
                </a:solidFill>
                <a:effectLst/>
                <a:latin typeface="PT Serif"/>
              </a:rPr>
              <a:t>future</a:t>
            </a:r>
            <a:r>
              <a:rPr lang="en-US" b="0" i="0" dirty="0">
                <a:solidFill>
                  <a:srgbClr val="333333"/>
                </a:solidFill>
                <a:effectLst/>
                <a:latin typeface="PT Serif"/>
              </a:rPr>
              <a:t> - </a:t>
            </a:r>
            <a:r>
              <a:rPr lang="en-US" b="0" i="1" dirty="0">
                <a:solidFill>
                  <a:srgbClr val="333333"/>
                </a:solidFill>
                <a:effectLst/>
                <a:latin typeface="PT Serif"/>
              </a:rPr>
              <a:t>after now</a:t>
            </a:r>
            <a:endParaRPr lang="en-US" b="0" i="0" dirty="0">
              <a:solidFill>
                <a:srgbClr val="333333"/>
              </a:solidFill>
              <a:effectLst/>
              <a:latin typeface="PT Serif"/>
            </a:endParaRPr>
          </a:p>
          <a:p>
            <a:pPr algn="l">
              <a:buFont typeface="Wingdings" panose="05000000000000000000" pitchFamily="2" charset="2"/>
              <a:buChar char="v"/>
            </a:pPr>
            <a:r>
              <a:rPr lang="en-US" b="1" i="0" dirty="0">
                <a:solidFill>
                  <a:srgbClr val="333333"/>
                </a:solidFill>
                <a:effectLst/>
                <a:latin typeface="PT Serif"/>
              </a:rPr>
              <a:t>   </a:t>
            </a:r>
            <a:r>
              <a:rPr lang="en-US" b="1" i="0" dirty="0">
                <a:solidFill>
                  <a:srgbClr val="FF0000"/>
                </a:solidFill>
                <a:effectLst/>
                <a:latin typeface="PT Serif"/>
              </a:rPr>
              <a:t>Aspect</a:t>
            </a:r>
            <a:r>
              <a:rPr lang="en-US" b="0" i="0" dirty="0">
                <a:solidFill>
                  <a:srgbClr val="FF0000"/>
                </a:solidFill>
                <a:effectLst/>
                <a:latin typeface="PT Serif"/>
              </a:rPr>
              <a:t> can be: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333333"/>
                </a:solidFill>
                <a:effectLst/>
                <a:latin typeface="PT Serif"/>
              </a:rPr>
              <a:t>progressive</a:t>
            </a:r>
            <a:r>
              <a:rPr lang="en-US" b="0" i="0" dirty="0">
                <a:solidFill>
                  <a:srgbClr val="333333"/>
                </a:solidFill>
                <a:effectLst/>
                <a:latin typeface="PT Serif"/>
              </a:rPr>
              <a:t> - </a:t>
            </a:r>
            <a:r>
              <a:rPr lang="en-US" b="0" i="1" dirty="0">
                <a:solidFill>
                  <a:srgbClr val="333333"/>
                </a:solidFill>
                <a:effectLst/>
                <a:latin typeface="PT Serif"/>
              </a:rPr>
              <a:t>uncompleted action</a:t>
            </a:r>
            <a:endParaRPr lang="en-US" b="0" i="0" dirty="0">
              <a:solidFill>
                <a:srgbClr val="333333"/>
              </a:solidFill>
              <a:effectLst/>
              <a:latin typeface="PT Serif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333333"/>
                </a:solidFill>
                <a:effectLst/>
                <a:latin typeface="PT Serif"/>
              </a:rPr>
              <a:t>perfective</a:t>
            </a:r>
            <a:r>
              <a:rPr lang="en-US" b="0" i="0" dirty="0">
                <a:solidFill>
                  <a:srgbClr val="333333"/>
                </a:solidFill>
                <a:effectLst/>
                <a:latin typeface="PT Serif"/>
              </a:rPr>
              <a:t> - </a:t>
            </a:r>
            <a:r>
              <a:rPr lang="en-US" b="0" i="1" dirty="0">
                <a:solidFill>
                  <a:srgbClr val="333333"/>
                </a:solidFill>
                <a:effectLst/>
                <a:latin typeface="PT Serif"/>
              </a:rPr>
              <a:t>completed action or state</a:t>
            </a:r>
            <a:endParaRPr lang="en-US" b="0" i="0" dirty="0">
              <a:solidFill>
                <a:srgbClr val="333333"/>
              </a:solidFill>
              <a:effectLst/>
              <a:latin typeface="PT Serif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06596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2B402-A688-4EBC-89E2-02FFDEFD6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8457"/>
          </a:xfrm>
        </p:spPr>
        <p:txBody>
          <a:bodyPr>
            <a:normAutofit fontScale="90000"/>
          </a:bodyPr>
          <a:lstStyle/>
          <a:p>
            <a:r>
              <a:rPr lang="en-IN" dirty="0"/>
              <a:t>Present Tense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200552-FDAB-4D05-A1EB-F7825A45C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1003"/>
            <a:ext cx="10515600" cy="4975960"/>
          </a:xfrm>
        </p:spPr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british_council"/>
              </a:rPr>
              <a:t>The present tense is used to </a:t>
            </a:r>
            <a:r>
              <a:rPr lang="en-US" b="1" i="0" dirty="0">
                <a:solidFill>
                  <a:srgbClr val="FF0000"/>
                </a:solidFill>
                <a:effectLst/>
                <a:latin typeface="british_council"/>
              </a:rPr>
              <a:t>talk about the present and </a:t>
            </a:r>
            <a:r>
              <a:rPr lang="en-US" b="0" i="0" dirty="0">
                <a:solidFill>
                  <a:srgbClr val="000000"/>
                </a:solidFill>
                <a:effectLst/>
                <a:latin typeface="british_council"/>
              </a:rPr>
              <a:t>to </a:t>
            </a:r>
            <a:r>
              <a:rPr lang="en-US" b="0" i="0" dirty="0">
                <a:solidFill>
                  <a:srgbClr val="FF0000"/>
                </a:solidFill>
                <a:effectLst/>
                <a:latin typeface="british_council"/>
              </a:rPr>
              <a:t>talk about the future.</a:t>
            </a:r>
          </a:p>
          <a:p>
            <a:endParaRPr lang="en-US" b="0" i="0" dirty="0">
              <a:solidFill>
                <a:srgbClr val="000000"/>
              </a:solidFill>
              <a:effectLst/>
              <a:latin typeface="british_council"/>
            </a:endParaRPr>
          </a:p>
          <a:p>
            <a:r>
              <a:rPr lang="en-US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There are </a:t>
            </a:r>
            <a:r>
              <a:rPr lang="en-US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four </a:t>
            </a:r>
            <a:r>
              <a:rPr lang="en-US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present tense forms:</a:t>
            </a:r>
          </a:p>
          <a:p>
            <a:r>
              <a:rPr lang="en-US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Present simple	I work</a:t>
            </a:r>
          </a:p>
          <a:p>
            <a:r>
              <a:rPr lang="en-US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Present continuous	I am working</a:t>
            </a:r>
          </a:p>
          <a:p>
            <a:r>
              <a:rPr lang="en-US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Present perfect	I have worked</a:t>
            </a:r>
          </a:p>
          <a:p>
            <a:r>
              <a:rPr lang="en-US" b="1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Present perfect continuous	I have been workin</a:t>
            </a:r>
            <a:r>
              <a:rPr lang="en-US" b="0" i="0" dirty="0">
                <a:solidFill>
                  <a:srgbClr val="7030A0"/>
                </a:solidFill>
                <a:effectLst/>
                <a:latin typeface="british_council"/>
              </a:rPr>
              <a:t>g</a:t>
            </a:r>
            <a:endParaRPr lang="en-IN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111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D6AB4-6F7C-4942-ABC9-50F2CB0D6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973" y="365125"/>
            <a:ext cx="10515600" cy="672105"/>
          </a:xfrm>
        </p:spPr>
        <p:txBody>
          <a:bodyPr>
            <a:normAutofit/>
          </a:bodyPr>
          <a:lstStyle/>
          <a:p>
            <a:r>
              <a:rPr lang="en-IN" sz="2400" dirty="0"/>
              <a:t>Present Simple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BEDA4-3E92-4E43-9003-74E6B17932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7230"/>
            <a:ext cx="10515600" cy="5139733"/>
          </a:xfrm>
        </p:spPr>
        <p:txBody>
          <a:bodyPr>
            <a:normAutofit fontScale="92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To express habits, general truths, repeated actions or unchanging situations, emotions and wishes: ...</a:t>
            </a:r>
          </a:p>
          <a:p>
            <a:r>
              <a:rPr lang="en-US" sz="2400" b="1" i="0" dirty="0">
                <a:solidFill>
                  <a:srgbClr val="191919"/>
                </a:solidFill>
                <a:effectLst/>
                <a:latin typeface="EF Circular Latin"/>
              </a:rPr>
              <a:t>I play chess everyday</a:t>
            </a:r>
            <a:r>
              <a:rPr lang="en-US" sz="2400" b="0" i="0" dirty="0">
                <a:solidFill>
                  <a:srgbClr val="191919"/>
                </a:solidFill>
                <a:effectLst/>
                <a:latin typeface="EF Circular Latin"/>
              </a:rPr>
              <a:t> (habit); </a:t>
            </a:r>
          </a:p>
          <a:p>
            <a:r>
              <a:rPr lang="en-US" sz="2400" b="1" i="0" dirty="0">
                <a:solidFill>
                  <a:srgbClr val="191919"/>
                </a:solidFill>
                <a:effectLst/>
                <a:latin typeface="EF Circular Latin"/>
              </a:rPr>
              <a:t>I work in </a:t>
            </a:r>
            <a:r>
              <a:rPr lang="en-US" sz="2400" b="1" dirty="0">
                <a:solidFill>
                  <a:srgbClr val="191919"/>
                </a:solidFill>
                <a:latin typeface="EF Circular Latin"/>
              </a:rPr>
              <a:t>Mumbai</a:t>
            </a:r>
            <a:r>
              <a:rPr lang="en-US" sz="2400" b="0" i="0" dirty="0">
                <a:solidFill>
                  <a:srgbClr val="191919"/>
                </a:solidFill>
                <a:effectLst/>
                <a:latin typeface="EF Circular Latin"/>
              </a:rPr>
              <a:t>(unchanging situation); </a:t>
            </a:r>
          </a:p>
          <a:p>
            <a:r>
              <a:rPr lang="en-US" sz="2400" b="1" dirty="0">
                <a:solidFill>
                  <a:srgbClr val="191919"/>
                </a:solidFill>
                <a:latin typeface="EF Circular Latin"/>
              </a:rPr>
              <a:t>Mumbai</a:t>
            </a:r>
            <a:r>
              <a:rPr lang="en-US" sz="2400" b="1" i="0" dirty="0">
                <a:solidFill>
                  <a:srgbClr val="191919"/>
                </a:solidFill>
                <a:effectLst/>
                <a:latin typeface="EF Circular Latin"/>
              </a:rPr>
              <a:t> is a large city</a:t>
            </a:r>
            <a:r>
              <a:rPr lang="en-US" sz="2400" b="0" i="0" dirty="0">
                <a:solidFill>
                  <a:srgbClr val="191919"/>
                </a:solidFill>
                <a:effectLst/>
                <a:latin typeface="EF Circular Latin"/>
              </a:rPr>
              <a:t> (general truth)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24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To give instructions or directions: ...</a:t>
            </a:r>
          </a:p>
          <a:p>
            <a:r>
              <a:rPr lang="en-US" sz="2400" b="1" i="0" dirty="0">
                <a:solidFill>
                  <a:srgbClr val="191919"/>
                </a:solidFill>
                <a:effectLst/>
                <a:latin typeface="EF Circular Latin"/>
              </a:rPr>
              <a:t>You walk</a:t>
            </a:r>
            <a:r>
              <a:rPr lang="en-US" sz="2400" b="0" i="0" dirty="0">
                <a:solidFill>
                  <a:srgbClr val="191919"/>
                </a:solidFill>
                <a:effectLst/>
                <a:latin typeface="EF Circular Latin"/>
              </a:rPr>
              <a:t> for two hundred meters, then </a:t>
            </a:r>
            <a:r>
              <a:rPr lang="en-US" sz="2400" b="1" i="0" dirty="0">
                <a:solidFill>
                  <a:srgbClr val="191919"/>
                </a:solidFill>
                <a:effectLst/>
                <a:latin typeface="EF Circular Latin"/>
              </a:rPr>
              <a:t>you turn</a:t>
            </a:r>
            <a:r>
              <a:rPr lang="en-US" sz="2400" b="0" i="0" dirty="0">
                <a:solidFill>
                  <a:srgbClr val="191919"/>
                </a:solidFill>
                <a:effectLst/>
                <a:latin typeface="EF Circular Latin"/>
              </a:rPr>
              <a:t> left.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24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To express fixed arrangements,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91919"/>
                </a:solidFill>
                <a:effectLst/>
                <a:latin typeface="EF Circular Latin"/>
              </a:rPr>
              <a:t>Your exam </a:t>
            </a:r>
            <a:r>
              <a:rPr lang="en-US" b="1" i="0" dirty="0">
                <a:solidFill>
                  <a:srgbClr val="191919"/>
                </a:solidFill>
                <a:effectLst/>
                <a:latin typeface="EF Circular Latin"/>
              </a:rPr>
              <a:t>starts</a:t>
            </a:r>
            <a:r>
              <a:rPr lang="en-US" b="0" i="0" dirty="0">
                <a:solidFill>
                  <a:srgbClr val="191919"/>
                </a:solidFill>
                <a:effectLst/>
                <a:latin typeface="EF Circular Latin"/>
              </a:rPr>
              <a:t> at 09.00.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2060"/>
                </a:solidFill>
                <a:effectLst/>
                <a:latin typeface="EF Circular Latin"/>
              </a:rPr>
              <a:t>To express future time, after some conjunctions: </a:t>
            </a:r>
            <a:r>
              <a:rPr lang="en-US" b="1" i="1" dirty="0">
                <a:solidFill>
                  <a:srgbClr val="002060"/>
                </a:solidFill>
                <a:effectLst/>
                <a:latin typeface="EF Circular Latin"/>
              </a:rPr>
              <a:t>after, when, before, as soon as, until</a:t>
            </a:r>
            <a:r>
              <a:rPr lang="en-US" b="1" i="0" dirty="0">
                <a:solidFill>
                  <a:srgbClr val="002060"/>
                </a:solidFill>
                <a:effectLst/>
                <a:latin typeface="EF Circular Latin"/>
              </a:rPr>
              <a:t>:</a:t>
            </a:r>
            <a:br>
              <a:rPr lang="en-US" b="1" i="0" dirty="0">
                <a:solidFill>
                  <a:srgbClr val="191919"/>
                </a:solidFill>
                <a:effectLst/>
                <a:latin typeface="EF Circular Latin"/>
              </a:rPr>
            </a:br>
            <a:r>
              <a:rPr lang="en-US" b="1" i="0" dirty="0">
                <a:solidFill>
                  <a:srgbClr val="191919"/>
                </a:solidFill>
                <a:effectLst/>
                <a:latin typeface="EF Circular Latin"/>
              </a:rPr>
              <a:t>He'll give it to you when you come next Saturday.</a:t>
            </a:r>
            <a:endParaRPr lang="en-US" b="0" i="0" dirty="0">
              <a:solidFill>
                <a:srgbClr val="191919"/>
              </a:solidFill>
              <a:effectLst/>
              <a:latin typeface="EF Circular Latin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0816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1010</TotalTime>
  <Words>1946</Words>
  <Application>Microsoft Office PowerPoint</Application>
  <PresentationFormat>Widescreen</PresentationFormat>
  <Paragraphs>235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5" baseType="lpstr">
      <vt:lpstr>arial</vt:lpstr>
      <vt:lpstr>arial</vt:lpstr>
      <vt:lpstr>british_council</vt:lpstr>
      <vt:lpstr>Calibri</vt:lpstr>
      <vt:lpstr>Calibri Light</vt:lpstr>
      <vt:lpstr>EF Circular Latin</vt:lpstr>
      <vt:lpstr>Georgia</vt:lpstr>
      <vt:lpstr>PT Serif</vt:lpstr>
      <vt:lpstr>Symbol</vt:lpstr>
      <vt:lpstr>Times New Roman</vt:lpstr>
      <vt:lpstr>Wingdings</vt:lpstr>
      <vt:lpstr>Office Theme</vt:lpstr>
      <vt:lpstr> FYBCA ENGLISH US01ABCA21</vt:lpstr>
      <vt:lpstr>                   What  is a  tense?</vt:lpstr>
      <vt:lpstr>Why Tenses are important?</vt:lpstr>
      <vt:lpstr>PowerPoint Presentation</vt:lpstr>
      <vt:lpstr>Past Tenses</vt:lpstr>
      <vt:lpstr>Future tense</vt:lpstr>
      <vt:lpstr>PowerPoint Presentation</vt:lpstr>
      <vt:lpstr>Present Tense</vt:lpstr>
      <vt:lpstr>Present Simple</vt:lpstr>
      <vt:lpstr>                To talk about the present: </vt:lpstr>
      <vt:lpstr>      Use of Present tense To talk about the future: </vt:lpstr>
      <vt:lpstr>PowerPoint Presentation</vt:lpstr>
      <vt:lpstr>PowerPoint Presentation</vt:lpstr>
      <vt:lpstr>PowerPoint Presentation</vt:lpstr>
      <vt:lpstr>PowerPoint Presentation</vt:lpstr>
      <vt:lpstr> Present Continuous be + verb(ing) </vt:lpstr>
      <vt:lpstr>Using past tense</vt:lpstr>
      <vt:lpstr>Using the past continuous.</vt:lpstr>
      <vt:lpstr>Present  prefect tense has/have + past participle</vt:lpstr>
      <vt:lpstr> Past perfect tense(past before the past) the first action in time takes the past perfect form </vt:lpstr>
      <vt:lpstr>Present perfect tense</vt:lpstr>
      <vt:lpstr> Using the future tense will+ verb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FYBCA ENGLISH US01ABCA21</dc:title>
  <dc:creator>Dr C. R. Gurjar</dc:creator>
  <cp:lastModifiedBy>Dr C. R. Gurjar</cp:lastModifiedBy>
  <cp:revision>39</cp:revision>
  <dcterms:created xsi:type="dcterms:W3CDTF">2020-09-22T14:08:33Z</dcterms:created>
  <dcterms:modified xsi:type="dcterms:W3CDTF">2020-11-10T11:14:46Z</dcterms:modified>
</cp:coreProperties>
</file>