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3" r:id="rId3"/>
    <p:sldId id="286" r:id="rId4"/>
    <p:sldId id="289" r:id="rId5"/>
    <p:sldId id="290" r:id="rId6"/>
    <p:sldId id="287" r:id="rId7"/>
    <p:sldId id="288" r:id="rId8"/>
    <p:sldId id="256" r:id="rId9"/>
    <p:sldId id="283" r:id="rId10"/>
    <p:sldId id="284" r:id="rId11"/>
    <p:sldId id="257" r:id="rId12"/>
    <p:sldId id="258" r:id="rId13"/>
    <p:sldId id="259" r:id="rId14"/>
    <p:sldId id="260" r:id="rId15"/>
    <p:sldId id="273" r:id="rId16"/>
    <p:sldId id="274" r:id="rId17"/>
    <p:sldId id="277" r:id="rId18"/>
    <p:sldId id="278" r:id="rId19"/>
    <p:sldId id="279" r:id="rId20"/>
    <p:sldId id="275" r:id="rId21"/>
    <p:sldId id="276" r:id="rId22"/>
    <p:sldId id="280" r:id="rId23"/>
    <p:sldId id="281" r:id="rId24"/>
    <p:sldId id="261" r:id="rId25"/>
    <p:sldId id="262" r:id="rId26"/>
    <p:sldId id="265" r:id="rId27"/>
    <p:sldId id="266" r:id="rId28"/>
    <p:sldId id="267" r:id="rId29"/>
    <p:sldId id="292" r:id="rId30"/>
    <p:sldId id="294"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06" autoAdjust="0"/>
    <p:restoredTop sz="94660"/>
  </p:normalViewPr>
  <p:slideViewPr>
    <p:cSldViewPr>
      <p:cViewPr varScale="1">
        <p:scale>
          <a:sx n="70" d="100"/>
          <a:sy n="70" d="100"/>
        </p:scale>
        <p:origin x="133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1514666-7BDF-4ECA-B6FD-D5DA5702B758}"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14666-7BDF-4ECA-B6FD-D5DA5702B758}"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14666-7BDF-4ECA-B6FD-D5DA5702B758}"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14666-7BDF-4ECA-B6FD-D5DA5702B758}"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514666-7BDF-4ECA-B6FD-D5DA5702B758}" type="datetimeFigureOut">
              <a:rPr lang="en-US" smtClean="0"/>
              <a:pPr/>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514666-7BDF-4ECA-B6FD-D5DA5702B758}" type="datetimeFigureOut">
              <a:rPr lang="en-US" smtClean="0"/>
              <a:pPr/>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514666-7BDF-4ECA-B6FD-D5DA5702B758}" type="datetimeFigureOut">
              <a:rPr lang="en-US" smtClean="0"/>
              <a:pPr/>
              <a:t>9/7/2020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514666-7BDF-4ECA-B6FD-D5DA5702B758}" type="datetimeFigureOut">
              <a:rPr lang="en-US" smtClean="0"/>
              <a:pPr/>
              <a:t>9/7/2020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14666-7BDF-4ECA-B6FD-D5DA5702B758}" type="datetimeFigureOut">
              <a:rPr lang="en-US" smtClean="0"/>
              <a:pPr/>
              <a:t>9/7/2020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514666-7BDF-4ECA-B6FD-D5DA5702B758}" type="datetimeFigureOut">
              <a:rPr lang="en-US" smtClean="0"/>
              <a:pPr/>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514666-7BDF-4ECA-B6FD-D5DA5702B758}" type="datetimeFigureOut">
              <a:rPr lang="en-US" smtClean="0"/>
              <a:pPr/>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2C7AC-0EB2-42AF-B053-35F5065CEE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14666-7BDF-4ECA-B6FD-D5DA5702B758}" type="datetimeFigureOut">
              <a:rPr lang="en-US" smtClean="0"/>
              <a:pPr/>
              <a:t>9/7/2020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2C7AC-0EB2-42AF-B053-35F5065CEE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fluentu.com/english/blog/learn-english-through-songs-musi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FB7A-D2C5-45D0-8C3B-4CC447C1E705}"/>
              </a:ext>
            </a:extLst>
          </p:cNvPr>
          <p:cNvSpPr>
            <a:spLocks noGrp="1"/>
          </p:cNvSpPr>
          <p:nvPr>
            <p:ph type="title"/>
          </p:nvPr>
        </p:nvSpPr>
        <p:spPr/>
        <p:txBody>
          <a:bodyPr>
            <a:normAutofit fontScale="90000"/>
          </a:bodyPr>
          <a:lstStyle/>
          <a:p>
            <a:r>
              <a:rPr lang="en-IN" dirty="0"/>
              <a:t>SYBSc English </a:t>
            </a:r>
            <a:br>
              <a:rPr lang="en-IN" dirty="0"/>
            </a:br>
            <a:r>
              <a:rPr lang="en-IN" dirty="0"/>
              <a:t>US03AENG21</a:t>
            </a:r>
          </a:p>
        </p:txBody>
      </p:sp>
      <p:sp>
        <p:nvSpPr>
          <p:cNvPr id="3" name="Content Placeholder 2">
            <a:extLst>
              <a:ext uri="{FF2B5EF4-FFF2-40B4-BE49-F238E27FC236}">
                <a16:creationId xmlns:a16="http://schemas.microsoft.com/office/drawing/2014/main" id="{FAED8696-3F16-4751-935B-7578EACBF182}"/>
              </a:ext>
            </a:extLst>
          </p:cNvPr>
          <p:cNvSpPr>
            <a:spLocks noGrp="1"/>
          </p:cNvSpPr>
          <p:nvPr>
            <p:ph idx="1"/>
          </p:nvPr>
        </p:nvSpPr>
        <p:spPr/>
        <p:txBody>
          <a:bodyPr/>
          <a:lstStyle/>
          <a:p>
            <a:endParaRPr lang="en-IN" dirty="0"/>
          </a:p>
          <a:p>
            <a:pPr marL="0" indent="0">
              <a:buNone/>
            </a:pPr>
            <a:r>
              <a:rPr lang="en-IN" dirty="0"/>
              <a:t>                                    Topic 1  </a:t>
            </a:r>
          </a:p>
          <a:p>
            <a:pPr marL="0" indent="0">
              <a:buNone/>
            </a:pPr>
            <a:r>
              <a:rPr lang="en-IN" dirty="0"/>
              <a:t>              </a:t>
            </a:r>
          </a:p>
          <a:p>
            <a:endParaRPr lang="en-IN" dirty="0"/>
          </a:p>
          <a:p>
            <a:pPr marL="0" indent="0">
              <a:buNone/>
            </a:pPr>
            <a:r>
              <a:rPr lang="en-IN" dirty="0"/>
              <a:t>                               Email Writing</a:t>
            </a:r>
          </a:p>
        </p:txBody>
      </p:sp>
    </p:spTree>
    <p:extLst>
      <p:ext uri="{BB962C8B-B14F-4D97-AF65-F5344CB8AC3E}">
        <p14:creationId xmlns:p14="http://schemas.microsoft.com/office/powerpoint/2010/main" val="1410535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CEC72-68C1-4735-B905-28FB5554D94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D754F81-0B01-4268-8E84-DFB2CA14C2A8}"/>
              </a:ext>
            </a:extLst>
          </p:cNvPr>
          <p:cNvSpPr>
            <a:spLocks noGrp="1"/>
          </p:cNvSpPr>
          <p:nvPr>
            <p:ph idx="1"/>
          </p:nvPr>
        </p:nvSpPr>
        <p:spPr/>
        <p:txBody>
          <a:bodyPr>
            <a:normAutofit fontScale="92500" lnSpcReduction="10000"/>
          </a:bodyPr>
          <a:lstStyle/>
          <a:p>
            <a:r>
              <a:rPr lang="en-US" sz="2400" b="1" i="0" dirty="0">
                <a:solidFill>
                  <a:srgbClr val="3B3E4D"/>
                </a:solidFill>
                <a:effectLst/>
                <a:latin typeface="AkkuratPro"/>
              </a:rPr>
              <a:t>Closing: T</a:t>
            </a:r>
            <a:r>
              <a:rPr lang="en-US" sz="2400" b="0" i="0" dirty="0">
                <a:solidFill>
                  <a:srgbClr val="212529"/>
                </a:solidFill>
                <a:effectLst/>
                <a:latin typeface="Helvetica Neue"/>
              </a:rPr>
              <a:t>his is the last line of your email before your signature and should wrap up your message. This is also where you may reiterate any requests you’ve made in the body of your message. </a:t>
            </a:r>
          </a:p>
          <a:p>
            <a:r>
              <a:rPr lang="en-US" sz="2400" b="0" i="0" dirty="0">
                <a:solidFill>
                  <a:srgbClr val="212529"/>
                </a:solidFill>
                <a:effectLst/>
                <a:latin typeface="Helvetica Neue"/>
              </a:rPr>
              <a:t>For example: </a:t>
            </a:r>
            <a:r>
              <a:rPr lang="en-US" sz="2400" b="0" i="1" dirty="0">
                <a:solidFill>
                  <a:srgbClr val="212529"/>
                </a:solidFill>
                <a:effectLst/>
                <a:latin typeface="Helvetica Neue"/>
              </a:rPr>
              <a:t>I look forward to speaking with you on Wednesday. Thanks again!</a:t>
            </a:r>
            <a:endParaRPr lang="en-IN" sz="2400" dirty="0"/>
          </a:p>
          <a:p>
            <a:r>
              <a:rPr lang="en-IN" sz="2400" b="1" i="0" dirty="0">
                <a:solidFill>
                  <a:srgbClr val="212529"/>
                </a:solidFill>
                <a:effectLst/>
                <a:latin typeface="+mj-lt"/>
              </a:rPr>
              <a:t>Signature;</a:t>
            </a:r>
            <a:r>
              <a:rPr lang="en-US" sz="2400" b="0" i="0" dirty="0">
                <a:solidFill>
                  <a:srgbClr val="212529"/>
                </a:solidFill>
                <a:effectLst/>
                <a:latin typeface="+mj-lt"/>
              </a:rPr>
              <a:t> The signature is where you identify yourself by name, title and any other information relevant to your communications. Most email programs allow you to set a fixed signature that’s automatically added to the end of every email you send.</a:t>
            </a:r>
          </a:p>
          <a:p>
            <a:r>
              <a:rPr lang="en-US" sz="2400" b="0" i="0" dirty="0" err="1">
                <a:solidFill>
                  <a:srgbClr val="212529"/>
                </a:solidFill>
                <a:effectLst/>
                <a:latin typeface="+mj-lt"/>
              </a:rPr>
              <a:t>Eg</a:t>
            </a:r>
            <a:r>
              <a:rPr lang="en-US" sz="2400" b="0" i="0" dirty="0">
                <a:solidFill>
                  <a:srgbClr val="212529"/>
                </a:solidFill>
                <a:effectLst/>
                <a:latin typeface="+mj-lt"/>
              </a:rPr>
              <a:t>   </a:t>
            </a:r>
            <a:r>
              <a:rPr lang="en-US" sz="1400" b="0" i="1" dirty="0">
                <a:solidFill>
                  <a:srgbClr val="212529"/>
                </a:solidFill>
                <a:effectLst/>
                <a:latin typeface="Helvetica Neue"/>
              </a:rPr>
              <a:t>Sincerely,</a:t>
            </a:r>
            <a:br>
              <a:rPr lang="en-US" sz="1400" dirty="0"/>
            </a:br>
            <a:r>
              <a:rPr lang="en-US" sz="1400" dirty="0"/>
              <a:t>        Amit Sharma</a:t>
            </a:r>
          </a:p>
          <a:p>
            <a:r>
              <a:rPr lang="en-US" sz="1400" b="0" i="1" dirty="0">
                <a:solidFill>
                  <a:srgbClr val="212529"/>
                </a:solidFill>
                <a:effectLst/>
                <a:latin typeface="Helvetica Neue"/>
              </a:rPr>
              <a:t>     Senior Software Engineer</a:t>
            </a:r>
            <a:br>
              <a:rPr lang="en-US" sz="1400" dirty="0"/>
            </a:br>
            <a:r>
              <a:rPr lang="en-US" sz="1400" dirty="0"/>
              <a:t>   </a:t>
            </a:r>
            <a:r>
              <a:rPr lang="en-US" sz="1400" b="0" i="1" dirty="0">
                <a:solidFill>
                  <a:srgbClr val="212529"/>
                </a:solidFill>
                <a:effectLst/>
                <a:latin typeface="Helvetica Neue"/>
              </a:rPr>
              <a:t>ABC Company, Inc.”</a:t>
            </a:r>
            <a:endParaRPr lang="en-IN" sz="2400" b="1" i="0" dirty="0">
              <a:solidFill>
                <a:srgbClr val="212529"/>
              </a:solidFill>
              <a:effectLst/>
              <a:latin typeface="+mj-lt"/>
            </a:endParaRPr>
          </a:p>
          <a:p>
            <a:endParaRPr lang="en-IN" dirty="0"/>
          </a:p>
        </p:txBody>
      </p:sp>
    </p:spTree>
    <p:extLst>
      <p:ext uri="{BB962C8B-B14F-4D97-AF65-F5344CB8AC3E}">
        <p14:creationId xmlns:p14="http://schemas.microsoft.com/office/powerpoint/2010/main" val="222888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Sending emails and letters</a:t>
            </a:r>
            <a:endParaRPr lang="en-US" dirty="0"/>
          </a:p>
        </p:txBody>
      </p:sp>
      <p:sp>
        <p:nvSpPr>
          <p:cNvPr id="4" name="Text Placeholder 3"/>
          <p:cNvSpPr>
            <a:spLocks noGrp="1"/>
          </p:cNvSpPr>
          <p:nvPr>
            <p:ph type="body" idx="1"/>
          </p:nvPr>
        </p:nvSpPr>
        <p:spPr/>
        <p:txBody>
          <a:bodyPr/>
          <a:lstStyle/>
          <a:p>
            <a:r>
              <a:rPr lang="en-US" dirty="0"/>
              <a:t>Salutations </a:t>
            </a:r>
          </a:p>
        </p:txBody>
      </p:sp>
      <p:sp>
        <p:nvSpPr>
          <p:cNvPr id="5" name="Content Placeholder 4"/>
          <p:cNvSpPr>
            <a:spLocks noGrp="1"/>
          </p:cNvSpPr>
          <p:nvPr>
            <p:ph sz="half" idx="2"/>
          </p:nvPr>
        </p:nvSpPr>
        <p:spPr>
          <a:xfrm>
            <a:off x="457200" y="2174875"/>
            <a:ext cx="4267200" cy="3951288"/>
          </a:xfrm>
        </p:spPr>
        <p:txBody>
          <a:bodyPr/>
          <a:lstStyle/>
          <a:p>
            <a:r>
              <a:rPr lang="en-US" dirty="0"/>
              <a:t>Dear </a:t>
            </a:r>
            <a:r>
              <a:rPr lang="en-US" dirty="0" err="1"/>
              <a:t>Mr</a:t>
            </a:r>
            <a:r>
              <a:rPr lang="en-US" dirty="0"/>
              <a:t>/ </a:t>
            </a:r>
            <a:r>
              <a:rPr lang="en-US" dirty="0" err="1"/>
              <a:t>Mrs</a:t>
            </a:r>
            <a:r>
              <a:rPr lang="en-US" dirty="0"/>
              <a:t>/ Ms/ Miss </a:t>
            </a:r>
            <a:r>
              <a:rPr lang="en-US" dirty="0" err="1"/>
              <a:t>Sita</a:t>
            </a:r>
            <a:endParaRPr lang="en-US" dirty="0"/>
          </a:p>
          <a:p>
            <a:r>
              <a:rPr lang="en-US" dirty="0"/>
              <a:t>Dear Sir/ Madam</a:t>
            </a:r>
          </a:p>
          <a:p>
            <a:r>
              <a:rPr lang="en-US" dirty="0"/>
              <a:t>Dear Jay</a:t>
            </a:r>
          </a:p>
          <a:p>
            <a:r>
              <a:rPr lang="en-US" dirty="0"/>
              <a:t>Hi Jags</a:t>
            </a:r>
          </a:p>
        </p:txBody>
      </p:sp>
      <p:sp>
        <p:nvSpPr>
          <p:cNvPr id="6" name="Text Placeholder 5"/>
          <p:cNvSpPr>
            <a:spLocks noGrp="1"/>
          </p:cNvSpPr>
          <p:nvPr>
            <p:ph type="body" sz="quarter" idx="3"/>
          </p:nvPr>
        </p:nvSpPr>
        <p:spPr>
          <a:xfrm>
            <a:off x="5102225" y="1524000"/>
            <a:ext cx="4041775" cy="639762"/>
          </a:xfrm>
        </p:spPr>
        <p:txBody>
          <a:bodyPr/>
          <a:lstStyle/>
          <a:p>
            <a:r>
              <a:rPr lang="en-US" dirty="0"/>
              <a:t>Signing off</a:t>
            </a:r>
          </a:p>
        </p:txBody>
      </p:sp>
      <p:sp>
        <p:nvSpPr>
          <p:cNvPr id="7" name="Content Placeholder 6"/>
          <p:cNvSpPr>
            <a:spLocks noGrp="1"/>
          </p:cNvSpPr>
          <p:nvPr>
            <p:ph sz="quarter" idx="4"/>
          </p:nvPr>
        </p:nvSpPr>
        <p:spPr>
          <a:xfrm>
            <a:off x="4876800" y="2133600"/>
            <a:ext cx="4041775" cy="3951288"/>
          </a:xfrm>
        </p:spPr>
        <p:txBody>
          <a:bodyPr/>
          <a:lstStyle/>
          <a:p>
            <a:r>
              <a:rPr lang="en-US" dirty="0"/>
              <a:t>Yours sincerely/ Yours</a:t>
            </a:r>
          </a:p>
          <a:p>
            <a:r>
              <a:rPr lang="en-US" dirty="0"/>
              <a:t>Yours faithfully</a:t>
            </a:r>
          </a:p>
          <a:p>
            <a:r>
              <a:rPr lang="en-US" dirty="0"/>
              <a:t>(With) Best wishes/ Kind regards</a:t>
            </a:r>
          </a:p>
          <a:p>
            <a:r>
              <a:rPr lang="en-US" dirty="0"/>
              <a:t>See you soon/ Hear from you soon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Sending emails and letters</a:t>
            </a:r>
            <a:endParaRPr lang="en-US" dirty="0"/>
          </a:p>
        </p:txBody>
      </p:sp>
      <p:sp>
        <p:nvSpPr>
          <p:cNvPr id="3" name="Text Placeholder 2"/>
          <p:cNvSpPr>
            <a:spLocks noGrp="1"/>
          </p:cNvSpPr>
          <p:nvPr>
            <p:ph type="body" idx="1"/>
          </p:nvPr>
        </p:nvSpPr>
        <p:spPr/>
        <p:txBody>
          <a:bodyPr/>
          <a:lstStyle/>
          <a:p>
            <a:r>
              <a:rPr lang="en-US" dirty="0"/>
              <a:t>Opening phrases</a:t>
            </a:r>
          </a:p>
        </p:txBody>
      </p:sp>
      <p:sp>
        <p:nvSpPr>
          <p:cNvPr id="4" name="Content Placeholder 3"/>
          <p:cNvSpPr>
            <a:spLocks noGrp="1"/>
          </p:cNvSpPr>
          <p:nvPr>
            <p:ph sz="half" idx="2"/>
          </p:nvPr>
        </p:nvSpPr>
        <p:spPr/>
        <p:txBody>
          <a:bodyPr/>
          <a:lstStyle/>
          <a:p>
            <a:r>
              <a:rPr lang="en-US" dirty="0"/>
              <a:t>In reply to your letter ... .</a:t>
            </a:r>
          </a:p>
          <a:p>
            <a:r>
              <a:rPr lang="en-US" dirty="0"/>
              <a:t>Thank you for your letter of May 14th concerning … .</a:t>
            </a:r>
          </a:p>
          <a:p>
            <a:r>
              <a:rPr lang="en-US" dirty="0"/>
              <a:t>Thanks for your email ... .</a:t>
            </a:r>
          </a:p>
          <a:p>
            <a:r>
              <a:rPr lang="en-US" dirty="0"/>
              <a:t>Following our phone conversation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Reason for writing</a:t>
            </a:r>
            <a:endParaRPr lang="en-US" dirty="0"/>
          </a:p>
        </p:txBody>
      </p:sp>
      <p:sp>
        <p:nvSpPr>
          <p:cNvPr id="7" name="Content Placeholder 6"/>
          <p:cNvSpPr>
            <a:spLocks noGrp="1"/>
          </p:cNvSpPr>
          <p:nvPr>
            <p:ph idx="1"/>
          </p:nvPr>
        </p:nvSpPr>
        <p:spPr/>
        <p:txBody>
          <a:bodyPr>
            <a:normAutofit fontScale="70000" lnSpcReduction="20000"/>
          </a:bodyPr>
          <a:lstStyle/>
          <a:p>
            <a:r>
              <a:rPr lang="en-US" dirty="0"/>
              <a:t>This letter/ email is to ... .</a:t>
            </a:r>
          </a:p>
          <a:p>
            <a:r>
              <a:rPr lang="en-US" dirty="0"/>
              <a:t>I am writing to ... .</a:t>
            </a:r>
          </a:p>
          <a:p>
            <a:r>
              <a:rPr lang="en-US" dirty="0"/>
              <a:t>I am pleased to ... .</a:t>
            </a:r>
          </a:p>
          <a:p>
            <a:r>
              <a:rPr lang="en-US" dirty="0"/>
              <a:t>I’d be pleased if you ... .</a:t>
            </a:r>
          </a:p>
          <a:p>
            <a:r>
              <a:rPr lang="en-US" dirty="0"/>
              <a:t>Could you please ... .</a:t>
            </a:r>
          </a:p>
          <a:p>
            <a:r>
              <a:rPr lang="en-US" dirty="0"/>
              <a:t>Would you please ... .</a:t>
            </a:r>
          </a:p>
          <a:p>
            <a:r>
              <a:rPr lang="en-US" dirty="0"/>
              <a:t>Please email me ... .</a:t>
            </a:r>
          </a:p>
          <a:p>
            <a:r>
              <a:rPr lang="en-US" dirty="0"/>
              <a:t>Just a quick note to ... .</a:t>
            </a:r>
          </a:p>
          <a:p>
            <a:r>
              <a:rPr lang="en-US" dirty="0"/>
              <a:t>I am sorry to inform you ... .</a:t>
            </a:r>
          </a:p>
          <a:p>
            <a:r>
              <a:rPr lang="en-US" dirty="0"/>
              <a:t>Unfortunately ... .</a:t>
            </a:r>
          </a:p>
          <a:p>
            <a:r>
              <a:rPr lang="en-US" dirty="0"/>
              <a:t>I’m sorry about ... .</a:t>
            </a:r>
          </a:p>
          <a:p>
            <a:r>
              <a:rPr lang="en-US" dirty="0"/>
              <a:t>I apologize for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Attaching and enclosing documents</a:t>
            </a:r>
            <a:endParaRPr lang="en-US" dirty="0"/>
          </a:p>
        </p:txBody>
      </p:sp>
      <p:sp>
        <p:nvSpPr>
          <p:cNvPr id="3" name="Content Placeholder 2"/>
          <p:cNvSpPr>
            <a:spLocks noGrp="1"/>
          </p:cNvSpPr>
          <p:nvPr>
            <p:ph idx="1"/>
          </p:nvPr>
        </p:nvSpPr>
        <p:spPr/>
        <p:txBody>
          <a:bodyPr/>
          <a:lstStyle/>
          <a:p>
            <a:r>
              <a:rPr lang="en-US" dirty="0"/>
              <a:t>I attach ... .</a:t>
            </a:r>
          </a:p>
          <a:p>
            <a:r>
              <a:rPr lang="en-US" dirty="0"/>
              <a:t>I enclose ... .</a:t>
            </a:r>
          </a:p>
          <a:p>
            <a:r>
              <a:rPr lang="en-US" dirty="0"/>
              <a:t>Please find enclosed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p:txBody>
          <a:bodyPr>
            <a:normAutofit/>
          </a:bodyPr>
          <a:lstStyle/>
          <a:p>
            <a:r>
              <a:rPr lang="en-US" sz="2000" dirty="0"/>
              <a:t>Please contact me again if you need any more information.</a:t>
            </a:r>
          </a:p>
          <a:p>
            <a:r>
              <a:rPr lang="en-US" sz="2000" dirty="0"/>
              <a:t>If I can be of any further assistance, please do contact me again.</a:t>
            </a:r>
          </a:p>
          <a:p>
            <a:r>
              <a:rPr lang="en-US" sz="2000" dirty="0"/>
              <a:t>Let me know if you need anything else.</a:t>
            </a:r>
          </a:p>
          <a:p>
            <a:r>
              <a:rPr lang="en-US" sz="2000" dirty="0"/>
              <a:t>I look forward to hearing from you.</a:t>
            </a:r>
          </a:p>
          <a:p>
            <a:r>
              <a:rPr lang="en-US" sz="2000" dirty="0"/>
              <a:t>Hear from you soon.</a:t>
            </a:r>
          </a:p>
          <a:p>
            <a:r>
              <a:rPr lang="en-US" sz="2000" dirty="0"/>
              <a:t>See you in Mumbai.</a:t>
            </a:r>
          </a:p>
          <a:p>
            <a:r>
              <a:rPr lang="en-US" sz="2000" dirty="0"/>
              <a:t>Take care.</a:t>
            </a:r>
          </a:p>
        </p:txBody>
      </p:sp>
      <p:sp>
        <p:nvSpPr>
          <p:cNvPr id="5" name="Text Placeholder 4"/>
          <p:cNvSpPr>
            <a:spLocks noGrp="1"/>
          </p:cNvSpPr>
          <p:nvPr>
            <p:ph type="title"/>
          </p:nvPr>
        </p:nvSpPr>
        <p:spPr/>
        <p:txBody>
          <a:bodyPr/>
          <a:lstStyle/>
          <a:p>
            <a:r>
              <a:rPr lang="en-US" dirty="0"/>
              <a:t>Closing Phrases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TIPS  FOR WRITING EMAILs</a:t>
            </a:r>
          </a:p>
        </p:txBody>
      </p:sp>
      <p:sp>
        <p:nvSpPr>
          <p:cNvPr id="3" name="Content Placeholder 2"/>
          <p:cNvSpPr>
            <a:spLocks noGrp="1"/>
          </p:cNvSpPr>
          <p:nvPr>
            <p:ph idx="1"/>
          </p:nvPr>
        </p:nvSpPr>
        <p:spPr/>
        <p:txBody>
          <a:bodyPr>
            <a:normAutofit fontScale="92500" lnSpcReduction="20000"/>
          </a:bodyPr>
          <a:lstStyle/>
          <a:p>
            <a:r>
              <a:rPr lang="en-US" b="1" dirty="0"/>
              <a:t>1) </a:t>
            </a:r>
            <a:r>
              <a:rPr lang="en-US" dirty="0">
                <a:solidFill>
                  <a:srgbClr val="FF0000"/>
                </a:solidFill>
              </a:rPr>
              <a:t>Use a neutral Email address( formal/business/ professional)</a:t>
            </a:r>
          </a:p>
          <a:p>
            <a:pPr marL="0" indent="0">
              <a:buNone/>
            </a:pPr>
            <a:r>
              <a:rPr lang="en-US" dirty="0"/>
              <a:t>Your Email address should be a variation of your real name, not a username or nickname. </a:t>
            </a:r>
            <a:endParaRPr lang="en-US" b="1" dirty="0"/>
          </a:p>
          <a:p>
            <a:pPr marL="0" indent="0">
              <a:buNone/>
            </a:pPr>
            <a:r>
              <a:rPr lang="en-US" b="1" dirty="0"/>
              <a:t>2) </a:t>
            </a:r>
            <a:r>
              <a:rPr lang="en-US" b="1" dirty="0">
                <a:solidFill>
                  <a:srgbClr val="FF0000"/>
                </a:solidFill>
              </a:rPr>
              <a:t>Subject Line</a:t>
            </a:r>
            <a:endParaRPr lang="en-US" dirty="0">
              <a:solidFill>
                <a:srgbClr val="FF0000"/>
              </a:solidFill>
            </a:endParaRPr>
          </a:p>
          <a:p>
            <a:pPr>
              <a:buNone/>
            </a:pPr>
            <a:r>
              <a:rPr lang="en-US" dirty="0"/>
              <a:t>    Always have a subject line that summarizes briefly and clearly the contents of the message (example: </a:t>
            </a:r>
            <a:r>
              <a:rPr lang="en-US" b="1" dirty="0"/>
              <a:t>Re: Summary of Our Meeting with ABC Suppliers</a:t>
            </a:r>
            <a:r>
              <a:rPr lang="en-US" dirty="0"/>
              <a:t>).</a:t>
            </a:r>
          </a:p>
          <a:p>
            <a:pPr>
              <a:buNone/>
            </a:pPr>
            <a:r>
              <a:rPr lang="en-US" dirty="0">
                <a:solidFill>
                  <a:srgbClr val="FF0000"/>
                </a:solidFill>
              </a:rPr>
              <a:t>     </a:t>
            </a:r>
          </a:p>
          <a:p>
            <a:pPr>
              <a:buNone/>
            </a:pPr>
            <a:endParaRPr lang="en-US" dirty="0">
              <a:solidFill>
                <a:srgbClr val="FF0000"/>
              </a:solidFill>
            </a:endParaRPr>
          </a:p>
          <a:p>
            <a:pPr>
              <a:buNone/>
            </a:pP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solidFill>
                  <a:srgbClr val="FF0000"/>
                </a:solidFill>
              </a:rPr>
              <a:t>3) Use a proper salutation</a:t>
            </a:r>
          </a:p>
          <a:p>
            <a:r>
              <a:rPr lang="en-US" dirty="0"/>
              <a:t>Use  the person's title (Mr. Mrs. Ms. or Dr.) with their last name, followed by a comma or a colon. Optionally, you can precede the salutation with "Dear..." (but "Hello..." is acceptable as well). Using a last name is more formal and should be used unless you are on first-name terms with the recipient. </a:t>
            </a:r>
          </a:p>
          <a:p>
            <a:r>
              <a:rPr lang="en-US" dirty="0"/>
              <a:t>If you don't know the name of the person you're writing to (but you really should try to find one) use "Dear Sir/Madam" or "Dear Sir or Madam" followed by a colon.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FF0000"/>
                </a:solidFill>
              </a:rPr>
              <a:t>Introduce yourself in the first paragraph (if necessary).</a:t>
            </a:r>
          </a:p>
          <a:p>
            <a:r>
              <a:rPr lang="en-US" dirty="0"/>
              <a:t> Also include why you're writing, and how you found that person's Email address, or the opportunity you're writing about. Ex.</a:t>
            </a:r>
          </a:p>
          <a:p>
            <a:r>
              <a:rPr lang="en-US" i="1" dirty="0"/>
              <a:t>My name is Ashok Joshi . I'm contacting you to apply for the Administrative Assistant position listed on CareerXYZ.com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solidFill>
                  <a:srgbClr val="FF0000"/>
                </a:solidFill>
              </a:rPr>
              <a:t>Write the actual message</a:t>
            </a:r>
            <a:r>
              <a:rPr lang="en-US" b="1" dirty="0"/>
              <a:t>.</a:t>
            </a:r>
          </a:p>
          <a:p>
            <a:r>
              <a:rPr lang="en-US" dirty="0"/>
              <a:t> Be sure to </a:t>
            </a:r>
            <a:r>
              <a:rPr lang="en-US" dirty="0">
                <a:solidFill>
                  <a:srgbClr val="FF0000"/>
                </a:solidFill>
              </a:rPr>
              <a:t>get your point without confusing </a:t>
            </a:r>
            <a:r>
              <a:rPr lang="en-US" dirty="0"/>
              <a:t>the reader: if it has too many detail and too long , the reader may lose interest  and will not read important details </a:t>
            </a:r>
          </a:p>
          <a:p>
            <a:r>
              <a:rPr lang="en-US" dirty="0"/>
              <a:t>Try to break up the message into paragraphs by topic to make your message more logical and digestible.</a:t>
            </a:r>
          </a:p>
          <a:p>
            <a:pPr lvl="0"/>
            <a:r>
              <a:rPr lang="en-US" dirty="0"/>
              <a:t>The email should be no more than 5 paragraphs long and each paragraph should be no more than 5 sentences long.</a:t>
            </a:r>
          </a:p>
          <a:p>
            <a:r>
              <a:rPr lang="en-US" dirty="0"/>
              <a:t>Insert a line break between each paragraph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5C5B2-F4D2-41CE-B9ED-AAEEA96239BF}"/>
              </a:ext>
            </a:extLst>
          </p:cNvPr>
          <p:cNvSpPr>
            <a:spLocks noGrp="1"/>
          </p:cNvSpPr>
          <p:nvPr>
            <p:ph type="title"/>
          </p:nvPr>
        </p:nvSpPr>
        <p:spPr>
          <a:xfrm>
            <a:off x="457200" y="274638"/>
            <a:ext cx="8229600" cy="639762"/>
          </a:xfrm>
        </p:spPr>
        <p:txBody>
          <a:bodyPr>
            <a:normAutofit fontScale="90000"/>
          </a:bodyPr>
          <a:lstStyle/>
          <a:p>
            <a:endParaRPr lang="en-IN" dirty="0"/>
          </a:p>
        </p:txBody>
      </p:sp>
      <p:pic>
        <p:nvPicPr>
          <p:cNvPr id="5" name="Content Placeholder 4">
            <a:extLst>
              <a:ext uri="{FF2B5EF4-FFF2-40B4-BE49-F238E27FC236}">
                <a16:creationId xmlns:a16="http://schemas.microsoft.com/office/drawing/2014/main" id="{2B84C4E8-5DAC-4007-8BCA-4576D60C1010}"/>
              </a:ext>
            </a:extLst>
          </p:cNvPr>
          <p:cNvPicPr>
            <a:picLocks noGrp="1" noChangeAspect="1"/>
          </p:cNvPicPr>
          <p:nvPr>
            <p:ph idx="1"/>
          </p:nvPr>
        </p:nvPicPr>
        <p:blipFill>
          <a:blip r:embed="rId2"/>
          <a:stretch>
            <a:fillRect/>
          </a:stretch>
        </p:blipFill>
        <p:spPr>
          <a:xfrm>
            <a:off x="457200" y="533400"/>
            <a:ext cx="8458200" cy="6049961"/>
          </a:xfrm>
        </p:spPr>
      </p:pic>
    </p:spTree>
    <p:extLst>
      <p:ext uri="{BB962C8B-B14F-4D97-AF65-F5344CB8AC3E}">
        <p14:creationId xmlns:p14="http://schemas.microsoft.com/office/powerpoint/2010/main" val="1837599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a:t>3. </a:t>
            </a:r>
            <a:r>
              <a:rPr lang="en-US" dirty="0">
                <a:solidFill>
                  <a:srgbClr val="FF0000"/>
                </a:solidFill>
              </a:rPr>
              <a:t>Think of who your reader is going to be</a:t>
            </a:r>
            <a:endParaRPr lang="en-US" b="1" dirty="0">
              <a:solidFill>
                <a:srgbClr val="FF0000"/>
              </a:solidFill>
            </a:endParaRPr>
          </a:p>
          <a:p>
            <a:r>
              <a:rPr lang="en-US" dirty="0"/>
              <a:t>Is it a colleague, a client or your boss? Should the email be informal or formal? Most business emails these days have a neutral tone. Note the difference between Informal and Formal:</a:t>
            </a:r>
          </a:p>
          <a:p>
            <a:r>
              <a:rPr lang="en-US" dirty="0">
                <a:solidFill>
                  <a:srgbClr val="FF0000"/>
                </a:solidFill>
              </a:rPr>
              <a:t>Informal</a:t>
            </a:r>
            <a:r>
              <a:rPr lang="en-US" dirty="0"/>
              <a:t> – </a:t>
            </a:r>
            <a:r>
              <a:rPr lang="en-US" i="1" dirty="0"/>
              <a:t>Thanks for emailing me on 15th February</a:t>
            </a:r>
            <a:br>
              <a:rPr lang="en-US" dirty="0"/>
            </a:br>
            <a:r>
              <a:rPr lang="en-US" dirty="0">
                <a:solidFill>
                  <a:srgbClr val="FF0000"/>
                </a:solidFill>
              </a:rPr>
              <a:t>Formal</a:t>
            </a:r>
            <a:r>
              <a:rPr lang="en-US" dirty="0"/>
              <a:t> – </a:t>
            </a:r>
            <a:r>
              <a:rPr lang="en-US" i="1" dirty="0"/>
              <a:t>Thank you for your email dated 15th February</a:t>
            </a:r>
          </a:p>
          <a:p>
            <a:r>
              <a:rPr lang="en-US" dirty="0">
                <a:solidFill>
                  <a:srgbClr val="FF0000"/>
                </a:solidFill>
              </a:rPr>
              <a:t>Informal –</a:t>
            </a:r>
            <a:r>
              <a:rPr lang="en-US" dirty="0"/>
              <a:t> </a:t>
            </a:r>
            <a:r>
              <a:rPr lang="en-US" i="1" dirty="0"/>
              <a:t>Sorry, I can’t make it.</a:t>
            </a:r>
            <a:br>
              <a:rPr lang="en-US" dirty="0"/>
            </a:br>
            <a:r>
              <a:rPr lang="en-US" dirty="0">
                <a:solidFill>
                  <a:srgbClr val="FF0000"/>
                </a:solidFill>
              </a:rPr>
              <a:t>Formal</a:t>
            </a:r>
            <a:r>
              <a:rPr lang="en-US" dirty="0"/>
              <a:t> – </a:t>
            </a:r>
            <a:r>
              <a:rPr lang="en-US" i="1" dirty="0"/>
              <a:t>I am afraid I will not be able to attend</a:t>
            </a:r>
            <a:endParaRPr lang="en-US" dirty="0"/>
          </a:p>
          <a:p>
            <a:r>
              <a:rPr lang="en-US" dirty="0">
                <a:solidFill>
                  <a:srgbClr val="FF0000"/>
                </a:solidFill>
              </a:rPr>
              <a:t>Informal</a:t>
            </a:r>
            <a:r>
              <a:rPr lang="en-US" dirty="0"/>
              <a:t> – </a:t>
            </a:r>
            <a:r>
              <a:rPr lang="en-US" i="1" dirty="0"/>
              <a:t>Can you…?</a:t>
            </a:r>
            <a:br>
              <a:rPr lang="en-US" dirty="0"/>
            </a:br>
            <a:r>
              <a:rPr lang="en-US" dirty="0">
                <a:solidFill>
                  <a:srgbClr val="FF0000"/>
                </a:solidFill>
              </a:rPr>
              <a:t>Formal</a:t>
            </a:r>
            <a:r>
              <a:rPr lang="en-US" dirty="0"/>
              <a:t> – </a:t>
            </a:r>
            <a:r>
              <a:rPr lang="en-US" i="1" dirty="0"/>
              <a:t>I was wondering if you could….?</a:t>
            </a:r>
            <a:endParaRPr lang="en-US" dirty="0"/>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solidFill>
                  <a:srgbClr val="FF0000"/>
                </a:solidFill>
              </a:rPr>
              <a:t>Use the correct form of leave-taking.</a:t>
            </a:r>
            <a:r>
              <a:rPr lang="en-US" dirty="0"/>
              <a:t> </a:t>
            </a:r>
          </a:p>
          <a:p>
            <a:r>
              <a:rPr lang="en-US" dirty="0"/>
              <a:t>This will depend on your level of intimacy with the recipient. Examples include:</a:t>
            </a:r>
          </a:p>
          <a:p>
            <a:pPr lvl="0"/>
            <a:r>
              <a:rPr lang="en-US" i="1" dirty="0"/>
              <a:t>Yours sincerely,</a:t>
            </a:r>
            <a:endParaRPr lang="en-US" dirty="0"/>
          </a:p>
          <a:p>
            <a:pPr lvl="0"/>
            <a:r>
              <a:rPr lang="en-US" i="1" dirty="0"/>
              <a:t>Yours cordially,</a:t>
            </a:r>
            <a:endParaRPr lang="en-US" dirty="0"/>
          </a:p>
          <a:p>
            <a:pPr lvl="0"/>
            <a:r>
              <a:rPr lang="en-US" i="1" dirty="0"/>
              <a:t>Respectfully,</a:t>
            </a:r>
            <a:endParaRPr lang="en-US" dirty="0"/>
          </a:p>
          <a:p>
            <a:pPr marL="0" lvl="0" indent="0">
              <a:buNone/>
            </a:pPr>
            <a:endParaRPr lang="en-US" dirty="0"/>
          </a:p>
          <a:p>
            <a:pPr lvl="0"/>
            <a:r>
              <a:rPr lang="en-US" dirty="0"/>
              <a:t>Your student,</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solidFill>
                  <a:srgbClr val="FF0000"/>
                </a:solidFill>
              </a:rPr>
              <a:t>Sign with your full name.</a:t>
            </a:r>
          </a:p>
          <a:p>
            <a:r>
              <a:rPr lang="en-US" dirty="0"/>
              <a:t> If you have a job title, include that in the line after your name, and write the company name or website in the line after that. </a:t>
            </a:r>
          </a:p>
          <a:p>
            <a:r>
              <a:rPr lang="en-US" dirty="0"/>
              <a:t>If you do not have a job title but you have your own blog or website related to the content of the e-mail, include a link to that below your name.</a:t>
            </a:r>
          </a:p>
          <a:p>
            <a:r>
              <a:rPr lang="en-US" dirty="0"/>
              <a:t> If the e-mail is about a job, only include a career-related website or blog, not hobbies or interests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solidFill>
                  <a:srgbClr val="FF0000"/>
                </a:solidFill>
              </a:rPr>
              <a:t>Proofread your message for content</a:t>
            </a:r>
            <a:r>
              <a:rPr lang="en-US" b="1" dirty="0"/>
              <a:t>.</a:t>
            </a:r>
            <a:r>
              <a:rPr lang="en-US" dirty="0"/>
              <a:t> </a:t>
            </a:r>
          </a:p>
          <a:p>
            <a:pPr lvl="0"/>
            <a:r>
              <a:rPr lang="en-US" dirty="0"/>
              <a:t>Make sure you haven’t omitted any important details (or repeated yourself).</a:t>
            </a:r>
          </a:p>
          <a:p>
            <a:pPr lvl="0"/>
            <a:r>
              <a:rPr lang="en-US" dirty="0"/>
              <a:t>Proof read for grammar and spelling errors. </a:t>
            </a:r>
          </a:p>
          <a:p>
            <a:pPr lvl="0"/>
            <a:r>
              <a:rPr lang="en-US" dirty="0"/>
              <a:t>Reading your email aloud or asking someone to proofread it is a great way to get a different perspective(point of view) on what you’ve written.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Email(Informal)</a:t>
            </a:r>
            <a:br>
              <a:rPr lang="en-US" b="1" dirty="0"/>
            </a:br>
            <a:endParaRPr lang="en-US" dirty="0"/>
          </a:p>
        </p:txBody>
      </p:sp>
      <p:sp>
        <p:nvSpPr>
          <p:cNvPr id="5" name="Rectangle 4"/>
          <p:cNvSpPr/>
          <p:nvPr/>
        </p:nvSpPr>
        <p:spPr>
          <a:xfrm>
            <a:off x="609600" y="1447800"/>
            <a:ext cx="8153400" cy="3416320"/>
          </a:xfrm>
          <a:prstGeom prst="rect">
            <a:avLst/>
          </a:prstGeom>
        </p:spPr>
        <p:txBody>
          <a:bodyPr wrap="square">
            <a:spAutoFit/>
          </a:bodyPr>
          <a:lstStyle/>
          <a:p>
            <a:r>
              <a:rPr lang="en-US" sz="2400" dirty="0"/>
              <a:t>Hello  Ashok</a:t>
            </a:r>
          </a:p>
          <a:p>
            <a:endParaRPr lang="en-US" sz="2400" dirty="0"/>
          </a:p>
          <a:p>
            <a:r>
              <a:rPr lang="en-US" sz="2400" dirty="0"/>
              <a:t>Just a quick note to confirm that I’m coming to Bangalore on May 5 and I’ll stay there until May 7. I hope we can meet to discuss our production requirements for next year. Please let me know when it would suit you.</a:t>
            </a:r>
          </a:p>
          <a:p>
            <a:endParaRPr lang="en-US" sz="2400" dirty="0"/>
          </a:p>
          <a:p>
            <a:r>
              <a:rPr lang="en-US" sz="2400" dirty="0"/>
              <a:t>See you soon</a:t>
            </a:r>
          </a:p>
          <a:p>
            <a:r>
              <a:rPr lang="en-US" sz="2400" dirty="0" err="1"/>
              <a:t>Ramesh</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Business letter</a:t>
            </a:r>
            <a:endParaRPr lang="en-US" dirty="0"/>
          </a:p>
        </p:txBody>
      </p:sp>
      <p:sp>
        <p:nvSpPr>
          <p:cNvPr id="4" name="Rectangle 3"/>
          <p:cNvSpPr/>
          <p:nvPr/>
        </p:nvSpPr>
        <p:spPr>
          <a:xfrm>
            <a:off x="685800" y="914400"/>
            <a:ext cx="7010400" cy="5909310"/>
          </a:xfrm>
          <a:prstGeom prst="rect">
            <a:avLst/>
          </a:prstGeom>
        </p:spPr>
        <p:txBody>
          <a:bodyPr wrap="square">
            <a:spAutoFit/>
          </a:bodyPr>
          <a:lstStyle/>
          <a:p>
            <a:r>
              <a:rPr lang="en-US" dirty="0"/>
              <a:t>New Tech Ltd</a:t>
            </a:r>
          </a:p>
          <a:p>
            <a:r>
              <a:rPr lang="en-US" dirty="0"/>
              <a:t>21 </a:t>
            </a:r>
            <a:r>
              <a:rPr lang="en-US" dirty="0" err="1"/>
              <a:t>Hitech</a:t>
            </a:r>
            <a:r>
              <a:rPr lang="en-US" dirty="0"/>
              <a:t> city</a:t>
            </a:r>
          </a:p>
          <a:p>
            <a:r>
              <a:rPr lang="en-US" dirty="0"/>
              <a:t>Hyderabad, India</a:t>
            </a:r>
          </a:p>
          <a:p>
            <a:endParaRPr lang="en-US" dirty="0"/>
          </a:p>
          <a:p>
            <a:r>
              <a:rPr lang="en-US" dirty="0" err="1"/>
              <a:t>Mr</a:t>
            </a:r>
            <a:r>
              <a:rPr lang="en-US" dirty="0"/>
              <a:t> Ashok  Joshi</a:t>
            </a:r>
          </a:p>
          <a:p>
            <a:r>
              <a:rPr lang="en-US" dirty="0"/>
              <a:t>Production manager, TSP Technologies</a:t>
            </a:r>
          </a:p>
          <a:p>
            <a:r>
              <a:rPr lang="en-US" dirty="0" err="1"/>
              <a:t>Georgen</a:t>
            </a:r>
            <a:r>
              <a:rPr lang="en-US" dirty="0"/>
              <a:t> </a:t>
            </a:r>
            <a:r>
              <a:rPr lang="en-US" dirty="0" err="1"/>
              <a:t>strasse</a:t>
            </a:r>
            <a:r>
              <a:rPr lang="en-US" dirty="0"/>
              <a:t> 132</a:t>
            </a:r>
          </a:p>
          <a:p>
            <a:r>
              <a:rPr lang="en-US" dirty="0"/>
              <a:t>Berlin 3287</a:t>
            </a:r>
          </a:p>
          <a:p>
            <a:r>
              <a:rPr lang="en-US" dirty="0"/>
              <a:t>Germany</a:t>
            </a:r>
          </a:p>
          <a:p>
            <a:endParaRPr lang="en-US" dirty="0"/>
          </a:p>
          <a:p>
            <a:r>
              <a:rPr lang="en-US" dirty="0"/>
              <a:t>Dear </a:t>
            </a:r>
            <a:r>
              <a:rPr lang="en-US" dirty="0" err="1"/>
              <a:t>Mr</a:t>
            </a:r>
            <a:r>
              <a:rPr lang="en-US" dirty="0"/>
              <a:t> </a:t>
            </a:r>
            <a:r>
              <a:rPr lang="en-US" dirty="0" err="1"/>
              <a:t>Ramesh</a:t>
            </a:r>
            <a:endParaRPr lang="en-US" dirty="0"/>
          </a:p>
          <a:p>
            <a:endParaRPr lang="en-US" dirty="0"/>
          </a:p>
          <a:p>
            <a:r>
              <a:rPr lang="en-US" dirty="0"/>
              <a:t>Re: Visit to Berlin</a:t>
            </a:r>
          </a:p>
          <a:p>
            <a:r>
              <a:rPr lang="en-US" dirty="0"/>
              <a:t>Further to our telephone conversation, I would like to confirm my next visit to Berlin. I hope to be in Berlin on May 5, 6 and 7, and I would be very pleased if we could meet to discuss our production requirements for next year. Please let me know when it would be convenient for you.</a:t>
            </a:r>
          </a:p>
          <a:p>
            <a:r>
              <a:rPr lang="en-US" dirty="0"/>
              <a:t>I look forward to hearing from you.</a:t>
            </a:r>
          </a:p>
          <a:p>
            <a:endParaRPr lang="en-US" dirty="0"/>
          </a:p>
          <a:p>
            <a:r>
              <a:rPr lang="en-US" dirty="0"/>
              <a:t>Yours sincerely</a:t>
            </a:r>
          </a:p>
          <a:p>
            <a:r>
              <a:rPr lang="en-US" i="1" dirty="0"/>
              <a:t>Ashok Joshi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0494"/>
          </a:xfrm>
        </p:spPr>
        <p:txBody>
          <a:bodyPr>
            <a:normAutofit/>
          </a:bodyPr>
          <a:lstStyle/>
          <a:p>
            <a:r>
              <a:rPr lang="en-US" sz="2800" dirty="0"/>
              <a:t>Match the uses below with the phrases in the table </a:t>
            </a:r>
          </a:p>
        </p:txBody>
      </p:sp>
      <p:sp>
        <p:nvSpPr>
          <p:cNvPr id="26" name="TextBox 25"/>
          <p:cNvSpPr txBox="1"/>
          <p:nvPr/>
        </p:nvSpPr>
        <p:spPr>
          <a:xfrm>
            <a:off x="838200" y="1219200"/>
            <a:ext cx="7696200" cy="1015663"/>
          </a:xfrm>
          <a:prstGeom prst="rect">
            <a:avLst/>
          </a:prstGeom>
          <a:noFill/>
          <a:ln>
            <a:solidFill>
              <a:schemeClr val="tx1"/>
            </a:solidFill>
          </a:ln>
        </p:spPr>
        <p:txBody>
          <a:bodyPr wrap="square" rtlCol="0">
            <a:spAutoFit/>
          </a:bodyPr>
          <a:lstStyle/>
          <a:p>
            <a:r>
              <a:rPr lang="en-US" sz="2000" b="1" dirty="0"/>
              <a:t>Payments             Complaints     Orders      Clarifications     Attachments   Suggestions     Apologizing   Congratulations     Closings     Openings</a:t>
            </a:r>
          </a:p>
          <a:p>
            <a:r>
              <a:rPr lang="en-US" sz="2000" b="1" dirty="0"/>
              <a:t>Meetings      Thanks          Requests</a:t>
            </a:r>
          </a:p>
        </p:txBody>
      </p:sp>
      <p:sp>
        <p:nvSpPr>
          <p:cNvPr id="28" name="TextBox 27"/>
          <p:cNvSpPr txBox="1"/>
          <p:nvPr/>
        </p:nvSpPr>
        <p:spPr>
          <a:xfrm>
            <a:off x="533400" y="2514600"/>
            <a:ext cx="8001000" cy="3662541"/>
          </a:xfrm>
          <a:prstGeom prst="rect">
            <a:avLst/>
          </a:prstGeom>
          <a:noFill/>
        </p:spPr>
        <p:txBody>
          <a:bodyPr wrap="square" rtlCol="0">
            <a:spAutoFit/>
          </a:bodyPr>
          <a:lstStyle/>
          <a:p>
            <a:r>
              <a:rPr lang="en-US" b="1" dirty="0"/>
              <a:t>Read the sentences and the function (at the end of the sentence in bold)</a:t>
            </a:r>
          </a:p>
          <a:p>
            <a:r>
              <a:rPr lang="en-US" b="1" dirty="0"/>
              <a:t>Uses:</a:t>
            </a:r>
          </a:p>
          <a:p>
            <a:pPr>
              <a:buFont typeface="Arial" pitchFamily="34" charset="0"/>
              <a:buChar char="•"/>
            </a:pPr>
            <a:r>
              <a:rPr lang="en-US" dirty="0"/>
              <a:t> </a:t>
            </a:r>
            <a:r>
              <a:rPr lang="en-US" sz="2000" dirty="0"/>
              <a:t>We would like to offer our sincere apologies for the mistake(Apologies) </a:t>
            </a:r>
            <a:endParaRPr lang="en-US" sz="2000" b="1" u="sng" dirty="0"/>
          </a:p>
          <a:p>
            <a:endParaRPr lang="en-US" sz="2000" b="1" u="sng" dirty="0"/>
          </a:p>
          <a:p>
            <a:pPr>
              <a:buFont typeface="Arial" pitchFamily="34" charset="0"/>
              <a:buChar char="•"/>
            </a:pPr>
            <a:r>
              <a:rPr lang="en-US" sz="2000" dirty="0"/>
              <a:t>Attached please find the document(Attachments)</a:t>
            </a:r>
          </a:p>
          <a:p>
            <a:endParaRPr lang="en-US" sz="2000" dirty="0"/>
          </a:p>
          <a:p>
            <a:pPr>
              <a:buFont typeface="Arial" pitchFamily="34" charset="0"/>
              <a:buChar char="•"/>
            </a:pPr>
            <a:r>
              <a:rPr lang="en-US" sz="2000" dirty="0"/>
              <a:t>The document you have sent is not what we expected. There may have been a misunderstanding between us(Clarification)</a:t>
            </a:r>
            <a:endParaRPr lang="en-US" sz="2000" b="1" u="sng" dirty="0"/>
          </a:p>
          <a:p>
            <a:endParaRPr lang="en-US" sz="2000" dirty="0"/>
          </a:p>
          <a:p>
            <a:pPr>
              <a:buFont typeface="Arial" pitchFamily="34" charset="0"/>
              <a:buChar char="•"/>
            </a:pPr>
            <a:r>
              <a:rPr lang="en-US" sz="2000" dirty="0"/>
              <a:t>I look forward to your reply(Closing)</a:t>
            </a:r>
            <a:endParaRPr lang="en-US" sz="2000" b="1" u="sng" dirty="0"/>
          </a:p>
          <a:p>
            <a:pPr>
              <a:buFont typeface="Arial" pitchFamily="34" charset="0"/>
              <a:buChar char="•"/>
            </a:pPr>
            <a:endParaRPr lang="en-US" dirty="0"/>
          </a:p>
          <a:p>
            <a:pPr>
              <a:buFont typeface="Arial" pitchFamily="34" charset="0"/>
              <a:buChar char="•"/>
            </a:pPr>
            <a:r>
              <a:rPr lang="en-US" dirty="0"/>
              <a:t>Kindly send us the agreement draft (Request)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1905000"/>
            <a:ext cx="8229600" cy="4525963"/>
          </a:xfrm>
        </p:spPr>
        <p:txBody>
          <a:bodyPr>
            <a:normAutofit/>
          </a:bodyPr>
          <a:lstStyle/>
          <a:p>
            <a:pPr>
              <a:buNone/>
            </a:pPr>
            <a:endParaRPr lang="en-US" sz="2000" b="1" u="sng" dirty="0"/>
          </a:p>
          <a:p>
            <a:r>
              <a:rPr lang="en-US" sz="2000" dirty="0"/>
              <a:t>We are very happy to receive a favorable reply from you   </a:t>
            </a:r>
          </a:p>
          <a:p>
            <a:pPr>
              <a:buNone/>
            </a:pPr>
            <a:endParaRPr lang="en-US" sz="2000" b="1" u="sng" dirty="0"/>
          </a:p>
          <a:p>
            <a:r>
              <a:rPr lang="en-US" sz="2000" dirty="0"/>
              <a:t>We are disappointed with the quality of your service   </a:t>
            </a:r>
          </a:p>
          <a:p>
            <a:pPr>
              <a:buNone/>
            </a:pPr>
            <a:endParaRPr lang="en-US" sz="2000" b="1" u="sng" dirty="0"/>
          </a:p>
          <a:p>
            <a:r>
              <a:rPr lang="en-US" sz="2000" dirty="0"/>
              <a:t>Your order no. 6739w, dated 26 Dec 2011 has been shipped today  </a:t>
            </a:r>
          </a:p>
          <a:p>
            <a:pPr>
              <a:buNone/>
            </a:pPr>
            <a:r>
              <a:rPr lang="en-US" sz="2000" dirty="0"/>
              <a:t>	</a:t>
            </a:r>
            <a:endParaRPr lang="en-US" sz="2000" b="1" u="sng" dirty="0"/>
          </a:p>
          <a:p>
            <a:pPr>
              <a:buNone/>
            </a:pPr>
            <a:endParaRPr lang="en-US" sz="2000" b="1" u="sng" dirty="0"/>
          </a:p>
          <a:p>
            <a:r>
              <a:rPr lang="en-US" sz="2000" dirty="0"/>
              <a:t>Your payment on Order no. 6739w is due on 12</a:t>
            </a:r>
            <a:r>
              <a:rPr lang="en-US" sz="2000" baseline="30000" dirty="0"/>
              <a:t>th</a:t>
            </a:r>
            <a:r>
              <a:rPr lang="en-US" sz="2000" dirty="0"/>
              <a:t> Jan 2012</a:t>
            </a:r>
            <a:endParaRPr lang="en-US" sz="2000" b="1" u="sng" dirty="0"/>
          </a:p>
          <a:p>
            <a:endParaRPr lang="en-US" sz="2000" dirty="0"/>
          </a:p>
          <a:p>
            <a:r>
              <a:rPr lang="en-US" sz="2000" dirty="0"/>
              <a:t>Alternatively, you can directly contact out local office </a:t>
            </a:r>
          </a:p>
          <a:p>
            <a:endParaRPr lang="en-US" sz="2000" b="1" u="sng" dirty="0"/>
          </a:p>
          <a:p>
            <a:endParaRPr lang="en-US" sz="2000" dirty="0"/>
          </a:p>
        </p:txBody>
      </p:sp>
      <p:sp>
        <p:nvSpPr>
          <p:cNvPr id="7" name="TextBox 6"/>
          <p:cNvSpPr txBox="1"/>
          <p:nvPr/>
        </p:nvSpPr>
        <p:spPr>
          <a:xfrm>
            <a:off x="914400" y="914400"/>
            <a:ext cx="7696200" cy="1015663"/>
          </a:xfrm>
          <a:prstGeom prst="rect">
            <a:avLst/>
          </a:prstGeom>
          <a:noFill/>
          <a:ln>
            <a:solidFill>
              <a:schemeClr val="tx1"/>
            </a:solidFill>
          </a:ln>
        </p:spPr>
        <p:txBody>
          <a:bodyPr wrap="square" rtlCol="0">
            <a:spAutoFit/>
          </a:bodyPr>
          <a:lstStyle/>
          <a:p>
            <a:r>
              <a:rPr lang="en-US" sz="2000" b="1" dirty="0"/>
              <a:t>Payments             Complaints     Orders      Clarifications     Attachments   Suggestions     Apologizing   Congratulations     Closings     Openings</a:t>
            </a:r>
          </a:p>
          <a:p>
            <a:r>
              <a:rPr lang="en-US" sz="2000" b="1" dirty="0"/>
              <a:t>Meetings      Thanks          Requests</a:t>
            </a:r>
          </a:p>
        </p:txBody>
      </p:sp>
      <p:sp>
        <p:nvSpPr>
          <p:cNvPr id="8" name="TextBox 7"/>
          <p:cNvSpPr txBox="1"/>
          <p:nvPr/>
        </p:nvSpPr>
        <p:spPr>
          <a:xfrm>
            <a:off x="6858000" y="2297668"/>
            <a:ext cx="1676400" cy="369332"/>
          </a:xfrm>
          <a:prstGeom prst="rect">
            <a:avLst/>
          </a:prstGeom>
          <a:noFill/>
        </p:spPr>
        <p:txBody>
          <a:bodyPr wrap="square" rtlCol="0">
            <a:spAutoFit/>
          </a:bodyPr>
          <a:lstStyle/>
          <a:p>
            <a:r>
              <a:rPr lang="en-US" b="1" u="sng" dirty="0"/>
              <a:t>Thanks</a:t>
            </a:r>
            <a:endParaRPr lang="en-US" dirty="0"/>
          </a:p>
        </p:txBody>
      </p:sp>
      <p:sp>
        <p:nvSpPr>
          <p:cNvPr id="9" name="TextBox 8"/>
          <p:cNvSpPr txBox="1"/>
          <p:nvPr/>
        </p:nvSpPr>
        <p:spPr>
          <a:xfrm>
            <a:off x="6553200" y="3059668"/>
            <a:ext cx="1676400" cy="369332"/>
          </a:xfrm>
          <a:prstGeom prst="rect">
            <a:avLst/>
          </a:prstGeom>
          <a:noFill/>
        </p:spPr>
        <p:txBody>
          <a:bodyPr wrap="square" rtlCol="0">
            <a:spAutoFit/>
          </a:bodyPr>
          <a:lstStyle/>
          <a:p>
            <a:r>
              <a:rPr lang="en-US" b="1" u="sng" dirty="0"/>
              <a:t>Complaints</a:t>
            </a:r>
            <a:endParaRPr lang="en-US" dirty="0"/>
          </a:p>
        </p:txBody>
      </p:sp>
      <p:sp>
        <p:nvSpPr>
          <p:cNvPr id="10" name="TextBox 9"/>
          <p:cNvSpPr txBox="1"/>
          <p:nvPr/>
        </p:nvSpPr>
        <p:spPr>
          <a:xfrm>
            <a:off x="990600" y="4050268"/>
            <a:ext cx="1676400" cy="369332"/>
          </a:xfrm>
          <a:prstGeom prst="rect">
            <a:avLst/>
          </a:prstGeom>
          <a:noFill/>
        </p:spPr>
        <p:txBody>
          <a:bodyPr wrap="square" rtlCol="0">
            <a:spAutoFit/>
          </a:bodyPr>
          <a:lstStyle/>
          <a:p>
            <a:r>
              <a:rPr lang="en-US" b="1" u="sng" dirty="0"/>
              <a:t>Orders</a:t>
            </a:r>
            <a:endParaRPr lang="en-US" dirty="0"/>
          </a:p>
        </p:txBody>
      </p:sp>
      <p:sp>
        <p:nvSpPr>
          <p:cNvPr id="11" name="TextBox 10"/>
          <p:cNvSpPr txBox="1"/>
          <p:nvPr/>
        </p:nvSpPr>
        <p:spPr>
          <a:xfrm>
            <a:off x="7086600" y="4800600"/>
            <a:ext cx="1676400" cy="369332"/>
          </a:xfrm>
          <a:prstGeom prst="rect">
            <a:avLst/>
          </a:prstGeom>
          <a:noFill/>
        </p:spPr>
        <p:txBody>
          <a:bodyPr wrap="square" rtlCol="0">
            <a:spAutoFit/>
          </a:bodyPr>
          <a:lstStyle/>
          <a:p>
            <a:r>
              <a:rPr lang="en-US" b="1" u="sng" dirty="0"/>
              <a:t>Payments</a:t>
            </a:r>
            <a:endParaRPr lang="en-US" dirty="0"/>
          </a:p>
        </p:txBody>
      </p:sp>
      <p:sp>
        <p:nvSpPr>
          <p:cNvPr id="12" name="TextBox 11"/>
          <p:cNvSpPr txBox="1"/>
          <p:nvPr/>
        </p:nvSpPr>
        <p:spPr>
          <a:xfrm>
            <a:off x="6629400" y="5574268"/>
            <a:ext cx="1676400" cy="369332"/>
          </a:xfrm>
          <a:prstGeom prst="rect">
            <a:avLst/>
          </a:prstGeom>
          <a:noFill/>
        </p:spPr>
        <p:txBody>
          <a:bodyPr wrap="square" rtlCol="0">
            <a:spAutoFit/>
          </a:bodyPr>
          <a:lstStyle/>
          <a:p>
            <a:r>
              <a:rPr lang="en-US" b="1" u="sng" dirty="0"/>
              <a:t>Suggestions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 Exercise</a:t>
            </a:r>
          </a:p>
        </p:txBody>
      </p:sp>
      <p:sp>
        <p:nvSpPr>
          <p:cNvPr id="3" name="Content Placeholder 2"/>
          <p:cNvSpPr>
            <a:spLocks noGrp="1"/>
          </p:cNvSpPr>
          <p:nvPr>
            <p:ph idx="1"/>
          </p:nvPr>
        </p:nvSpPr>
        <p:spPr>
          <a:xfrm>
            <a:off x="457200" y="1371600"/>
            <a:ext cx="8229600" cy="5029200"/>
          </a:xfrm>
        </p:spPr>
        <p:txBody>
          <a:bodyPr>
            <a:normAutofit/>
          </a:bodyPr>
          <a:lstStyle/>
          <a:p>
            <a:pPr>
              <a:buNone/>
            </a:pPr>
            <a:r>
              <a:rPr lang="en-US" sz="1800" b="1" dirty="0"/>
              <a:t>1. You are planning to go on a trip to meet family in USA . Write the details below.</a:t>
            </a:r>
          </a:p>
          <a:p>
            <a:endParaRPr lang="en-US" sz="1100" dirty="0"/>
          </a:p>
          <a:p>
            <a:r>
              <a:rPr lang="en-US" sz="1800" dirty="0"/>
              <a:t>Where are you going?</a:t>
            </a:r>
            <a:r>
              <a:rPr lang="en-US" sz="1600" dirty="0"/>
              <a:t> _______________________________________________</a:t>
            </a:r>
          </a:p>
          <a:p>
            <a:pPr>
              <a:buNone/>
            </a:pPr>
            <a:endParaRPr lang="en-US" sz="1600" dirty="0"/>
          </a:p>
          <a:p>
            <a:r>
              <a:rPr lang="en-US" sz="1800" dirty="0"/>
              <a:t>What is the purpose of your trip? </a:t>
            </a:r>
            <a:r>
              <a:rPr lang="en-US" sz="1600" dirty="0"/>
              <a:t>_______________________________________</a:t>
            </a:r>
          </a:p>
          <a:p>
            <a:endParaRPr lang="en-US" sz="1600" dirty="0"/>
          </a:p>
          <a:p>
            <a:r>
              <a:rPr lang="en-US" sz="1800" dirty="0"/>
              <a:t>How long are you going to stay? </a:t>
            </a:r>
            <a:r>
              <a:rPr lang="en-US" sz="1600" dirty="0"/>
              <a:t>____________________________________________</a:t>
            </a:r>
          </a:p>
          <a:p>
            <a:endParaRPr lang="en-US" sz="1600" dirty="0"/>
          </a:p>
          <a:p>
            <a:r>
              <a:rPr lang="en-US" sz="1800" dirty="0"/>
              <a:t>Why are you going?</a:t>
            </a:r>
            <a:r>
              <a:rPr lang="en-US" sz="1600" dirty="0"/>
              <a:t> ______________________________________________________</a:t>
            </a:r>
          </a:p>
          <a:p>
            <a:pPr>
              <a:buNone/>
            </a:pPr>
            <a:endParaRPr lang="en-US" sz="1600" dirty="0"/>
          </a:p>
          <a:p>
            <a:r>
              <a:rPr lang="en-US" sz="1800" dirty="0"/>
              <a:t>What is your itinerary (the places you will visit)?</a:t>
            </a:r>
            <a:r>
              <a:rPr lang="en-US" sz="1600" dirty="0"/>
              <a:t> _______________________________</a:t>
            </a:r>
          </a:p>
          <a:p>
            <a:endParaRPr lang="en-US" sz="1600" dirty="0"/>
          </a:p>
          <a:p>
            <a:r>
              <a:rPr lang="en-US" sz="1800" dirty="0"/>
              <a:t>Who will you meet? </a:t>
            </a:r>
            <a:r>
              <a:rPr lang="en-US" sz="1600" dirty="0"/>
              <a:t>_______________________________________________________</a:t>
            </a:r>
          </a:p>
          <a:p>
            <a:pPr>
              <a:buNone/>
            </a:pPr>
            <a:endParaRPr lang="en-US" sz="1600" dirty="0"/>
          </a:p>
          <a:p>
            <a:r>
              <a:rPr lang="en-US" sz="1800" dirty="0"/>
              <a:t>How well do you know them? Have you written / spoken to / met them before? </a:t>
            </a:r>
            <a:r>
              <a:rPr lang="en-US" sz="1600" dirty="0"/>
              <a:t>______________________________________________________</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0AEB-0380-46C6-8BDE-107B8361A19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6418E9B-4D9E-4196-9DF3-826F8E161C98}"/>
              </a:ext>
            </a:extLst>
          </p:cNvPr>
          <p:cNvSpPr>
            <a:spLocks noGrp="1"/>
          </p:cNvSpPr>
          <p:nvPr>
            <p:ph idx="1"/>
          </p:nvPr>
        </p:nvSpPr>
        <p:spPr/>
        <p:txBody>
          <a:bodyPr>
            <a:normAutofit lnSpcReduction="10000"/>
          </a:bodyPr>
          <a:lstStyle/>
          <a:p>
            <a:r>
              <a:rPr lang="en-IN" dirty="0"/>
              <a:t>Write two Emails</a:t>
            </a:r>
          </a:p>
          <a:p>
            <a:r>
              <a:rPr lang="en-IN" dirty="0"/>
              <a:t>1) Write a letter to your English faculty in college( </a:t>
            </a:r>
            <a:r>
              <a:rPr lang="en-IN" dirty="0">
                <a:solidFill>
                  <a:srgbClr val="0070C0"/>
                </a:solidFill>
              </a:rPr>
              <a:t>drcrgurjar@vpscience.org)  </a:t>
            </a:r>
            <a:r>
              <a:rPr lang="en-IN" dirty="0"/>
              <a:t>apologising and explaining why could not attend classes last week.</a:t>
            </a:r>
          </a:p>
          <a:p>
            <a:r>
              <a:rPr lang="en-IN" dirty="0"/>
              <a:t>2) Write an email to the Administrator (admin@vpscience.org) enquiring about displaying the  merit list for  SYBSc Admission and fee payment date.</a:t>
            </a:r>
          </a:p>
        </p:txBody>
      </p:sp>
    </p:spTree>
    <p:extLst>
      <p:ext uri="{BB962C8B-B14F-4D97-AF65-F5344CB8AC3E}">
        <p14:creationId xmlns:p14="http://schemas.microsoft.com/office/powerpoint/2010/main" val="360983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7B383-682B-43C5-92E3-E4F3F199AA1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1080CE6-5093-442A-960B-644950A7E692}"/>
              </a:ext>
            </a:extLst>
          </p:cNvPr>
          <p:cNvSpPr>
            <a:spLocks noGrp="1"/>
          </p:cNvSpPr>
          <p:nvPr>
            <p:ph idx="1"/>
          </p:nvPr>
        </p:nvSpPr>
        <p:spPr/>
        <p:txBody>
          <a:bodyPr/>
          <a:lstStyle/>
          <a:p>
            <a:r>
              <a:rPr lang="en-IN" dirty="0"/>
              <a:t>What is an E mail?</a:t>
            </a:r>
          </a:p>
          <a:p>
            <a:r>
              <a:rPr lang="en-IN" dirty="0"/>
              <a:t>An Email is an electronic mail sent using a computer or a mobile phone and Internet.</a:t>
            </a:r>
          </a:p>
          <a:p>
            <a:r>
              <a:rPr lang="en-IN" dirty="0"/>
              <a:t>What are the advantages of Email </a:t>
            </a:r>
          </a:p>
        </p:txBody>
      </p:sp>
    </p:spTree>
    <p:extLst>
      <p:ext uri="{BB962C8B-B14F-4D97-AF65-F5344CB8AC3E}">
        <p14:creationId xmlns:p14="http://schemas.microsoft.com/office/powerpoint/2010/main" val="2146487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C128-7240-4CAF-A7C4-D1CBE3AA1892}"/>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EC0E809E-EC46-429F-962F-49176A38F6E3}"/>
              </a:ext>
            </a:extLst>
          </p:cNvPr>
          <p:cNvPicPr>
            <a:picLocks noGrp="1" noChangeAspect="1"/>
          </p:cNvPicPr>
          <p:nvPr>
            <p:ph idx="1"/>
          </p:nvPr>
        </p:nvPicPr>
        <p:blipFill>
          <a:blip r:embed="rId2"/>
          <a:stretch>
            <a:fillRect/>
          </a:stretch>
        </p:blipFill>
        <p:spPr>
          <a:xfrm>
            <a:off x="457200" y="-228600"/>
            <a:ext cx="8229600" cy="7086599"/>
          </a:xfrm>
        </p:spPr>
      </p:pic>
    </p:spTree>
    <p:extLst>
      <p:ext uri="{BB962C8B-B14F-4D97-AF65-F5344CB8AC3E}">
        <p14:creationId xmlns:p14="http://schemas.microsoft.com/office/powerpoint/2010/main" val="430995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2057400"/>
            <a:ext cx="7772400" cy="1362075"/>
          </a:xfrm>
        </p:spPr>
        <p:txBody>
          <a:bodyPr/>
          <a:lstStyle/>
          <a:p>
            <a:r>
              <a:rPr lang="en-US" dirty="0"/>
              <a:t>Thank you</a:t>
            </a:r>
          </a:p>
        </p:txBody>
      </p:sp>
      <p:sp>
        <p:nvSpPr>
          <p:cNvPr id="5" name="Text Placeholder 4"/>
          <p:cNvSpPr>
            <a:spLocks noGrp="1"/>
          </p:cNvSpPr>
          <p:nvPr>
            <p:ph type="body" idx="1"/>
          </p:nvPr>
        </p:nvSpPr>
        <p:spPr>
          <a:xfrm>
            <a:off x="381000" y="4876800"/>
            <a:ext cx="7772400" cy="1500187"/>
          </a:xfrm>
        </p:spPr>
        <p:txBody>
          <a:bodyPr>
            <a:normAutofit/>
          </a:bodyPr>
          <a:lstStyle/>
          <a:p>
            <a:r>
              <a:rPr lang="en-US" sz="1600" dirty="0"/>
              <a:t>Courtesy: onestopenglish.com, autoenglish.com, Brno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4CA5B-4068-4C23-8298-CB2D11E4CCEE}"/>
              </a:ext>
            </a:extLst>
          </p:cNvPr>
          <p:cNvSpPr>
            <a:spLocks noGrp="1"/>
          </p:cNvSpPr>
          <p:nvPr>
            <p:ph type="title"/>
          </p:nvPr>
        </p:nvSpPr>
        <p:spPr>
          <a:xfrm>
            <a:off x="457200" y="274638"/>
            <a:ext cx="8229600" cy="792162"/>
          </a:xfrm>
        </p:spPr>
        <p:txBody>
          <a:bodyPr/>
          <a:lstStyle/>
          <a:p>
            <a:r>
              <a:rPr lang="en-IN" dirty="0"/>
              <a:t>Basic Email terms</a:t>
            </a:r>
          </a:p>
        </p:txBody>
      </p:sp>
      <p:sp>
        <p:nvSpPr>
          <p:cNvPr id="3" name="Content Placeholder 2">
            <a:extLst>
              <a:ext uri="{FF2B5EF4-FFF2-40B4-BE49-F238E27FC236}">
                <a16:creationId xmlns:a16="http://schemas.microsoft.com/office/drawing/2014/main" id="{2701EE62-7C90-4B09-A116-F28C0FA99C2B}"/>
              </a:ext>
            </a:extLst>
          </p:cNvPr>
          <p:cNvSpPr>
            <a:spLocks noGrp="1"/>
          </p:cNvSpPr>
          <p:nvPr>
            <p:ph idx="1"/>
          </p:nvPr>
        </p:nvSpPr>
        <p:spPr>
          <a:xfrm>
            <a:off x="457200" y="1219200"/>
            <a:ext cx="8229600" cy="4906963"/>
          </a:xfrm>
        </p:spPr>
        <p:txBody>
          <a:bodyPr>
            <a:normAutofit fontScale="92500" lnSpcReduction="10000"/>
          </a:bodyPr>
          <a:lstStyle/>
          <a:p>
            <a:pPr algn="l" fontAlgn="base">
              <a:buFont typeface="Arial" panose="020B0604020202020204" pitchFamily="34" charset="0"/>
              <a:buChar char="•"/>
            </a:pPr>
            <a:r>
              <a:rPr lang="en-US" b="1" i="0" dirty="0">
                <a:solidFill>
                  <a:srgbClr val="555555"/>
                </a:solidFill>
                <a:effectLst/>
                <a:latin typeface="proxima_nova_rgregular"/>
              </a:rPr>
              <a:t>Subject:</a:t>
            </a:r>
            <a:r>
              <a:rPr lang="en-US" b="0" i="0" dirty="0">
                <a:solidFill>
                  <a:srgbClr val="555555"/>
                </a:solidFill>
                <a:effectLst/>
                <a:latin typeface="proxima_nova_rgregular"/>
              </a:rPr>
              <a:t> This is the topic of the email, or what the email will be about.</a:t>
            </a:r>
          </a:p>
          <a:p>
            <a:pPr algn="l" fontAlgn="base">
              <a:buFont typeface="Arial" panose="020B0604020202020204" pitchFamily="34" charset="0"/>
              <a:buChar char="•"/>
            </a:pPr>
            <a:r>
              <a:rPr lang="en-US" b="1" i="0" dirty="0">
                <a:solidFill>
                  <a:srgbClr val="555555"/>
                </a:solidFill>
                <a:effectLst/>
                <a:latin typeface="proxima_nova_rgregular"/>
              </a:rPr>
              <a:t>Recipient:</a:t>
            </a:r>
            <a:r>
              <a:rPr lang="en-US" b="0" i="0" dirty="0">
                <a:solidFill>
                  <a:srgbClr val="555555"/>
                </a:solidFill>
                <a:effectLst/>
                <a:latin typeface="proxima_nova_rgregular"/>
              </a:rPr>
              <a:t> This is the person receiving (getting) the email.</a:t>
            </a:r>
          </a:p>
          <a:p>
            <a:pPr algn="l" fontAlgn="base">
              <a:buFont typeface="Arial" panose="020B0604020202020204" pitchFamily="34" charset="0"/>
              <a:buChar char="•"/>
            </a:pPr>
            <a:r>
              <a:rPr lang="en-US" b="1" i="0" dirty="0">
                <a:solidFill>
                  <a:srgbClr val="555555"/>
                </a:solidFill>
                <a:effectLst/>
                <a:latin typeface="proxima_nova_rgregular"/>
              </a:rPr>
              <a:t>Compose:</a:t>
            </a:r>
            <a:r>
              <a:rPr lang="en-US" b="0" i="0" dirty="0">
                <a:solidFill>
                  <a:srgbClr val="555555"/>
                </a:solidFill>
                <a:effectLst/>
                <a:latin typeface="proxima_nova_rgregular"/>
              </a:rPr>
              <a:t> This means to create or write the email. The word “compose” is usually </a:t>
            </a:r>
            <a:r>
              <a:rPr lang="en-US" b="0" i="0" u="none" strike="noStrike" dirty="0">
                <a:solidFill>
                  <a:srgbClr val="1CACEC"/>
                </a:solidFill>
                <a:effectLst/>
                <a:latin typeface="proxima_nova_rgregular"/>
                <a:hlinkClick r:id="rId2"/>
              </a:rPr>
              <a:t>used with music</a:t>
            </a:r>
            <a:r>
              <a:rPr lang="en-US" b="0" i="0" dirty="0">
                <a:solidFill>
                  <a:srgbClr val="555555"/>
                </a:solidFill>
                <a:effectLst/>
                <a:latin typeface="proxima_nova_rgregular"/>
              </a:rPr>
              <a:t>. A composer is someone who writes, or composes music.</a:t>
            </a:r>
          </a:p>
          <a:p>
            <a:pPr algn="l" fontAlgn="base">
              <a:buFont typeface="Arial" panose="020B0604020202020204" pitchFamily="34" charset="0"/>
              <a:buChar char="•"/>
            </a:pPr>
            <a:r>
              <a:rPr lang="en-US" b="1" i="0" dirty="0">
                <a:solidFill>
                  <a:srgbClr val="555555"/>
                </a:solidFill>
                <a:effectLst/>
                <a:latin typeface="proxima_nova_rgregular"/>
              </a:rPr>
              <a:t>Attachment:</a:t>
            </a:r>
            <a:r>
              <a:rPr lang="en-US" b="0" i="0" dirty="0">
                <a:solidFill>
                  <a:srgbClr val="555555"/>
                </a:solidFill>
                <a:effectLst/>
                <a:latin typeface="proxima_nova_rgregular"/>
              </a:rPr>
              <a:t> This is any file you’re attaching (adding) to the email.</a:t>
            </a:r>
          </a:p>
          <a:p>
            <a:endParaRPr lang="en-IN" dirty="0"/>
          </a:p>
        </p:txBody>
      </p:sp>
    </p:spTree>
    <p:extLst>
      <p:ext uri="{BB962C8B-B14F-4D97-AF65-F5344CB8AC3E}">
        <p14:creationId xmlns:p14="http://schemas.microsoft.com/office/powerpoint/2010/main" val="3462422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BA35-160A-45A6-8E0B-D99823D6C260}"/>
              </a:ext>
            </a:extLst>
          </p:cNvPr>
          <p:cNvSpPr>
            <a:spLocks noGrp="1"/>
          </p:cNvSpPr>
          <p:nvPr>
            <p:ph type="title"/>
          </p:nvPr>
        </p:nvSpPr>
        <p:spPr>
          <a:xfrm>
            <a:off x="457200" y="274638"/>
            <a:ext cx="8229600" cy="56356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1C6D9B63-5552-4F0E-B237-24885A5740A8}"/>
              </a:ext>
            </a:extLst>
          </p:cNvPr>
          <p:cNvSpPr>
            <a:spLocks noGrp="1"/>
          </p:cNvSpPr>
          <p:nvPr>
            <p:ph idx="1"/>
          </p:nvPr>
        </p:nvSpPr>
        <p:spPr>
          <a:xfrm>
            <a:off x="457200" y="838200"/>
            <a:ext cx="8229600" cy="5287963"/>
          </a:xfrm>
        </p:spPr>
        <p:txBody>
          <a:bodyPr>
            <a:normAutofit/>
          </a:bodyPr>
          <a:lstStyle/>
          <a:p>
            <a:r>
              <a:rPr lang="en-IN" b="1" dirty="0">
                <a:solidFill>
                  <a:srgbClr val="222222"/>
                </a:solidFill>
                <a:effectLst/>
                <a:latin typeface="Helvetica Neue"/>
              </a:rPr>
              <a:t>CC: Carbon copy</a:t>
            </a:r>
          </a:p>
          <a:p>
            <a:r>
              <a:rPr lang="en-IN" dirty="0"/>
              <a:t>It means that the same mail is sent to many other recipients. You can see  all who have got the mail.</a:t>
            </a:r>
          </a:p>
          <a:p>
            <a:r>
              <a:rPr lang="en-IN" dirty="0"/>
              <a:t>BCC means </a:t>
            </a:r>
            <a:r>
              <a:rPr lang="en-US" b="0" i="0" dirty="0">
                <a:solidFill>
                  <a:srgbClr val="111324"/>
                </a:solidFill>
                <a:effectLst/>
                <a:latin typeface="Graphik Web"/>
              </a:rPr>
              <a:t>“blind carbon copy.” Just like CC, BCC is a way of sending copies of an email to other people. It’s called blind carbon copy because the other recipients won’t be able to see that someone else has been sent a copy of the email.</a:t>
            </a:r>
            <a:endParaRPr lang="en-IN" dirty="0"/>
          </a:p>
        </p:txBody>
      </p:sp>
    </p:spTree>
    <p:extLst>
      <p:ext uri="{BB962C8B-B14F-4D97-AF65-F5344CB8AC3E}">
        <p14:creationId xmlns:p14="http://schemas.microsoft.com/office/powerpoint/2010/main" val="188142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EF803-E61A-4741-84DE-DE8E475194DC}"/>
              </a:ext>
            </a:extLst>
          </p:cNvPr>
          <p:cNvSpPr>
            <a:spLocks noGrp="1"/>
          </p:cNvSpPr>
          <p:nvPr>
            <p:ph type="title"/>
          </p:nvPr>
        </p:nvSpPr>
        <p:spPr/>
        <p:txBody>
          <a:bodyPr/>
          <a:lstStyle/>
          <a:p>
            <a:r>
              <a:rPr lang="en-IN" dirty="0"/>
              <a:t>Basic Tips for E mails</a:t>
            </a:r>
          </a:p>
        </p:txBody>
      </p:sp>
      <p:sp>
        <p:nvSpPr>
          <p:cNvPr id="3" name="Content Placeholder 2">
            <a:extLst>
              <a:ext uri="{FF2B5EF4-FFF2-40B4-BE49-F238E27FC236}">
                <a16:creationId xmlns:a16="http://schemas.microsoft.com/office/drawing/2014/main" id="{6C142912-83EB-4A84-AF9B-E86C16C45D80}"/>
              </a:ext>
            </a:extLst>
          </p:cNvPr>
          <p:cNvSpPr>
            <a:spLocks noGrp="1"/>
          </p:cNvSpPr>
          <p:nvPr>
            <p:ph idx="1"/>
          </p:nvPr>
        </p:nvSpPr>
        <p:spPr/>
        <p:txBody>
          <a:bodyPr/>
          <a:lstStyle/>
          <a:p>
            <a:pPr algn="l"/>
            <a:r>
              <a:rPr lang="en-US" b="1" i="0" dirty="0">
                <a:solidFill>
                  <a:srgbClr val="222222"/>
                </a:solidFill>
                <a:effectLst/>
                <a:latin typeface="arial" panose="020B0604020202020204" pitchFamily="34" charset="0"/>
              </a:rPr>
              <a:t>Writing Effective Emails</a:t>
            </a:r>
            <a:endParaRPr lang="en-US" b="0" i="0" dirty="0">
              <a:solidFill>
                <a:srgbClr val="222222"/>
              </a:solidFill>
              <a:effectLst/>
              <a:latin typeface="arial" panose="020B0604020202020204" pitchFamily="34" charset="0"/>
            </a:endParaRPr>
          </a:p>
          <a:p>
            <a:pPr algn="l">
              <a:buFont typeface="+mj-lt"/>
              <a:buAutoNum type="arabicPeriod"/>
            </a:pPr>
            <a:r>
              <a:rPr lang="en-US" b="0" i="0" dirty="0">
                <a:solidFill>
                  <a:srgbClr val="222222"/>
                </a:solidFill>
                <a:effectLst/>
                <a:latin typeface="arial" panose="020B0604020202020204" pitchFamily="34" charset="0"/>
              </a:rPr>
              <a:t>Don't overcommunicate by </a:t>
            </a:r>
            <a:r>
              <a:rPr lang="en-US" b="1" i="0" dirty="0">
                <a:solidFill>
                  <a:srgbClr val="222222"/>
                </a:solidFill>
                <a:effectLst/>
                <a:latin typeface="arial" panose="020B0604020202020204" pitchFamily="34" charset="0"/>
              </a:rPr>
              <a:t>email</a:t>
            </a:r>
            <a:r>
              <a:rPr lang="en-US" b="0" i="0" dirty="0">
                <a:solidFill>
                  <a:srgbClr val="222222"/>
                </a:solidFill>
                <a:effectLst/>
                <a:latin typeface="arial" panose="020B0604020202020204" pitchFamily="34" charset="0"/>
              </a:rPr>
              <a:t>.</a:t>
            </a:r>
          </a:p>
          <a:p>
            <a:pPr algn="l">
              <a:buFont typeface="+mj-lt"/>
              <a:buAutoNum type="arabicPeriod"/>
            </a:pPr>
            <a:r>
              <a:rPr lang="en-US" b="0" i="0" dirty="0">
                <a:solidFill>
                  <a:srgbClr val="222222"/>
                </a:solidFill>
                <a:effectLst/>
                <a:latin typeface="arial" panose="020B0604020202020204" pitchFamily="34" charset="0"/>
              </a:rPr>
              <a:t>Make good use of subject lines.</a:t>
            </a:r>
          </a:p>
          <a:p>
            <a:pPr algn="l">
              <a:buFont typeface="+mj-lt"/>
              <a:buAutoNum type="arabicPeriod"/>
            </a:pPr>
            <a:r>
              <a:rPr lang="en-US" b="0" i="0" dirty="0">
                <a:solidFill>
                  <a:srgbClr val="222222"/>
                </a:solidFill>
                <a:effectLst/>
                <a:latin typeface="arial" panose="020B0604020202020204" pitchFamily="34" charset="0"/>
              </a:rPr>
              <a:t>Keep messages clear and brief.</a:t>
            </a:r>
          </a:p>
          <a:p>
            <a:pPr algn="l">
              <a:buFont typeface="+mj-lt"/>
              <a:buAutoNum type="arabicPeriod"/>
            </a:pPr>
            <a:r>
              <a:rPr lang="en-US" b="0" i="0" dirty="0">
                <a:solidFill>
                  <a:srgbClr val="222222"/>
                </a:solidFill>
                <a:effectLst/>
                <a:latin typeface="arial" panose="020B0604020202020204" pitchFamily="34" charset="0"/>
              </a:rPr>
              <a:t>Be polite.</a:t>
            </a:r>
          </a:p>
          <a:p>
            <a:pPr algn="l">
              <a:buFont typeface="+mj-lt"/>
              <a:buAutoNum type="arabicPeriod"/>
            </a:pPr>
            <a:r>
              <a:rPr lang="en-US" b="0" i="0" dirty="0">
                <a:solidFill>
                  <a:srgbClr val="222222"/>
                </a:solidFill>
                <a:effectLst/>
                <a:latin typeface="arial" panose="020B0604020202020204" pitchFamily="34" charset="0"/>
              </a:rPr>
              <a:t>Check your tone.</a:t>
            </a:r>
          </a:p>
          <a:p>
            <a:pPr algn="l">
              <a:buFont typeface="+mj-lt"/>
              <a:buAutoNum type="arabicPeriod"/>
            </a:pPr>
            <a:r>
              <a:rPr lang="en-US" b="0" i="0" dirty="0">
                <a:solidFill>
                  <a:srgbClr val="222222"/>
                </a:solidFill>
                <a:effectLst/>
                <a:latin typeface="arial" panose="020B0604020202020204" pitchFamily="34" charset="0"/>
              </a:rPr>
              <a:t>Proofread before sending</a:t>
            </a:r>
          </a:p>
          <a:p>
            <a:endParaRPr lang="en-IN" dirty="0"/>
          </a:p>
        </p:txBody>
      </p:sp>
    </p:spTree>
    <p:extLst>
      <p:ext uri="{BB962C8B-B14F-4D97-AF65-F5344CB8AC3E}">
        <p14:creationId xmlns:p14="http://schemas.microsoft.com/office/powerpoint/2010/main" val="171529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E4883-69FF-44BB-8BE2-2CE85E92153B}"/>
              </a:ext>
            </a:extLst>
          </p:cNvPr>
          <p:cNvSpPr>
            <a:spLocks noGrp="1"/>
          </p:cNvSpPr>
          <p:nvPr>
            <p:ph type="title"/>
          </p:nvPr>
        </p:nvSpPr>
        <p:spPr/>
        <p:txBody>
          <a:bodyPr/>
          <a:lstStyle/>
          <a:p>
            <a:r>
              <a:rPr lang="en-IN" dirty="0"/>
              <a:t>How to write an effective Email</a:t>
            </a:r>
          </a:p>
        </p:txBody>
      </p:sp>
      <p:sp>
        <p:nvSpPr>
          <p:cNvPr id="3" name="Content Placeholder 2">
            <a:extLst>
              <a:ext uri="{FF2B5EF4-FFF2-40B4-BE49-F238E27FC236}">
                <a16:creationId xmlns:a16="http://schemas.microsoft.com/office/drawing/2014/main" id="{46F18C13-7F3C-4113-BB96-9F82025148CB}"/>
              </a:ext>
            </a:extLst>
          </p:cNvPr>
          <p:cNvSpPr>
            <a:spLocks noGrp="1"/>
          </p:cNvSpPr>
          <p:nvPr>
            <p:ph idx="1"/>
          </p:nvPr>
        </p:nvSpPr>
        <p:spPr/>
        <p:txBody>
          <a:bodyPr/>
          <a:lstStyle/>
          <a:p>
            <a:r>
              <a:rPr lang="en-US" b="0" i="0" dirty="0">
                <a:solidFill>
                  <a:srgbClr val="333333"/>
                </a:solidFill>
                <a:effectLst/>
                <a:latin typeface="ProximaNova-n4"/>
              </a:rPr>
              <a:t>The first step  is to choose the appropriate format.</a:t>
            </a:r>
          </a:p>
          <a:p>
            <a:r>
              <a:rPr lang="en-IN" dirty="0"/>
              <a:t>Format means how you  are writing : formal, informal, friendly .Also keep in mind the audience: Who is going to read the mail?/  For whom is it intended)</a:t>
            </a:r>
          </a:p>
        </p:txBody>
      </p:sp>
    </p:spTree>
    <p:extLst>
      <p:ext uri="{BB962C8B-B14F-4D97-AF65-F5344CB8AC3E}">
        <p14:creationId xmlns:p14="http://schemas.microsoft.com/office/powerpoint/2010/main" val="2103143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 Writing </a:t>
            </a:r>
          </a:p>
        </p:txBody>
      </p:sp>
      <p:sp>
        <p:nvSpPr>
          <p:cNvPr id="3" name="Content Placeholder 2"/>
          <p:cNvSpPr>
            <a:spLocks noGrp="1"/>
          </p:cNvSpPr>
          <p:nvPr>
            <p:ph idx="1"/>
          </p:nvPr>
        </p:nvSpPr>
        <p:spPr/>
        <p:txBody>
          <a:bodyPr/>
          <a:lstStyle/>
          <a:p>
            <a:r>
              <a:rPr lang="en-US" dirty="0"/>
              <a:t>Most of us in the business world use emails as the main, and in some cases the only  means of written communication. </a:t>
            </a:r>
          </a:p>
          <a:p>
            <a:r>
              <a:rPr lang="en-US" dirty="0"/>
              <a:t>For many students studying Business English and practicing their business email writing skills is an important part of their course.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0AD2B-580F-4C97-905E-51E03D328FA6}"/>
              </a:ext>
            </a:extLst>
          </p:cNvPr>
          <p:cNvSpPr>
            <a:spLocks noGrp="1"/>
          </p:cNvSpPr>
          <p:nvPr>
            <p:ph type="title"/>
          </p:nvPr>
        </p:nvSpPr>
        <p:spPr>
          <a:xfrm>
            <a:off x="457200" y="274638"/>
            <a:ext cx="8229600" cy="71596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5B3E4518-4638-4D17-AD1A-677700028D57}"/>
              </a:ext>
            </a:extLst>
          </p:cNvPr>
          <p:cNvSpPr>
            <a:spLocks noGrp="1"/>
          </p:cNvSpPr>
          <p:nvPr>
            <p:ph idx="1"/>
          </p:nvPr>
        </p:nvSpPr>
        <p:spPr>
          <a:xfrm>
            <a:off x="457200" y="1143000"/>
            <a:ext cx="8229600" cy="5440362"/>
          </a:xfrm>
        </p:spPr>
        <p:txBody>
          <a:bodyPr>
            <a:normAutofit fontScale="62500" lnSpcReduction="20000"/>
          </a:bodyPr>
          <a:lstStyle/>
          <a:p>
            <a:r>
              <a:rPr lang="en-US" b="1" i="0" dirty="0">
                <a:solidFill>
                  <a:srgbClr val="3B3E4D"/>
                </a:solidFill>
                <a:effectLst/>
                <a:latin typeface="AkkuratPro"/>
              </a:rPr>
              <a:t>Subject line: </a:t>
            </a:r>
            <a:r>
              <a:rPr lang="en-US" b="0" i="0" dirty="0">
                <a:solidFill>
                  <a:srgbClr val="212529"/>
                </a:solidFill>
                <a:effectLst/>
              </a:rPr>
              <a:t>This is a short phrase that summarizes the reason for your message or the goal of your communication. It is important to include a subject line when sending an email so your audience knows exactly what to expect and is able </a:t>
            </a:r>
            <a:r>
              <a:rPr lang="en-US" b="0" i="0" dirty="0">
                <a:solidFill>
                  <a:srgbClr val="212529"/>
                </a:solidFill>
                <a:effectLst/>
                <a:latin typeface="+mj-lt"/>
              </a:rPr>
              <a:t>to locate the message easily if needed. </a:t>
            </a:r>
            <a:r>
              <a:rPr lang="en-US" b="0" i="0" dirty="0" err="1">
                <a:solidFill>
                  <a:srgbClr val="212529"/>
                </a:solidFill>
                <a:effectLst/>
                <a:latin typeface="+mj-lt"/>
              </a:rPr>
              <a:t>Eg</a:t>
            </a:r>
            <a:r>
              <a:rPr lang="en-US" b="0" i="0" dirty="0">
                <a:solidFill>
                  <a:srgbClr val="212529"/>
                </a:solidFill>
                <a:effectLst/>
                <a:latin typeface="+mj-lt"/>
              </a:rPr>
              <a:t>: Project presentation</a:t>
            </a:r>
            <a:endParaRPr lang="en-US" b="0" i="0" dirty="0">
              <a:solidFill>
                <a:srgbClr val="3B3E4D"/>
              </a:solidFill>
              <a:effectLst/>
              <a:latin typeface="+mj-lt"/>
            </a:endParaRPr>
          </a:p>
          <a:p>
            <a:pPr marL="0" indent="0">
              <a:buNone/>
            </a:pPr>
            <a:r>
              <a:rPr lang="en-US" b="0" i="0" dirty="0">
                <a:solidFill>
                  <a:srgbClr val="3B3E4D"/>
                </a:solidFill>
                <a:effectLst/>
                <a:latin typeface="AkkuratPro"/>
              </a:rPr>
              <a:t> </a:t>
            </a:r>
          </a:p>
          <a:p>
            <a:r>
              <a:rPr lang="en-US" b="1" dirty="0">
                <a:solidFill>
                  <a:srgbClr val="3B3E4D"/>
                </a:solidFill>
                <a:latin typeface="AkkuratPro"/>
              </a:rPr>
              <a:t>G</a:t>
            </a:r>
            <a:r>
              <a:rPr lang="en-US" b="1" i="0" dirty="0">
                <a:solidFill>
                  <a:srgbClr val="3B3E4D"/>
                </a:solidFill>
                <a:effectLst/>
                <a:latin typeface="AkkuratPro"/>
              </a:rPr>
              <a:t>reeting/</a:t>
            </a:r>
            <a:r>
              <a:rPr lang="en-IN" b="1" i="0" dirty="0">
                <a:solidFill>
                  <a:srgbClr val="212529"/>
                </a:solidFill>
                <a:effectLst/>
                <a:latin typeface="Helvetica Neue"/>
              </a:rPr>
              <a:t>Salutation:</a:t>
            </a:r>
          </a:p>
          <a:p>
            <a:r>
              <a:rPr lang="en-US" b="0" i="0" dirty="0">
                <a:solidFill>
                  <a:srgbClr val="212529"/>
                </a:solidFill>
                <a:effectLst/>
                <a:latin typeface="+mj-lt"/>
              </a:rPr>
              <a:t>This is the first line of your email and generally acts as the greeting. For example:</a:t>
            </a:r>
          </a:p>
          <a:p>
            <a:endParaRPr lang="en-IN" b="1" i="0" dirty="0">
              <a:solidFill>
                <a:srgbClr val="212529"/>
              </a:solidFill>
              <a:effectLst/>
              <a:latin typeface="+mj-lt"/>
            </a:endParaRPr>
          </a:p>
          <a:p>
            <a:r>
              <a:rPr lang="en-US" b="1" i="0" dirty="0">
                <a:solidFill>
                  <a:srgbClr val="3B3E4D"/>
                </a:solidFill>
                <a:effectLst/>
                <a:latin typeface="AkkuratPro"/>
              </a:rPr>
              <a:t>Email body</a:t>
            </a:r>
            <a:r>
              <a:rPr lang="en-US" b="0" i="0" dirty="0">
                <a:solidFill>
                  <a:srgbClr val="3B3E4D"/>
                </a:solidFill>
                <a:effectLst/>
                <a:latin typeface="AkkuratPro"/>
              </a:rPr>
              <a:t>: The body of an email  must contain the main message , and it must have a clear and specific purpose,  such as getting some information or  feedback on a presentation or arranging a meeting with a new client. It should also be concise. So that people actually  read it, rather than skimming it and risking missing critical information. If possible be as precise as possible. </a:t>
            </a:r>
            <a:r>
              <a:rPr lang="en-US" b="0" i="0" dirty="0" err="1">
                <a:solidFill>
                  <a:srgbClr val="3B3E4D"/>
                </a:solidFill>
                <a:effectLst/>
                <a:latin typeface="AkkuratPro"/>
              </a:rPr>
              <a:t>Eg</a:t>
            </a:r>
            <a:r>
              <a:rPr lang="en-US" b="0" i="0" dirty="0">
                <a:solidFill>
                  <a:srgbClr val="3B3E4D"/>
                </a:solidFill>
                <a:effectLst/>
                <a:latin typeface="AkkuratPro"/>
              </a:rPr>
              <a:t> </a:t>
            </a:r>
            <a:r>
              <a:rPr lang="en-US" b="0" i="1" dirty="0">
                <a:solidFill>
                  <a:srgbClr val="212529"/>
                </a:solidFill>
                <a:effectLst/>
                <a:latin typeface="Helvetica Neue"/>
              </a:rPr>
              <a:t>“</a:t>
            </a:r>
            <a:r>
              <a:rPr lang="en-US" b="0" i="1" dirty="0">
                <a:solidFill>
                  <a:srgbClr val="212529"/>
                </a:solidFill>
                <a:effectLst/>
                <a:latin typeface="+mj-lt"/>
              </a:rPr>
              <a:t>Thank you for attending the new product presentation this afternoon. I’ve attached a video file of the full recording so you can share it with your team. Please let me know if you have any questions</a:t>
            </a:r>
            <a:endParaRPr lang="en-US" b="0" i="0" dirty="0">
              <a:solidFill>
                <a:srgbClr val="3B3E4D"/>
              </a:solidFill>
              <a:effectLst/>
              <a:latin typeface="+mj-lt"/>
            </a:endParaRPr>
          </a:p>
        </p:txBody>
      </p:sp>
    </p:spTree>
    <p:extLst>
      <p:ext uri="{BB962C8B-B14F-4D97-AF65-F5344CB8AC3E}">
        <p14:creationId xmlns:p14="http://schemas.microsoft.com/office/powerpoint/2010/main" val="3828938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4467</TotalTime>
  <Words>1993</Words>
  <Application>Microsoft Office PowerPoint</Application>
  <PresentationFormat>On-screen Show (4:3)</PresentationFormat>
  <Paragraphs>201</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AkkuratPro</vt:lpstr>
      <vt:lpstr>arial</vt:lpstr>
      <vt:lpstr>arial</vt:lpstr>
      <vt:lpstr>Calibri</vt:lpstr>
      <vt:lpstr>Graphik Web</vt:lpstr>
      <vt:lpstr>Helvetica Neue</vt:lpstr>
      <vt:lpstr>proxima_nova_rgregular</vt:lpstr>
      <vt:lpstr>ProximaNova-n4</vt:lpstr>
      <vt:lpstr>Office Theme</vt:lpstr>
      <vt:lpstr>SYBSc English  US03AENG21</vt:lpstr>
      <vt:lpstr>PowerPoint Presentation</vt:lpstr>
      <vt:lpstr>PowerPoint Presentation</vt:lpstr>
      <vt:lpstr>Basic Email terms</vt:lpstr>
      <vt:lpstr>PowerPoint Presentation</vt:lpstr>
      <vt:lpstr>Basic Tips for E mails</vt:lpstr>
      <vt:lpstr>How to write an effective Email</vt:lpstr>
      <vt:lpstr>Email Writing </vt:lpstr>
      <vt:lpstr>PowerPoint Presentation</vt:lpstr>
      <vt:lpstr>PowerPoint Presentation</vt:lpstr>
      <vt:lpstr>Sending emails and letters</vt:lpstr>
      <vt:lpstr>Sending emails and letters</vt:lpstr>
      <vt:lpstr>Reason for writing</vt:lpstr>
      <vt:lpstr>Attaching and enclosing documents</vt:lpstr>
      <vt:lpstr>Closing Phrases</vt:lpstr>
      <vt:lpstr>TIPS  FOR WRITING EMAILs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Email(Informal) </vt:lpstr>
      <vt:lpstr>Business letter</vt:lpstr>
      <vt:lpstr>Match the uses below with the phrases in the table </vt:lpstr>
      <vt:lpstr>PowerPoint Presentation</vt:lpstr>
      <vt:lpstr>Email Exercise</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Writing Exercises</dc:title>
  <dc:creator>srujana</dc:creator>
  <cp:lastModifiedBy>Dr C. R. Gurjar</cp:lastModifiedBy>
  <cp:revision>46</cp:revision>
  <dcterms:created xsi:type="dcterms:W3CDTF">2011-12-31T15:08:04Z</dcterms:created>
  <dcterms:modified xsi:type="dcterms:W3CDTF">2020-09-07T03:20:20Z</dcterms:modified>
</cp:coreProperties>
</file>