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71" r:id="rId4"/>
    <p:sldId id="295" r:id="rId5"/>
    <p:sldId id="296" r:id="rId6"/>
    <p:sldId id="272" r:id="rId7"/>
    <p:sldId id="297" r:id="rId8"/>
    <p:sldId id="293" r:id="rId9"/>
    <p:sldId id="298" r:id="rId10"/>
    <p:sldId id="294" r:id="rId11"/>
    <p:sldId id="299" r:id="rId12"/>
    <p:sldId id="273" r:id="rId13"/>
    <p:sldId id="257" r:id="rId14"/>
    <p:sldId id="274" r:id="rId15"/>
    <p:sldId id="292" r:id="rId16"/>
    <p:sldId id="275" r:id="rId17"/>
    <p:sldId id="300" r:id="rId18"/>
    <p:sldId id="276" r:id="rId19"/>
    <p:sldId id="301" r:id="rId20"/>
    <p:sldId id="291" r:id="rId21"/>
    <p:sldId id="302" r:id="rId22"/>
    <p:sldId id="277" r:id="rId23"/>
    <p:sldId id="303" r:id="rId24"/>
    <p:sldId id="289" r:id="rId25"/>
    <p:sldId id="304" r:id="rId26"/>
    <p:sldId id="290" r:id="rId27"/>
    <p:sldId id="305" r:id="rId28"/>
    <p:sldId id="278" r:id="rId29"/>
    <p:sldId id="306" r:id="rId30"/>
    <p:sldId id="288" r:id="rId31"/>
    <p:sldId id="307" r:id="rId32"/>
    <p:sldId id="279" r:id="rId33"/>
    <p:sldId id="308" r:id="rId34"/>
    <p:sldId id="314" r:id="rId35"/>
    <p:sldId id="287" r:id="rId36"/>
    <p:sldId id="310" r:id="rId37"/>
    <p:sldId id="309" r:id="rId38"/>
    <p:sldId id="280" r:id="rId39"/>
    <p:sldId id="311" r:id="rId40"/>
    <p:sldId id="286" r:id="rId41"/>
    <p:sldId id="312" r:id="rId42"/>
    <p:sldId id="281" r:id="rId43"/>
    <p:sldId id="285" r:id="rId44"/>
    <p:sldId id="313" r:id="rId45"/>
    <p:sldId id="282" r:id="rId46"/>
    <p:sldId id="284" r:id="rId47"/>
    <p:sldId id="283" r:id="rId48"/>
    <p:sldId id="258" r:id="rId49"/>
    <p:sldId id="260" r:id="rId50"/>
    <p:sldId id="259" r:id="rId51"/>
    <p:sldId id="261" r:id="rId52"/>
    <p:sldId id="262" r:id="rId53"/>
    <p:sldId id="263" r:id="rId54"/>
    <p:sldId id="264" r:id="rId55"/>
    <p:sldId id="265" r:id="rId56"/>
    <p:sldId id="266" r:id="rId57"/>
    <p:sldId id="267" r:id="rId58"/>
    <p:sldId id="268" r:id="rId59"/>
    <p:sldId id="269" r:id="rId6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a:p>
        </p:txBody>
      </p:sp>
      <p:sp>
        <p:nvSpPr>
          <p:cNvPr id="3" name="Subtitle 2"/>
          <p:cNvSpPr>
            <a:spLocks noGrp="1"/>
          </p:cNvSpPr>
          <p:nvPr>
            <p:ph type="subTitle" idx="1"/>
          </p:nvPr>
        </p:nvSpPr>
        <p:spPr/>
        <p:txBody>
          <a:bodyPr/>
          <a:lstStyle/>
          <a:p>
            <a:endParaRPr lang="en-IN"/>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dirty="0" smtClean="0"/>
              <a:t>Mildews, </a:t>
            </a:r>
            <a:r>
              <a:rPr lang="en-IN" dirty="0" err="1" smtClean="0"/>
              <a:t>leafspots</a:t>
            </a:r>
            <a:r>
              <a:rPr lang="en-IN" dirty="0" smtClean="0"/>
              <a:t>, blasts, blights etc are the common examples of former type while some smut disease of cereal or grain crops where black powder is formed in place of grains or inflorescence fall in the latter type.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Control measures, therefore, in the former type need to be directed to avoid the primary infection and also to check the secondary spread.</a:t>
            </a:r>
          </a:p>
          <a:p>
            <a:endParaRPr lang="en-IN" dirty="0" smtClean="0"/>
          </a:p>
          <a:p>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20000"/>
          </a:bodyPr>
          <a:lstStyle/>
          <a:p>
            <a:r>
              <a:rPr lang="en-IN" b="1" dirty="0" smtClean="0"/>
              <a:t>Modes of primary infections:</a:t>
            </a:r>
          </a:p>
          <a:p>
            <a:r>
              <a:rPr lang="en-IN" dirty="0" smtClean="0"/>
              <a:t>According to the general mode of primary infection plant diseases are recognized as:-</a:t>
            </a:r>
          </a:p>
          <a:p>
            <a:r>
              <a:rPr lang="en-IN" dirty="0" smtClean="0"/>
              <a:t>Soil borne</a:t>
            </a:r>
          </a:p>
          <a:p>
            <a:r>
              <a:rPr lang="en-IN" dirty="0" smtClean="0"/>
              <a:t>Seed borne, including diseases carried with planting material.</a:t>
            </a:r>
          </a:p>
          <a:p>
            <a:r>
              <a:rPr lang="en-IN" dirty="0" smtClean="0"/>
              <a:t>Wind borne</a:t>
            </a:r>
          </a:p>
          <a:p>
            <a:r>
              <a:rPr lang="en-IN" dirty="0" smtClean="0"/>
              <a:t>Insect borne etc.</a:t>
            </a:r>
          </a:p>
          <a:p>
            <a:r>
              <a:rPr lang="en-IN" dirty="0" smtClean="0"/>
              <a:t>This knowledge is helpful in adopting suitable control measures.</a:t>
            </a:r>
          </a:p>
          <a:p>
            <a:endParaRPr lang="en-I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Dissemination and survival:</a:t>
            </a:r>
          </a:p>
          <a:p>
            <a:r>
              <a:rPr lang="en-IN" dirty="0" smtClean="0"/>
              <a:t>Wind dispersal</a:t>
            </a:r>
          </a:p>
          <a:p>
            <a:r>
              <a:rPr lang="en-IN" dirty="0" smtClean="0"/>
              <a:t>Bacteria loose viability</a:t>
            </a:r>
          </a:p>
          <a:p>
            <a:r>
              <a:rPr lang="en-IN" dirty="0" smtClean="0"/>
              <a:t>Wind driven rain is the major source of dispersal of foliage pathogens</a:t>
            </a:r>
          </a:p>
          <a:p>
            <a:r>
              <a:rPr lang="en-IN" dirty="0" smtClean="0"/>
              <a:t>Bacterial cells that come out in </a:t>
            </a:r>
            <a:r>
              <a:rPr lang="en-IN" dirty="0" err="1" smtClean="0"/>
              <a:t>oozings</a:t>
            </a:r>
            <a:r>
              <a:rPr lang="en-IN" dirty="0" smtClean="0"/>
              <a:t> through stomata, lenticels or breaks in host tissue are spattered to adjacent plants</a:t>
            </a:r>
            <a:endParaRPr lang="en-I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b="1" dirty="0" smtClean="0"/>
              <a:t>Continuous and discontinuous transmission:</a:t>
            </a:r>
            <a:r>
              <a:rPr lang="en-IN" dirty="0" smtClean="0"/>
              <a:t> -</a:t>
            </a:r>
          </a:p>
          <a:p>
            <a:r>
              <a:rPr lang="en-IN" dirty="0" smtClean="0"/>
              <a:t>Transmission of disease is termed as ‘continuous’ when it occurs naturally by way of growth, multiplication and spread of the pathogen in an area or country where the disease is established. </a:t>
            </a:r>
            <a:endParaRPr lang="en-I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IN" dirty="0" smtClean="0"/>
              <a:t>At times, however, in an area or country where a particular disease has never occurred, it may get introduced through the agency of man carrying diseased material to a new locality or to a distant country for the purpose of introduction of new plants, crops, varieties etc. such transmission, of course, is unnatural and regarded as ‘discontinuous’ transmission.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b="1" dirty="0" smtClean="0"/>
              <a:t>Direct and indirect transmission:-</a:t>
            </a:r>
          </a:p>
          <a:p>
            <a:r>
              <a:rPr lang="en-IN" dirty="0" smtClean="0"/>
              <a:t>For classifying the methods of disease transmission in relation to the methods of suitable control measures, the following two groups can be conveniently recognized.</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10000"/>
          </a:bodyPr>
          <a:lstStyle/>
          <a:p>
            <a:r>
              <a:rPr lang="en-IN" b="1" dirty="0" smtClean="0"/>
              <a:t>Direct transmission:</a:t>
            </a:r>
            <a:r>
              <a:rPr lang="en-IN" dirty="0" smtClean="0"/>
              <a:t> - Disease transmission where the pathogen is carried externally or internally on the seed or planting material like cuttings, sets, tubers, bulbs etc.</a:t>
            </a:r>
          </a:p>
          <a:p>
            <a:r>
              <a:rPr lang="en-IN" b="1" dirty="0" smtClean="0"/>
              <a:t>Indirect transmission:-</a:t>
            </a:r>
            <a:r>
              <a:rPr lang="en-IN" dirty="0" smtClean="0"/>
              <a:t> The pathogen spreading itself by way of its persistent growth or certain structures of the pathogen carried independently by natural agencies like wind, water, animals, insects, mites, nematodes, birds etc. are the different methods of indirect transmissions.</a:t>
            </a:r>
          </a:p>
          <a:p>
            <a:endParaRPr lang="en-IN" dirty="0" smtClean="0"/>
          </a:p>
          <a:p>
            <a:endParaRPr lang="en-IN"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b="1" dirty="0" smtClean="0"/>
              <a:t>Direct transmission:</a:t>
            </a:r>
            <a:r>
              <a:rPr lang="en-IN" dirty="0" smtClean="0"/>
              <a:t> -</a:t>
            </a:r>
          </a:p>
          <a:p>
            <a:r>
              <a:rPr lang="en-IN" b="1" dirty="0" smtClean="0"/>
              <a:t>Internal transmission through seed or planting material:-</a:t>
            </a:r>
            <a:r>
              <a:rPr lang="en-IN" dirty="0" smtClean="0"/>
              <a:t> False smut disease as well as </a:t>
            </a:r>
            <a:r>
              <a:rPr lang="en-IN" dirty="0" err="1" smtClean="0"/>
              <a:t>Helminthosporin</a:t>
            </a:r>
            <a:r>
              <a:rPr lang="en-IN" dirty="0" smtClean="0"/>
              <a:t> Blight disease of wheat are the common examples of fungal diseases carried internally through apparently healthy seed.</a:t>
            </a:r>
          </a:p>
          <a:p>
            <a:pPr>
              <a:buNone/>
            </a:pPr>
            <a:r>
              <a:rPr lang="en-IN" dirty="0" smtClean="0"/>
              <a:t> </a:t>
            </a:r>
            <a:endParaRPr lang="en-IN"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r>
              <a:rPr lang="en-IN" dirty="0" smtClean="0"/>
              <a:t>Ring rot and Brown rot of potato caused by bacteria are carried internally through the tubers.</a:t>
            </a:r>
          </a:p>
          <a:p>
            <a:r>
              <a:rPr lang="en-IN" dirty="0" smtClean="0"/>
              <a:t> The well known whip smut and red rot of sugarcane are fungal diseases carried internally in the planting sets.</a:t>
            </a:r>
          </a:p>
          <a:p>
            <a:r>
              <a:rPr lang="en-IN" dirty="0" smtClean="0"/>
              <a:t> Mosaic and leaf roll of potato which are viral diseases are also carried inside the infected tubers.</a:t>
            </a:r>
          </a:p>
          <a:p>
            <a:endParaRPr lang="en-IN" dirty="0" smtClean="0"/>
          </a:p>
          <a:p>
            <a:endParaRPr lang="en-I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v"/>
            </a:pPr>
            <a:r>
              <a:rPr lang="en-IN" b="1" dirty="0" smtClean="0"/>
              <a:t>Transmission of Plant Diseases</a:t>
            </a:r>
          </a:p>
          <a:p>
            <a:pPr algn="just"/>
            <a:r>
              <a:rPr lang="en-IN" dirty="0" smtClean="0"/>
              <a:t>Rational and most effective control of parasitic plant diseases is possible only if –</a:t>
            </a:r>
          </a:p>
          <a:p>
            <a:pPr algn="just"/>
            <a:r>
              <a:rPr lang="en-IN" dirty="0" smtClean="0"/>
              <a:t>the disease is correctly diagnosed,</a:t>
            </a:r>
          </a:p>
          <a:p>
            <a:pPr algn="just"/>
            <a:r>
              <a:rPr lang="en-IN" dirty="0" smtClean="0"/>
              <a:t>the nature of transmission of the disease is known and</a:t>
            </a:r>
          </a:p>
          <a:p>
            <a:pPr algn="just"/>
            <a:r>
              <a:rPr lang="en-IN" dirty="0" smtClean="0"/>
              <a:t>life cycle stages of the involved parasite </a:t>
            </a:r>
            <a:r>
              <a:rPr lang="en-IN" dirty="0" err="1" smtClean="0"/>
              <a:t>i.e</a:t>
            </a:r>
            <a:r>
              <a:rPr lang="en-IN" dirty="0" smtClean="0"/>
              <a:t> its mode of reproduction active structures produced under the favourable condition for  wide dispersal and the structures produced to overcome adverse condition are known.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IN" b="1" dirty="0" smtClean="0"/>
              <a:t>External transmission through seed or planting material:-</a:t>
            </a:r>
            <a:r>
              <a:rPr lang="en-IN" dirty="0" smtClean="0"/>
              <a:t> In this mode of transmission the pathogen is carried externally over the surface of seed or </a:t>
            </a:r>
            <a:r>
              <a:rPr lang="en-IN" dirty="0" err="1" smtClean="0"/>
              <a:t>vegetatively</a:t>
            </a:r>
            <a:r>
              <a:rPr lang="en-IN" dirty="0" smtClean="0"/>
              <a:t> propagated plant parts like sets, tubers, bulbs etc. or may even be carried as a physical mixture of fungal structures with the seed.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r>
              <a:rPr lang="en-IN" dirty="0" smtClean="0"/>
              <a:t>The common grain smut of </a:t>
            </a:r>
            <a:r>
              <a:rPr lang="en-IN" dirty="0" err="1" smtClean="0"/>
              <a:t>jowar</a:t>
            </a:r>
            <a:r>
              <a:rPr lang="en-IN" dirty="0" smtClean="0"/>
              <a:t> is an example of the former type while the fungal structures called ‘</a:t>
            </a:r>
            <a:r>
              <a:rPr lang="en-IN" dirty="0" err="1" smtClean="0"/>
              <a:t>sclerotia</a:t>
            </a:r>
            <a:r>
              <a:rPr lang="en-IN" dirty="0" smtClean="0"/>
              <a:t>’ having the size of a grain or slightly bigger in case of the Ergot disease of </a:t>
            </a:r>
            <a:r>
              <a:rPr lang="en-IN" dirty="0" err="1" smtClean="0"/>
              <a:t>bajra</a:t>
            </a:r>
            <a:r>
              <a:rPr lang="en-IN" dirty="0" smtClean="0"/>
              <a:t> are often likely to be transmitted in the form of physical mixture with the seed.</a:t>
            </a:r>
          </a:p>
          <a:p>
            <a:pPr algn="just"/>
            <a:endParaRPr lang="en-IN" dirty="0" smtClean="0"/>
          </a:p>
          <a:p>
            <a:pPr algn="just"/>
            <a:endParaRPr lang="en-IN"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b="1" dirty="0" smtClean="0"/>
              <a:t>Indirect transmission:</a:t>
            </a:r>
            <a:r>
              <a:rPr lang="en-IN" dirty="0" smtClean="0"/>
              <a:t> -</a:t>
            </a:r>
          </a:p>
          <a:p>
            <a:r>
              <a:rPr lang="en-IN" b="1" dirty="0" smtClean="0"/>
              <a:t>Autonomous transmission:-</a:t>
            </a:r>
            <a:r>
              <a:rPr lang="en-IN" dirty="0" smtClean="0"/>
              <a:t> It takes place by continuous and persistent growth of the threads or ‘</a:t>
            </a:r>
            <a:r>
              <a:rPr lang="en-IN" dirty="0" err="1" smtClean="0"/>
              <a:t>hyphae</a:t>
            </a:r>
            <a:r>
              <a:rPr lang="en-IN" dirty="0" smtClean="0"/>
              <a:t>’ of the causal fungi in soil, characteristic of several wood rotting fungi attacking forest trees and some fruit plants.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r>
              <a:rPr lang="en-IN" dirty="0" smtClean="0"/>
              <a:t>Some root rotting fungi infecting certain seasonal crops also are transmitted by this method.</a:t>
            </a:r>
          </a:p>
          <a:p>
            <a:pPr algn="just"/>
            <a:r>
              <a:rPr lang="en-IN" dirty="0" smtClean="0"/>
              <a:t> The autonomous dispersal of such soil fungi may range from few cm. To several (8 to 10) meters in a single season. Some plant parasitic nematodes also exhibit active but limited mobility in the soil.</a:t>
            </a:r>
          </a:p>
          <a:p>
            <a:endParaRPr lang="en-IN"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buFont typeface="Wingdings" pitchFamily="2" charset="2"/>
              <a:buChar char="v"/>
            </a:pPr>
            <a:r>
              <a:rPr lang="en-IN" b="1" dirty="0" smtClean="0"/>
              <a:t>Wind dispersal: -</a:t>
            </a:r>
            <a:r>
              <a:rPr lang="en-IN" dirty="0" smtClean="0"/>
              <a:t> </a:t>
            </a:r>
            <a:endParaRPr lang="en-IN" dirty="0" smtClean="0"/>
          </a:p>
          <a:p>
            <a:pPr algn="just"/>
            <a:r>
              <a:rPr lang="en-IN" dirty="0" smtClean="0"/>
              <a:t>Fungal </a:t>
            </a:r>
            <a:r>
              <a:rPr lang="en-IN" dirty="0" smtClean="0"/>
              <a:t>spores produced externally on host surfaces are most easily carried by wind currents and this is the most dangerous mode of transmission of plant pathogenic fungi like those causing powdery and downy mildews, leaf spots, blasts, blights and rust diseases. </a:t>
            </a:r>
          </a:p>
          <a:p>
            <a:endParaRPr lang="en-IN"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r>
              <a:rPr lang="en-IN" dirty="0" smtClean="0"/>
              <a:t>The black stem rust disease of wheat in India perpetuates on wild grasses in the </a:t>
            </a:r>
            <a:r>
              <a:rPr lang="en-IN" dirty="0" err="1" smtClean="0"/>
              <a:t>Nilgiri</a:t>
            </a:r>
            <a:r>
              <a:rPr lang="en-IN" dirty="0" smtClean="0"/>
              <a:t> hills in the south India from where the rust spores are carried to south, central &amp; then to north India by wind currents every year.</a:t>
            </a:r>
          </a:p>
          <a:p>
            <a:r>
              <a:rPr lang="en-IN" dirty="0" smtClean="0"/>
              <a:t> Spores may be carried from low to very high altitudes of 12,000 to 14,000 feet and from short distances to very long distances of several hundred </a:t>
            </a:r>
            <a:r>
              <a:rPr lang="en-IN" dirty="0" err="1" smtClean="0"/>
              <a:t>kilometers</a:t>
            </a:r>
            <a:r>
              <a:rPr lang="en-IN" dirty="0" smtClean="0"/>
              <a:t>.</a:t>
            </a:r>
          </a:p>
          <a:p>
            <a:endParaRPr lang="en-IN"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IN" dirty="0" smtClean="0"/>
              <a:t>Extensive and severe epidemics of plant diseases are mostly the results of wind transmission of the pathogens. </a:t>
            </a:r>
            <a:endParaRPr lang="en-IN"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324600"/>
          </a:xfrm>
        </p:spPr>
        <p:txBody>
          <a:bodyPr>
            <a:normAutofit/>
          </a:bodyPr>
          <a:lstStyle/>
          <a:p>
            <a:pPr algn="just">
              <a:buFont typeface="Wingdings" pitchFamily="2" charset="2"/>
              <a:buChar char="v"/>
            </a:pPr>
            <a:r>
              <a:rPr lang="en-IN" dirty="0" smtClean="0"/>
              <a:t>Wind dissemination involves four stages relating to the spores viz.</a:t>
            </a:r>
          </a:p>
          <a:p>
            <a:pPr algn="just"/>
            <a:r>
              <a:rPr lang="en-IN" dirty="0" smtClean="0"/>
              <a:t> Production of countless spores,</a:t>
            </a:r>
          </a:p>
          <a:p>
            <a:pPr algn="just"/>
            <a:r>
              <a:rPr lang="en-IN" dirty="0" smtClean="0"/>
              <a:t> their liberation in the wind currents,</a:t>
            </a:r>
          </a:p>
          <a:p>
            <a:pPr algn="just"/>
            <a:r>
              <a:rPr lang="en-IN" dirty="0" smtClean="0"/>
              <a:t> dispersal along with the wind and</a:t>
            </a:r>
          </a:p>
          <a:p>
            <a:pPr algn="just"/>
            <a:r>
              <a:rPr lang="en-IN" dirty="0" smtClean="0"/>
              <a:t> deposition on new susceptible host surfaces where they cause infection under favourable climatic conditions.</a:t>
            </a:r>
          </a:p>
          <a:p>
            <a:pPr algn="just"/>
            <a:r>
              <a:rPr lang="en-IN" dirty="0" smtClean="0"/>
              <a:t> Apart from spores, bits of fungal threads and nematode cysts are also amenable to wind transmission in certain cases.</a:t>
            </a:r>
          </a:p>
          <a:p>
            <a:pPr algn="just"/>
            <a:endParaRPr lang="en-IN" dirty="0" smtClean="0"/>
          </a:p>
          <a:p>
            <a:pPr algn="just"/>
            <a:endParaRPr lang="en-IN"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a:solidFill>
            <a:schemeClr val="accent2">
              <a:lumMod val="60000"/>
              <a:lumOff val="40000"/>
            </a:schemeClr>
          </a:solidFill>
        </p:spPr>
        <p:txBody>
          <a:bodyPr>
            <a:normAutofit/>
          </a:bodyPr>
          <a:lstStyle/>
          <a:p>
            <a:pPr algn="just">
              <a:buFont typeface="Wingdings" pitchFamily="2" charset="2"/>
              <a:buChar char="v"/>
            </a:pPr>
            <a:r>
              <a:rPr lang="en-IN" b="1" dirty="0" smtClean="0"/>
              <a:t>Water dissemination:</a:t>
            </a:r>
            <a:r>
              <a:rPr lang="en-IN" dirty="0" smtClean="0"/>
              <a:t> </a:t>
            </a:r>
          </a:p>
          <a:p>
            <a:pPr algn="just"/>
            <a:r>
              <a:rPr lang="en-IN" dirty="0" smtClean="0"/>
              <a:t>Disease transmission through the agency of water in different ways is comparatively less important as compared to the wind transmission. </a:t>
            </a:r>
          </a:p>
          <a:p>
            <a:pPr algn="just"/>
            <a:r>
              <a:rPr lang="en-IN" dirty="0" smtClean="0"/>
              <a:t>Splashing rain drops mostly transmit the </a:t>
            </a:r>
          </a:p>
          <a:p>
            <a:pPr algn="just">
              <a:buNone/>
            </a:pPr>
            <a:r>
              <a:rPr lang="en-IN" dirty="0" smtClean="0"/>
              <a:t>   foliar diseases from leaf to leaf, from shoot to shoot and even from plant to plant in case of closely spaced crops.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a:solidFill>
            <a:schemeClr val="accent2">
              <a:lumMod val="60000"/>
              <a:lumOff val="40000"/>
            </a:schemeClr>
          </a:solidFill>
        </p:spPr>
        <p:txBody>
          <a:bodyPr/>
          <a:lstStyle/>
          <a:p>
            <a:pPr algn="just"/>
            <a:r>
              <a:rPr lang="en-IN" dirty="0" smtClean="0"/>
              <a:t>Such transmission is usually accompanied by wind dispersal as well.</a:t>
            </a:r>
          </a:p>
          <a:p>
            <a:pPr algn="just"/>
            <a:r>
              <a:rPr lang="en-IN" dirty="0" smtClean="0"/>
              <a:t> Plant pathogens requiring high humidity conditions like the fungi causing downy mildew diseases or bacteria causing canker of citrus are well adapted to this kind of short distance water dispersal.</a:t>
            </a:r>
          </a:p>
          <a:p>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r>
              <a:rPr lang="en-IN" dirty="0" smtClean="0"/>
              <a:t>All parasitic as well as viral diseases are transmissible, the parasites or issues being infectious to suitable host plants with ability to spread from host to host and from one area to another.</a:t>
            </a:r>
          </a:p>
          <a:p>
            <a:r>
              <a:rPr lang="en-IN" dirty="0" smtClean="0"/>
              <a:t> The microscopic parasites or sub-microscopic infectious agents causing plant diseases are technically termed as ‘pathogens’.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2">
              <a:lumMod val="60000"/>
              <a:lumOff val="40000"/>
            </a:schemeClr>
          </a:solidFill>
        </p:spPr>
        <p:txBody>
          <a:bodyPr>
            <a:normAutofit/>
          </a:bodyPr>
          <a:lstStyle/>
          <a:p>
            <a:pPr algn="just"/>
            <a:r>
              <a:rPr lang="en-IN" dirty="0" smtClean="0"/>
              <a:t>Certain soil inhabiting pathogenic fungi and bacteria causing root and collar rots, wilts, foot, rots, etc are likely to be transmitted to much longer distances through the agencies like irrigation water, streams and rivers, etc. </a:t>
            </a:r>
          </a:p>
          <a:p>
            <a:pPr algn="just"/>
            <a:r>
              <a:rPr lang="en-IN" dirty="0" smtClean="0"/>
              <a:t>It is also an important agency in transmission of seeds of higher flowering parasites.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2">
              <a:lumMod val="60000"/>
              <a:lumOff val="40000"/>
            </a:schemeClr>
          </a:solidFill>
        </p:spPr>
        <p:txBody>
          <a:bodyPr>
            <a:normAutofit fontScale="92500" lnSpcReduction="20000"/>
          </a:bodyPr>
          <a:lstStyle/>
          <a:p>
            <a:pPr algn="just">
              <a:buFont typeface="Wingdings" pitchFamily="2" charset="2"/>
              <a:buChar char="v"/>
            </a:pPr>
            <a:r>
              <a:rPr lang="en-IN" b="1" dirty="0" smtClean="0"/>
              <a:t>Animals:</a:t>
            </a:r>
            <a:r>
              <a:rPr lang="en-IN" dirty="0" smtClean="0"/>
              <a:t> </a:t>
            </a:r>
          </a:p>
          <a:p>
            <a:pPr algn="just"/>
            <a:r>
              <a:rPr lang="en-IN" dirty="0" smtClean="0"/>
              <a:t>Farm animals serve as disease transmitting agents in some cases.</a:t>
            </a:r>
          </a:p>
          <a:p>
            <a:pPr algn="just"/>
            <a:r>
              <a:rPr lang="en-IN" dirty="0" smtClean="0"/>
              <a:t> They are likely to carry the pathogen externally on their body surface, particularly on legs and hoofs, etc. or internally through their intestinal tract. </a:t>
            </a:r>
          </a:p>
          <a:p>
            <a:pPr algn="just"/>
            <a:r>
              <a:rPr lang="en-IN" dirty="0" smtClean="0"/>
              <a:t>Commonly, the soil inhabiting fungi causing rots and wilts are carried externally while certain smut fungi causing diseases to grain crops are transmitted through the intestinal tract.</a:t>
            </a:r>
          </a:p>
          <a:p>
            <a:endParaRPr lang="en-IN" dirty="0" smtClean="0"/>
          </a:p>
          <a:p>
            <a:endParaRPr lang="en-IN" dirty="0" smtClean="0"/>
          </a:p>
          <a:p>
            <a:endParaRPr lang="en-IN"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2">
              <a:lumMod val="60000"/>
              <a:lumOff val="40000"/>
            </a:schemeClr>
          </a:solidFill>
        </p:spPr>
        <p:txBody>
          <a:bodyPr>
            <a:normAutofit/>
          </a:bodyPr>
          <a:lstStyle/>
          <a:p>
            <a:pPr>
              <a:buFont typeface="Wingdings" pitchFamily="2" charset="2"/>
              <a:buChar char="v"/>
            </a:pPr>
            <a:r>
              <a:rPr lang="en-IN" b="1" dirty="0" smtClean="0"/>
              <a:t>Birds:</a:t>
            </a:r>
            <a:r>
              <a:rPr lang="en-IN" dirty="0" smtClean="0"/>
              <a:t> </a:t>
            </a:r>
          </a:p>
          <a:p>
            <a:pPr algn="just"/>
            <a:r>
              <a:rPr lang="en-IN" dirty="0" smtClean="0"/>
              <a:t>Although birds play a very minor role in disease transmission, in cases of dispersal of seeds of higher flowering parasite. </a:t>
            </a:r>
            <a:r>
              <a:rPr lang="en-IN" dirty="0" err="1" smtClean="0"/>
              <a:t>Loranthus</a:t>
            </a:r>
            <a:r>
              <a:rPr lang="en-IN" dirty="0" smtClean="0"/>
              <a:t> sp. </a:t>
            </a:r>
            <a:r>
              <a:rPr lang="en-IN" dirty="0" err="1" smtClean="0"/>
              <a:t>Parasitising</a:t>
            </a:r>
            <a:r>
              <a:rPr lang="en-IN" dirty="0" smtClean="0"/>
              <a:t> certain trees like mango, etc. their role is of great significance. </a:t>
            </a:r>
          </a:p>
          <a:p>
            <a:pPr algn="just"/>
            <a:r>
              <a:rPr lang="en-IN" dirty="0" smtClean="0"/>
              <a:t>They transmit </a:t>
            </a:r>
            <a:r>
              <a:rPr lang="en-IN" dirty="0" err="1" smtClean="0"/>
              <a:t>loranthus</a:t>
            </a:r>
            <a:r>
              <a:rPr lang="en-IN" dirty="0" smtClean="0"/>
              <a:t> both externally and internally.</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a:solidFill>
            <a:schemeClr val="accent2">
              <a:lumMod val="60000"/>
              <a:lumOff val="40000"/>
            </a:schemeClr>
          </a:solidFill>
        </p:spPr>
        <p:txBody>
          <a:bodyPr>
            <a:normAutofit/>
          </a:bodyPr>
          <a:lstStyle/>
          <a:p>
            <a:pPr>
              <a:buFont typeface="Wingdings" pitchFamily="2" charset="2"/>
              <a:buChar char="v"/>
            </a:pPr>
            <a:r>
              <a:rPr lang="en-IN" b="1" dirty="0" smtClean="0"/>
              <a:t>Implements and Tools:</a:t>
            </a:r>
          </a:p>
          <a:p>
            <a:r>
              <a:rPr lang="en-IN" dirty="0" smtClean="0"/>
              <a:t> Farm implements used for cultivation of soil are often likely to transmit plant pathogens from one place to another.</a:t>
            </a:r>
          </a:p>
          <a:p>
            <a:r>
              <a:rPr lang="en-IN" dirty="0" smtClean="0"/>
              <a:t> The pathogens in this case are usually carried in the form of bits of plant disease debris lying in the soil.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a:solidFill>
            <a:schemeClr val="accent3">
              <a:lumMod val="40000"/>
              <a:lumOff val="60000"/>
            </a:schemeClr>
          </a:solidFill>
        </p:spPr>
        <p:txBody>
          <a:bodyPr/>
          <a:lstStyle/>
          <a:p>
            <a:r>
              <a:rPr lang="en-IN" dirty="0" smtClean="0"/>
              <a:t>Similarly tools used for carrying out operations like cutting, pruning, budding, grafting</a:t>
            </a:r>
            <a:r>
              <a:rPr lang="en-IN" dirty="0" smtClean="0"/>
              <a:t>,  thinning ,  etc</a:t>
            </a:r>
            <a:r>
              <a:rPr lang="en-IN" dirty="0" smtClean="0"/>
              <a:t>. also help in the transmission of certain diseases from plant to plant.</a:t>
            </a:r>
          </a:p>
          <a:p>
            <a:r>
              <a:rPr lang="en-IN" dirty="0" smtClean="0"/>
              <a:t> Several viral diseases are disseminated through the budding and grafting operations.</a:t>
            </a:r>
          </a:p>
          <a:p>
            <a:endParaRPr lang="en-IN" dirty="0" smtClean="0"/>
          </a:p>
          <a:p>
            <a:endParaRPr lang="en-IN"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81000"/>
            <a:ext cx="8229600" cy="5745163"/>
          </a:xfrm>
          <a:solidFill>
            <a:schemeClr val="accent2">
              <a:lumMod val="60000"/>
              <a:lumOff val="40000"/>
            </a:schemeClr>
          </a:solidFill>
        </p:spPr>
        <p:txBody>
          <a:bodyPr>
            <a:normAutofit/>
          </a:bodyPr>
          <a:lstStyle/>
          <a:p>
            <a:pPr>
              <a:buFont typeface="Wingdings" pitchFamily="2" charset="2"/>
              <a:buChar char="v"/>
            </a:pPr>
            <a:r>
              <a:rPr lang="en-IN" b="1" dirty="0" smtClean="0"/>
              <a:t>Insects:</a:t>
            </a:r>
          </a:p>
          <a:p>
            <a:r>
              <a:rPr lang="en-IN" dirty="0" smtClean="0"/>
              <a:t> Most of the viral diseases of plants are transmitted through the agency of different insects.</a:t>
            </a:r>
          </a:p>
          <a:p>
            <a:r>
              <a:rPr lang="en-IN" dirty="0" smtClean="0"/>
              <a:t> Both types of insects viz. sucking and chewing or/biting are capable of transmitting viral diseases.</a:t>
            </a:r>
          </a:p>
          <a:p>
            <a:r>
              <a:rPr lang="en-IN" dirty="0" smtClean="0"/>
              <a:t> The transmission may be simply `mechanical’ or it may be `biological’.</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chemeClr val="accent2">
              <a:lumMod val="60000"/>
              <a:lumOff val="40000"/>
            </a:schemeClr>
          </a:solidFill>
        </p:spPr>
        <p:txBody>
          <a:bodyPr/>
          <a:lstStyle/>
          <a:p>
            <a:r>
              <a:rPr lang="en-IN" dirty="0" smtClean="0"/>
              <a:t> In the latter case the specific insect and the specific viral pathogen have some kind of association or relationship between the two. Insects in such cases are called the `vectors’ for the particular viral pathogen.</a:t>
            </a:r>
          </a:p>
          <a:p>
            <a:r>
              <a:rPr lang="en-IN" dirty="0" smtClean="0"/>
              <a:t> In case of mechanical transmission the pathogen is simply carried externally or internally by the insect.</a:t>
            </a:r>
          </a:p>
          <a:p>
            <a:endParaRPr lang="en-IN"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a:solidFill>
            <a:schemeClr val="accent2">
              <a:lumMod val="60000"/>
              <a:lumOff val="40000"/>
            </a:schemeClr>
          </a:solidFill>
        </p:spPr>
        <p:txBody>
          <a:bodyPr/>
          <a:lstStyle/>
          <a:p>
            <a:r>
              <a:rPr lang="en-IN" dirty="0" smtClean="0"/>
              <a:t>Viruses carried `biologically’ by the insect vectors are of two types:</a:t>
            </a:r>
          </a:p>
          <a:p>
            <a:r>
              <a:rPr lang="en-IN" dirty="0" smtClean="0"/>
              <a:t>Non-persistent-viral pathogen requiring no latent or incubation period in the insect body.</a:t>
            </a:r>
          </a:p>
          <a:p>
            <a:endParaRPr lang="en-IN" dirty="0" smtClean="0"/>
          </a:p>
          <a:p>
            <a:endParaRPr lang="en-IN" dirty="0" smtClean="0"/>
          </a:p>
          <a:p>
            <a:endParaRPr lang="en-IN"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400800"/>
          </a:xfrm>
          <a:solidFill>
            <a:schemeClr val="accent2">
              <a:lumMod val="60000"/>
              <a:lumOff val="40000"/>
            </a:schemeClr>
          </a:solidFill>
        </p:spPr>
        <p:txBody>
          <a:bodyPr>
            <a:normAutofit/>
          </a:bodyPr>
          <a:lstStyle/>
          <a:p>
            <a:r>
              <a:rPr lang="en-IN" dirty="0" smtClean="0"/>
              <a:t>Persistent: viral pathogens requiring certain incubation period inside the vector body before they are inoculated or transmitted to healthy host.</a:t>
            </a:r>
          </a:p>
          <a:p>
            <a:r>
              <a:rPr lang="en-IN" dirty="0" smtClean="0"/>
              <a:t>The insects responsible for transmission of viral diseases belong to the species of aphids, white flies, mealy bugs, etc.</a:t>
            </a:r>
          </a:p>
          <a:p>
            <a:r>
              <a:rPr lang="en-IN" dirty="0" smtClean="0"/>
              <a:t> Certain bacterial and several fungal pathogens are also known to be carried by insects.</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a:solidFill>
            <a:schemeClr val="accent2">
              <a:lumMod val="60000"/>
              <a:lumOff val="40000"/>
            </a:schemeClr>
          </a:solidFill>
        </p:spPr>
        <p:txBody>
          <a:bodyPr/>
          <a:lstStyle/>
          <a:p>
            <a:pPr>
              <a:buFont typeface="Wingdings" pitchFamily="2" charset="2"/>
              <a:buChar char="v"/>
            </a:pPr>
            <a:r>
              <a:rPr lang="en-IN" b="1" dirty="0" smtClean="0"/>
              <a:t>Mites:</a:t>
            </a:r>
            <a:r>
              <a:rPr lang="en-IN" dirty="0" smtClean="0"/>
              <a:t> </a:t>
            </a:r>
          </a:p>
          <a:p>
            <a:pPr algn="just"/>
            <a:r>
              <a:rPr lang="en-IN" dirty="0" smtClean="0"/>
              <a:t>Mites in contrast to insects are wingless arthropods resembling ticks and having four pairs of legs and no antennae.</a:t>
            </a:r>
          </a:p>
          <a:p>
            <a:pPr algn="just"/>
            <a:r>
              <a:rPr lang="en-IN" dirty="0" smtClean="0"/>
              <a:t> It is suspected that some viral diseases of chillies, tomato, </a:t>
            </a:r>
            <a:r>
              <a:rPr lang="en-IN" dirty="0" err="1" smtClean="0"/>
              <a:t>brinjal</a:t>
            </a:r>
            <a:r>
              <a:rPr lang="en-IN" dirty="0" smtClean="0"/>
              <a:t>, etc. have vector relationship with mites.</a:t>
            </a:r>
          </a:p>
          <a:p>
            <a:pPr algn="just"/>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IN" dirty="0" smtClean="0"/>
              <a:t>Wherever a disease is established in a particular area or country, transmission of the pathogen from host to host or from one place to another is termed as ‘dissemination’ or ‘dispersal’ of the pathogen.</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a:solidFill>
            <a:schemeClr val="accent2">
              <a:lumMod val="60000"/>
              <a:lumOff val="40000"/>
            </a:schemeClr>
          </a:solidFill>
        </p:spPr>
        <p:txBody>
          <a:bodyPr>
            <a:normAutofit/>
          </a:bodyPr>
          <a:lstStyle/>
          <a:p>
            <a:pPr>
              <a:buFont typeface="Wingdings" pitchFamily="2" charset="2"/>
              <a:buChar char="v"/>
            </a:pPr>
            <a:r>
              <a:rPr lang="en-IN" b="1" dirty="0" smtClean="0"/>
              <a:t>Nematodes:</a:t>
            </a:r>
            <a:r>
              <a:rPr lang="en-IN" dirty="0" smtClean="0"/>
              <a:t> </a:t>
            </a:r>
          </a:p>
          <a:p>
            <a:pPr algn="just"/>
            <a:r>
              <a:rPr lang="en-IN" dirty="0" smtClean="0"/>
              <a:t>Nematodes have been observed to transmit viral, bacterial and fungal plant diseases.</a:t>
            </a:r>
          </a:p>
          <a:p>
            <a:pPr algn="just"/>
            <a:r>
              <a:rPr lang="en-IN" dirty="0" smtClean="0"/>
              <a:t> Nematodes feeding externally on host plant roots cause injuries to roots which become the avenues for entrance of fungal and bacterial pathogens infecting plant roots. </a:t>
            </a:r>
          </a:p>
          <a:p>
            <a:pPr algn="just"/>
            <a:r>
              <a:rPr lang="en-IN" dirty="0" smtClean="0"/>
              <a:t>The Fan-leaf virus of grapevine is a well known example of transmission through a species of nematodes.</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324600"/>
          </a:xfrm>
          <a:solidFill>
            <a:schemeClr val="accent2">
              <a:lumMod val="60000"/>
              <a:lumOff val="40000"/>
            </a:schemeClr>
          </a:solidFill>
        </p:spPr>
        <p:txBody>
          <a:bodyPr/>
          <a:lstStyle/>
          <a:p>
            <a:pPr>
              <a:buFont typeface="Wingdings" pitchFamily="2" charset="2"/>
              <a:buChar char="v"/>
            </a:pPr>
            <a:r>
              <a:rPr lang="en-IN" b="1" dirty="0" smtClean="0"/>
              <a:t>Biological transmission</a:t>
            </a:r>
            <a:r>
              <a:rPr lang="en-IN" dirty="0" smtClean="0"/>
              <a:t>: </a:t>
            </a:r>
          </a:p>
          <a:p>
            <a:r>
              <a:rPr lang="en-IN" dirty="0" smtClean="0"/>
              <a:t>Dodder which is higher flowering parasite is known to transmit certain viral diseases which remain `persistent’ in the dodder plant.</a:t>
            </a:r>
          </a:p>
          <a:p>
            <a:r>
              <a:rPr lang="en-IN" dirty="0" smtClean="0"/>
              <a:t> The flowering parasite after acquiring the virus from infected plant does not show any symptom itself but remains capable of transmitting the virus to healthy hosts.</a:t>
            </a:r>
          </a:p>
          <a:p>
            <a:endParaRPr lang="en-IN" dirty="0" smtClean="0"/>
          </a:p>
          <a:p>
            <a:endParaRPr lang="en-IN"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a:solidFill>
            <a:schemeClr val="accent3">
              <a:lumMod val="40000"/>
              <a:lumOff val="60000"/>
            </a:schemeClr>
          </a:solidFill>
        </p:spPr>
        <p:txBody>
          <a:bodyPr>
            <a:normAutofit fontScale="92500" lnSpcReduction="20000"/>
          </a:bodyPr>
          <a:lstStyle/>
          <a:p>
            <a:pPr>
              <a:buFont typeface="Wingdings" pitchFamily="2" charset="2"/>
              <a:buChar char="v"/>
            </a:pPr>
            <a:r>
              <a:rPr lang="en-IN" b="1" dirty="0" smtClean="0"/>
              <a:t>Human dispersal</a:t>
            </a:r>
            <a:r>
              <a:rPr lang="en-IN" dirty="0" smtClean="0"/>
              <a:t>: </a:t>
            </a:r>
          </a:p>
          <a:p>
            <a:r>
              <a:rPr lang="en-IN" dirty="0" smtClean="0"/>
              <a:t>Man is often responsible for transmission of plant diseases in two ways viz.</a:t>
            </a:r>
          </a:p>
          <a:p>
            <a:r>
              <a:rPr lang="en-IN" dirty="0" smtClean="0"/>
              <a:t>Workers handling seedlings, other planting material or fruits are likely to get personally in contact with plant pathogens like fungi or bacteria. </a:t>
            </a:r>
          </a:p>
          <a:p>
            <a:r>
              <a:rPr lang="en-IN" dirty="0" smtClean="0"/>
              <a:t>While handling the diseased material and unknowingly and indirectly transmit the pathogens to healthy seedlings or plant parts through his contaminated hands.</a:t>
            </a:r>
          </a:p>
          <a:p>
            <a:r>
              <a:rPr lang="en-IN" dirty="0" smtClean="0"/>
              <a:t> This is a kind of `continuous’ mode of transmission.</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dirty="0" smtClean="0"/>
              <a:t>The other </a:t>
            </a:r>
            <a:r>
              <a:rPr lang="en-IN" dirty="0" err="1" smtClean="0"/>
              <a:t>or`discontinous</a:t>
            </a:r>
            <a:r>
              <a:rPr lang="en-IN" dirty="0" smtClean="0"/>
              <a:t>’ mode of transmission for which only man is responsible is the most efficient and equally dangerous phenomenon of transmission of plant diseases between distant geographical areas often separated by physical barriers like oceans, mountains or deserts, etc.</a:t>
            </a:r>
          </a:p>
          <a:p>
            <a:pPr>
              <a:buNone/>
            </a:pPr>
            <a:r>
              <a:rPr lang="en-IN" dirty="0" smtClean="0"/>
              <a:t> </a:t>
            </a:r>
            <a:endParaRPr lang="en-IN"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chemeClr val="accent2">
              <a:lumMod val="60000"/>
              <a:lumOff val="40000"/>
            </a:schemeClr>
          </a:solidFill>
        </p:spPr>
        <p:txBody>
          <a:bodyPr>
            <a:normAutofit lnSpcReduction="10000"/>
          </a:bodyPr>
          <a:lstStyle/>
          <a:p>
            <a:r>
              <a:rPr lang="en-IN" dirty="0" smtClean="0"/>
              <a:t>Such long distances transmission of a disease to an area or country hitherto free from the disease is usually accomplished by the transport of infected seed, nursery stock or timber, etc. </a:t>
            </a:r>
          </a:p>
          <a:p>
            <a:r>
              <a:rPr lang="en-IN" dirty="0" smtClean="0"/>
              <a:t>Thus it is a kind of direct transmission through propagating material.</a:t>
            </a:r>
          </a:p>
          <a:p>
            <a:pPr>
              <a:buNone/>
            </a:pPr>
            <a:r>
              <a:rPr lang="en-IN" b="1" i="1" dirty="0" smtClean="0"/>
              <a:t/>
            </a:r>
            <a:br>
              <a:rPr lang="en-IN" b="1" i="1" dirty="0" smtClean="0"/>
            </a:br>
            <a:endParaRPr lang="en-IN" dirty="0" smtClean="0"/>
          </a:p>
          <a:p>
            <a:endParaRPr lang="en-IN" dirty="0" smtClean="0"/>
          </a:p>
          <a:p>
            <a:endParaRPr lang="en-IN" dirty="0" smtClean="0"/>
          </a:p>
          <a:p>
            <a:endParaRPr lang="en-IN" dirty="0" smtClean="0"/>
          </a:p>
          <a:p>
            <a:endParaRPr lang="en-IN"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2">
              <a:lumMod val="60000"/>
              <a:lumOff val="40000"/>
            </a:schemeClr>
          </a:solidFill>
        </p:spPr>
        <p:txBody>
          <a:bodyPr>
            <a:normAutofit/>
          </a:bodyPr>
          <a:lstStyle/>
          <a:p>
            <a:r>
              <a:rPr lang="en-IN" dirty="0" smtClean="0"/>
              <a:t>In the history of plant pathology this mode of transmission has often resulted in to some of the worst plant disease epidemics in new areas, the local host plant stock being not adapted to the pathogen and consequently remaining highly susceptible. </a:t>
            </a:r>
            <a:endParaRPr lang="en-IN"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2">
              <a:lumMod val="60000"/>
              <a:lumOff val="40000"/>
            </a:schemeClr>
          </a:solidFill>
        </p:spPr>
        <p:txBody>
          <a:bodyPr/>
          <a:lstStyle/>
          <a:p>
            <a:r>
              <a:rPr lang="en-IN" dirty="0" smtClean="0"/>
              <a:t>Fungal diseases viz. Late blight of potato and downy mildew of grapes, Bunchy top of banana, which is a viral disease and Bacterial blight of paddy are the examples of some severe and important diseases introducing in India from other countries.</a:t>
            </a:r>
          </a:p>
          <a:p>
            <a:endParaRPr lang="en-IN" dirty="0" smtClean="0"/>
          </a:p>
          <a:p>
            <a:endParaRPr lang="en-IN"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2">
              <a:lumMod val="60000"/>
              <a:lumOff val="40000"/>
            </a:schemeClr>
          </a:solidFill>
        </p:spPr>
        <p:txBody>
          <a:bodyPr/>
          <a:lstStyle/>
          <a:p>
            <a:r>
              <a:rPr lang="en-IN" dirty="0" smtClean="0"/>
              <a:t>Practically all the countries of the world have suffered from such introduction of new plant diseases through the agency of man. Concerned international authorities, therefore, are engaged in promoting studies in this respect and designing regulations to reduce the danger.</a:t>
            </a:r>
          </a:p>
          <a:p>
            <a:endParaRPr lang="en-IN"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2">
              <a:lumMod val="60000"/>
              <a:lumOff val="40000"/>
            </a:schemeClr>
          </a:solidFill>
        </p:spPr>
        <p:txBody>
          <a:bodyPr/>
          <a:lstStyle/>
          <a:p>
            <a:r>
              <a:rPr lang="en-IN" dirty="0" smtClean="0"/>
              <a:t>Irrigation water is major source of dispersal of soil bacteria</a:t>
            </a:r>
          </a:p>
          <a:p>
            <a:r>
              <a:rPr lang="en-IN" dirty="0" smtClean="0"/>
              <a:t>Insects cause spread and also make wounds on the host through which infection occurs</a:t>
            </a:r>
            <a:endParaRPr lang="en-IN"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40000"/>
              <a:lumOff val="60000"/>
            </a:schemeClr>
          </a:solidFill>
        </p:spPr>
        <p:txBody>
          <a:bodyPr/>
          <a:lstStyle/>
          <a:p>
            <a:r>
              <a:rPr lang="en-IN" dirty="0" smtClean="0"/>
              <a:t>Bacterial </a:t>
            </a:r>
            <a:r>
              <a:rPr lang="en-IN" dirty="0" err="1" smtClean="0"/>
              <a:t>phytopathogens</a:t>
            </a:r>
            <a:r>
              <a:rPr lang="en-IN" dirty="0" smtClean="0"/>
              <a:t> do not form spores</a:t>
            </a:r>
          </a:p>
          <a:p>
            <a:r>
              <a:rPr lang="en-IN" dirty="0" smtClean="0"/>
              <a:t>Their survival is inefficient </a:t>
            </a:r>
          </a:p>
          <a:p>
            <a:r>
              <a:rPr lang="en-IN" dirty="0" smtClean="0"/>
              <a:t>Bacterial cells are easily killed by the unfavourable environmental factors.</a:t>
            </a:r>
          </a:p>
          <a:p>
            <a:r>
              <a:rPr lang="en-IN" dirty="0" smtClean="0"/>
              <a:t>Those that cause foliage diseases usually survive under layers of slime on leaves or seeds</a:t>
            </a:r>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 Dissemination of plant diseases is recognized in relation to different phases of diseases as under:</a:t>
            </a:r>
          </a:p>
          <a:p>
            <a:endParaRPr lang="en-IN" dirty="0" smtClean="0"/>
          </a:p>
          <a:p>
            <a:endParaRPr lang="en-IN" dirty="0" smtClean="0"/>
          </a:p>
          <a:p>
            <a:endParaRPr lang="en-IN"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40000"/>
              <a:lumOff val="60000"/>
            </a:schemeClr>
          </a:solidFill>
        </p:spPr>
        <p:txBody>
          <a:bodyPr/>
          <a:lstStyle/>
          <a:p>
            <a:r>
              <a:rPr lang="en-IN" dirty="0" err="1" smtClean="0"/>
              <a:t>Mycoplasma</a:t>
            </a:r>
            <a:r>
              <a:rPr lang="en-IN" dirty="0" smtClean="0"/>
              <a:t> disseminated through:</a:t>
            </a:r>
          </a:p>
          <a:p>
            <a:r>
              <a:rPr lang="en-IN" dirty="0" smtClean="0"/>
              <a:t>Direct contact</a:t>
            </a:r>
          </a:p>
          <a:p>
            <a:r>
              <a:rPr lang="en-IN" dirty="0" smtClean="0"/>
              <a:t>Aerosol </a:t>
            </a:r>
          </a:p>
          <a:p>
            <a:r>
              <a:rPr lang="en-IN" dirty="0" smtClean="0"/>
              <a:t>through vectors</a:t>
            </a:r>
            <a:endParaRPr lang="en-IN"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40000"/>
              <a:lumOff val="60000"/>
            </a:schemeClr>
          </a:solidFill>
        </p:spPr>
        <p:txBody>
          <a:bodyPr/>
          <a:lstStyle/>
          <a:p>
            <a:r>
              <a:rPr lang="en-IN" dirty="0" smtClean="0"/>
              <a:t>Viruses:</a:t>
            </a:r>
          </a:p>
          <a:p>
            <a:r>
              <a:rPr lang="en-IN" dirty="0" smtClean="0"/>
              <a:t>Vegetative means and grafting:</a:t>
            </a:r>
          </a:p>
          <a:p>
            <a:r>
              <a:rPr lang="en-IN" dirty="0" smtClean="0"/>
              <a:t>Vegetative organs like tubers, bulbs, rhizomes, cuttings etc</a:t>
            </a:r>
          </a:p>
          <a:p>
            <a:r>
              <a:rPr lang="en-IN" dirty="0" smtClean="0"/>
              <a:t>Grafting – </a:t>
            </a:r>
          </a:p>
          <a:p>
            <a:r>
              <a:rPr lang="en-IN" dirty="0" smtClean="0"/>
              <a:t>Natural grafting</a:t>
            </a:r>
            <a:endParaRPr lang="en-IN"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40000"/>
              <a:lumOff val="60000"/>
            </a:schemeClr>
          </a:solidFill>
        </p:spPr>
        <p:txBody>
          <a:bodyPr/>
          <a:lstStyle/>
          <a:p>
            <a:pPr>
              <a:buFont typeface="Wingdings" pitchFamily="2" charset="2"/>
              <a:buChar char="v"/>
            </a:pPr>
            <a:r>
              <a:rPr lang="en-IN" dirty="0" smtClean="0"/>
              <a:t>Transmission through seeds:</a:t>
            </a:r>
          </a:p>
          <a:p>
            <a:r>
              <a:rPr lang="en-IN" dirty="0" smtClean="0"/>
              <a:t>Virus particles maybe carried on the surface of the seeds or in parts outside the embryo</a:t>
            </a:r>
          </a:p>
          <a:p>
            <a:r>
              <a:rPr lang="en-IN" dirty="0" smtClean="0"/>
              <a:t>Viruses that occur in the phloem reach the endosperm of seeds during food storage in seed</a:t>
            </a:r>
            <a:endParaRPr lang="en-IN"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40000"/>
              <a:lumOff val="60000"/>
            </a:schemeClr>
          </a:solidFill>
        </p:spPr>
        <p:txBody>
          <a:bodyPr/>
          <a:lstStyle/>
          <a:p>
            <a:r>
              <a:rPr lang="en-IN" dirty="0" smtClean="0"/>
              <a:t>TMV has been observed in the seed coat and endosperm of tomato seeds</a:t>
            </a:r>
            <a:endParaRPr lang="en-IN"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40000"/>
              <a:lumOff val="60000"/>
            </a:schemeClr>
          </a:solidFill>
        </p:spPr>
        <p:txBody>
          <a:bodyPr/>
          <a:lstStyle/>
          <a:p>
            <a:pPr>
              <a:buFont typeface="Wingdings" pitchFamily="2" charset="2"/>
              <a:buChar char="v"/>
            </a:pPr>
            <a:r>
              <a:rPr lang="en-IN" dirty="0" smtClean="0"/>
              <a:t>Mechanical transmission through sap:</a:t>
            </a:r>
          </a:p>
          <a:p>
            <a:r>
              <a:rPr lang="en-IN" dirty="0" smtClean="0"/>
              <a:t>Many of the mosaic type of diseases are transmitted mechanically by </a:t>
            </a:r>
            <a:r>
              <a:rPr lang="en-IN" dirty="0" smtClean="0"/>
              <a:t>R</a:t>
            </a:r>
            <a:r>
              <a:rPr lang="en-IN" dirty="0" smtClean="0"/>
              <a:t>ubbing </a:t>
            </a:r>
            <a:r>
              <a:rPr lang="en-IN" dirty="0" smtClean="0"/>
              <a:t>juice from diseased plants onto healthy leaves</a:t>
            </a:r>
          </a:p>
          <a:p>
            <a:r>
              <a:rPr lang="en-IN" dirty="0" smtClean="0"/>
              <a:t>Prior injury which in artificial inoculations is made by adding </a:t>
            </a:r>
            <a:r>
              <a:rPr lang="en-IN" dirty="0" err="1" smtClean="0"/>
              <a:t>celite</a:t>
            </a:r>
            <a:r>
              <a:rPr lang="en-IN" dirty="0" smtClean="0"/>
              <a:t> or </a:t>
            </a:r>
            <a:r>
              <a:rPr lang="en-IN" dirty="0" err="1" smtClean="0"/>
              <a:t>carborundum</a:t>
            </a:r>
            <a:r>
              <a:rPr lang="en-IN" dirty="0" smtClean="0"/>
              <a:t> in the </a:t>
            </a:r>
            <a:r>
              <a:rPr lang="en-IN" dirty="0" err="1" smtClean="0"/>
              <a:t>inoculum</a:t>
            </a:r>
            <a:r>
              <a:rPr lang="en-IN" dirty="0" smtClean="0"/>
              <a:t> , </a:t>
            </a:r>
            <a:r>
              <a:rPr lang="en-IN" dirty="0" err="1" smtClean="0"/>
              <a:t>increaases</a:t>
            </a:r>
            <a:r>
              <a:rPr lang="en-IN" dirty="0" smtClean="0"/>
              <a:t> the amount of infection</a:t>
            </a:r>
            <a:endParaRPr lang="en-IN"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40000"/>
              <a:lumOff val="60000"/>
            </a:schemeClr>
          </a:solidFill>
        </p:spPr>
        <p:txBody>
          <a:bodyPr/>
          <a:lstStyle/>
          <a:p>
            <a:r>
              <a:rPr lang="en-IN" dirty="0" smtClean="0"/>
              <a:t>Only few viruses are transmitted by this method.</a:t>
            </a:r>
          </a:p>
          <a:p>
            <a:r>
              <a:rPr lang="en-IN" dirty="0" smtClean="0"/>
              <a:t>The tobacco mosaic virus and the potato virus x which have no insect vectors are easily transmitted in fields by frequent rubbing of adjacent plants or through hand implements, clothes and by grazing animals</a:t>
            </a:r>
            <a:endParaRPr lang="en-IN"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40000"/>
              <a:lumOff val="60000"/>
            </a:schemeClr>
          </a:solidFill>
        </p:spPr>
        <p:txBody>
          <a:bodyPr/>
          <a:lstStyle/>
          <a:p>
            <a:pPr>
              <a:buFont typeface="Wingdings" pitchFamily="2" charset="2"/>
              <a:buChar char="v"/>
            </a:pPr>
            <a:r>
              <a:rPr lang="en-IN" dirty="0" smtClean="0"/>
              <a:t>Transmission through soil:</a:t>
            </a:r>
          </a:p>
          <a:p>
            <a:r>
              <a:rPr lang="en-IN" dirty="0" smtClean="0"/>
              <a:t>Interest in soil transmission arose with the report of Hewitt et al that the </a:t>
            </a:r>
            <a:r>
              <a:rPr lang="en-IN" dirty="0" err="1" smtClean="0"/>
              <a:t>ectoparasite</a:t>
            </a:r>
            <a:r>
              <a:rPr lang="en-IN" dirty="0" smtClean="0"/>
              <a:t> nematode </a:t>
            </a:r>
            <a:r>
              <a:rPr lang="en-IN" dirty="0" err="1" smtClean="0"/>
              <a:t>Xiphinema</a:t>
            </a:r>
            <a:r>
              <a:rPr lang="en-IN" dirty="0" smtClean="0"/>
              <a:t> index transmitted the virus causing fan leaf virus of grape vine</a:t>
            </a:r>
            <a:endParaRPr lang="en-IN"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40000"/>
              <a:lumOff val="60000"/>
            </a:schemeClr>
          </a:solidFill>
        </p:spPr>
        <p:txBody>
          <a:bodyPr/>
          <a:lstStyle/>
          <a:p>
            <a:r>
              <a:rPr lang="en-IN" dirty="0" smtClean="0"/>
              <a:t>The soil borne viruses have been divided into two groups:</a:t>
            </a:r>
          </a:p>
          <a:p>
            <a:pPr marL="571500" indent="-571500">
              <a:buFont typeface="+mj-lt"/>
              <a:buAutoNum type="romanLcPeriod"/>
            </a:pPr>
            <a:r>
              <a:rPr lang="en-IN" dirty="0" smtClean="0"/>
              <a:t>Those that are nematode transmitted</a:t>
            </a:r>
          </a:p>
          <a:p>
            <a:pPr marL="571500" indent="-571500">
              <a:buFont typeface="+mj-lt"/>
              <a:buAutoNum type="romanLcPeriod"/>
            </a:pPr>
            <a:r>
              <a:rPr lang="en-IN" dirty="0" smtClean="0"/>
              <a:t>fungi</a:t>
            </a:r>
            <a:endParaRPr lang="en-IN"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40000"/>
              <a:lumOff val="60000"/>
            </a:schemeClr>
          </a:solidFill>
        </p:spPr>
        <p:txBody>
          <a:bodyPr/>
          <a:lstStyle/>
          <a:p>
            <a:pPr>
              <a:buFont typeface="Wingdings" pitchFamily="2" charset="2"/>
              <a:buChar char="v"/>
            </a:pPr>
            <a:r>
              <a:rPr lang="en-IN" dirty="0" smtClean="0"/>
              <a:t>Transmission through vectors</a:t>
            </a:r>
          </a:p>
          <a:p>
            <a:r>
              <a:rPr lang="en-IN" dirty="0" smtClean="0"/>
              <a:t>Most natural spread</a:t>
            </a:r>
          </a:p>
          <a:p>
            <a:r>
              <a:rPr lang="en-IN" dirty="0" smtClean="0"/>
              <a:t>Insects, mites and fungi act as common vectors of plant viruses</a:t>
            </a:r>
          </a:p>
          <a:p>
            <a:r>
              <a:rPr lang="en-IN" dirty="0" smtClean="0"/>
              <a:t>Aphids and leaf hoppers belong to this order </a:t>
            </a:r>
            <a:r>
              <a:rPr lang="en-IN" dirty="0" err="1" smtClean="0"/>
              <a:t>Hemiptera</a:t>
            </a:r>
            <a:r>
              <a:rPr lang="en-IN" dirty="0" smtClean="0"/>
              <a:t> of insects</a:t>
            </a:r>
            <a:endParaRPr lang="en-IN"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40000"/>
              <a:lumOff val="60000"/>
            </a:schemeClr>
          </a:solidFill>
        </p:spPr>
        <p:txBody>
          <a:bodyPr/>
          <a:lstStyle/>
          <a:p>
            <a:pPr>
              <a:buFont typeface="Wingdings" pitchFamily="2" charset="2"/>
              <a:buChar char="v"/>
            </a:pPr>
            <a:r>
              <a:rPr lang="en-IN" dirty="0" smtClean="0"/>
              <a:t>Aphids:</a:t>
            </a:r>
          </a:p>
          <a:p>
            <a:r>
              <a:rPr lang="en-IN" dirty="0" err="1" smtClean="0"/>
              <a:t>Myzus</a:t>
            </a:r>
            <a:r>
              <a:rPr lang="en-IN" dirty="0" smtClean="0"/>
              <a:t> </a:t>
            </a:r>
            <a:r>
              <a:rPr lang="en-IN" dirty="0" err="1" smtClean="0"/>
              <a:t>persicae</a:t>
            </a:r>
            <a:endParaRPr lang="en-IN" dirty="0" smtClean="0"/>
          </a:p>
          <a:p>
            <a:r>
              <a:rPr lang="en-IN" dirty="0" smtClean="0"/>
              <a:t>Aphid transmitted viruses maybe non persistent or persistent </a:t>
            </a:r>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b="1" dirty="0" smtClean="0"/>
              <a:t>Primary infection:</a:t>
            </a:r>
            <a:r>
              <a:rPr lang="en-IN" dirty="0" smtClean="0"/>
              <a:t> Contact of a pathogen with a suitable host plant and initiation of the disease first time in the season of a crop is called ‘primary infection’. Often a few or several plants in the crop are likely to get primarily infected.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10000"/>
          </a:bodyPr>
          <a:lstStyle/>
          <a:p>
            <a:pPr algn="just"/>
            <a:r>
              <a:rPr lang="en-IN" b="1" dirty="0" smtClean="0"/>
              <a:t>Secondary spread</a:t>
            </a:r>
            <a:r>
              <a:rPr lang="en-IN" dirty="0" smtClean="0"/>
              <a:t>:</a:t>
            </a:r>
          </a:p>
          <a:p>
            <a:pPr algn="just"/>
            <a:r>
              <a:rPr lang="en-IN" dirty="0" smtClean="0"/>
              <a:t> When a plant or few plants are primarily infected, rapid multiplication of the pathogen sets in under favourable climatic conditions, which helps ‘secondary spread’ of the disease.</a:t>
            </a:r>
          </a:p>
          <a:p>
            <a:pPr algn="just"/>
            <a:r>
              <a:rPr lang="en-IN" dirty="0" smtClean="0"/>
              <a:t>In case of fungal diseases the primary infections are usually caused by the resting or dormant structures of the fungal pathogen while the secondary spread occurs through the asexually produced, countless and short-lived spores</a:t>
            </a:r>
          </a:p>
          <a:p>
            <a:pPr algn="just"/>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r>
              <a:rPr lang="en-IN" dirty="0" smtClean="0"/>
              <a:t>Although in majority of plant diseases the above two phases occur sequentially, primary infections occurring only once in the season and secondary spread often repeating several times in the same season thus causing rapid. Transmission over wide areas, this type of cycle is not observed in many other disease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 In such cases there is no secondary spread in the same season i.e. the pathogen multiplies only once during the crop period and the spread of disease is observed only during the following crop season by way of increased primary infection. </a:t>
            </a:r>
          </a:p>
          <a:p>
            <a:endParaRPr lang="en-IN"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269</TotalTime>
  <Words>1939</Words>
  <Application>Microsoft Office PowerPoint</Application>
  <PresentationFormat>On-screen Show (4:3)</PresentationFormat>
  <Paragraphs>154</Paragraphs>
  <Slides>59</Slides>
  <Notes>0</Notes>
  <HiddenSlides>0</HiddenSlides>
  <MMClips>0</MMClips>
  <ScaleCrop>false</ScaleCrop>
  <HeadingPairs>
    <vt:vector size="4" baseType="variant">
      <vt:variant>
        <vt:lpstr>Theme</vt:lpstr>
      </vt:variant>
      <vt:variant>
        <vt:i4>1</vt:i4>
      </vt:variant>
      <vt:variant>
        <vt:lpstr>Slide Titles</vt:lpstr>
      </vt:variant>
      <vt:variant>
        <vt:i4>59</vt:i4>
      </vt:variant>
    </vt:vector>
  </HeadingPairs>
  <TitlesOfParts>
    <vt:vector size="60"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Sreeranjini Menon</dc:creator>
  <cp:lastModifiedBy>Sreeranjini Menon</cp:lastModifiedBy>
  <cp:revision>7</cp:revision>
  <dcterms:created xsi:type="dcterms:W3CDTF">2006-08-16T00:00:00Z</dcterms:created>
  <dcterms:modified xsi:type="dcterms:W3CDTF">2021-02-16T07:26:50Z</dcterms:modified>
</cp:coreProperties>
</file>